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73" r:id="rId15"/>
    <p:sldId id="269" r:id="rId16"/>
    <p:sldId id="270" r:id="rId17"/>
    <p:sldId id="272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F7F7F"/>
    <a:srgbClr val="787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25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4261-D5A3-9047-8D9F-7F6079EA0C4D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47F2-A06C-0E45-B864-D22BCE135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51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F6B71-D530-9C4F-BC90-DD47ACEC3E96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092DF-2799-494E-8442-6655B1578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55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273" y="5566543"/>
            <a:ext cx="4992368" cy="10764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211" y="859196"/>
            <a:ext cx="8387578" cy="2280526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211" y="3276047"/>
            <a:ext cx="8387578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5229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8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23838" y="426264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224125" y="3218516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631927" y="426264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632214" y="3218516"/>
            <a:ext cx="4296542" cy="2651760"/>
          </a:xfrm>
        </p:spPr>
        <p:txBody>
          <a:bodyPr/>
          <a:lstStyle/>
          <a:p>
            <a:endParaRPr lang="en-US"/>
          </a:p>
        </p:txBody>
      </p:sp>
      <p:pic>
        <p:nvPicPr>
          <p:cNvPr id="12" name="Picture 11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25" y="373563"/>
            <a:ext cx="8695750" cy="871647"/>
          </a:xfrm>
        </p:spPr>
        <p:txBody>
          <a:bodyPr tIns="45720" bIns="9144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3838" y="1332376"/>
            <a:ext cx="8696325" cy="456430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CREATING A HEALTHIER </a:t>
            </a:r>
            <a:r>
              <a:rPr lang="en-US" dirty="0" err="1" smtClean="0"/>
              <a:t>HAWAIʻI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5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25" y="373563"/>
            <a:ext cx="8695750" cy="871647"/>
          </a:xfrm>
        </p:spPr>
        <p:txBody>
          <a:bodyPr tIns="45720" bIns="9144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3839" y="1332376"/>
            <a:ext cx="4296542" cy="456430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CREATING A HEALTHIER </a:t>
            </a:r>
            <a:r>
              <a:rPr lang="en-US" dirty="0" err="1" smtClean="0"/>
              <a:t>HAWAIʻI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3"/>
          </p:nvPr>
        </p:nvSpPr>
        <p:spPr>
          <a:xfrm>
            <a:off x="4623333" y="1332376"/>
            <a:ext cx="4296542" cy="456430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13" name="Picture 12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5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25" y="373563"/>
            <a:ext cx="8695750" cy="871647"/>
          </a:xfrm>
        </p:spPr>
        <p:txBody>
          <a:bodyPr tIns="45720" bIns="9144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CREATING A HEALTHIER </a:t>
            </a:r>
            <a:r>
              <a:rPr lang="en-US" dirty="0" err="1" smtClean="0"/>
              <a:t>HAWAIʻI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9" name="Picture 8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75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25" y="373563"/>
            <a:ext cx="8695750" cy="871647"/>
          </a:xfrm>
        </p:spPr>
        <p:txBody>
          <a:bodyPr tIns="45720" bIns="9144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23838" y="1306213"/>
            <a:ext cx="8704262" cy="45640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CREATING A HEALTHIER </a:t>
            </a:r>
            <a:r>
              <a:rPr lang="en-US" dirty="0" err="1" smtClean="0"/>
              <a:t>HAWAIʻI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11" name="Picture 10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1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23838" y="426265"/>
            <a:ext cx="8704918" cy="54440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CREATING A HEALTHIER </a:t>
            </a:r>
            <a:r>
              <a:rPr lang="en-US" dirty="0" err="1" smtClean="0"/>
              <a:t>HAWAIʻI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10" name="Picture 9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40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23838" y="426265"/>
            <a:ext cx="4296542" cy="54440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CREATING A HEALTHIER </a:t>
            </a:r>
            <a:r>
              <a:rPr lang="en-US" dirty="0" err="1" smtClean="0"/>
              <a:t>HAWAIʻI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632214" y="426265"/>
            <a:ext cx="4296542" cy="5444011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12" name="Picture 11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3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-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23838" y="426264"/>
            <a:ext cx="8704918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224125" y="3218516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632214" y="3218516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11" name="Picture 10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0091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74219" y="1"/>
            <a:ext cx="369781" cy="274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23838" y="426264"/>
            <a:ext cx="4296542" cy="544401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4125" y="6356350"/>
            <a:ext cx="3683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100" cap="all" spc="130">
                <a:solidFill>
                  <a:srgbClr val="0091B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631927" y="426264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632214" y="3218516"/>
            <a:ext cx="4296542" cy="265176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9" y="5985719"/>
            <a:ext cx="6062662" cy="203643"/>
          </a:xfrm>
        </p:spPr>
        <p:txBody>
          <a:bodyPr anchor="b">
            <a:noAutofit/>
          </a:bodyPr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 smtClean="0"/>
              <a:t>Click to edit Source text</a:t>
            </a:r>
            <a:endParaRPr lang="en-US" dirty="0"/>
          </a:p>
        </p:txBody>
      </p:sp>
      <p:pic>
        <p:nvPicPr>
          <p:cNvPr id="11" name="Picture 10" descr="HPHKap_WC-2016_PM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111" y="6111012"/>
            <a:ext cx="2418051" cy="5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9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4125" y="199925"/>
            <a:ext cx="86957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125" y="1513036"/>
            <a:ext cx="8695750" cy="4663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4219" y="-64655"/>
            <a:ext cx="369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EF9D3C6-162D-A348-BFC0-1CEF154C69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5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1" r:id="rId4"/>
    <p:sldLayoutId id="2147483653" r:id="rId5"/>
    <p:sldLayoutId id="2147483654" r:id="rId6"/>
    <p:sldLayoutId id="2147483659" r:id="rId7"/>
    <p:sldLayoutId id="2147483657" r:id="rId8"/>
    <p:sldLayoutId id="2147483658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6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err="1" smtClean="0"/>
              <a:t>AmniSure</a:t>
            </a:r>
            <a:r>
              <a:rPr lang="en-US" altLang="en-US" dirty="0" smtClean="0">
                <a:solidFill>
                  <a:srgbClr val="FF00FF"/>
                </a:solidFill>
              </a:rPr>
              <a:t/>
            </a:r>
            <a:br>
              <a:rPr lang="en-US" altLang="en-US" dirty="0" smtClean="0">
                <a:solidFill>
                  <a:srgbClr val="FF00FF"/>
                </a:solidFill>
              </a:rPr>
            </a:br>
            <a:r>
              <a:rPr lang="en-US" altLang="en-US" dirty="0" smtClean="0"/>
              <a:t>Ruptured Membranes Assessment Module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77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err="1" smtClean="0">
                <a:ea typeface="ＭＳ Ｐゴシック" pitchFamily="34" charset="-128"/>
              </a:rPr>
              <a:t>AmniSure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: 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Procedure </a:t>
            </a:r>
            <a: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  <a:cs typeface="Arial" charset="0"/>
              </a:rPr>
              <a:t/>
            </a:r>
            <a:b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  <a:cs typeface="Arial" charset="0"/>
              </a:rPr>
            </a:b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Step 3 – Testing Sample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05000"/>
            <a:ext cx="5181600" cy="3505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Insert test strip with arrows facing down into vial within 30 minutes of sample collection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Remove test strip from the vial if two lines are visible or after 10 minutes sharp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Place on dry, flat surface to read. DO NOT read after 15 minutes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543175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8767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828675"/>
          </a:xfrm>
          <a:prstGeom prst="rect">
            <a:avLst/>
          </a:prstGeom>
        </p:spPr>
        <p:txBody>
          <a:bodyPr vert="horz" lIns="91440" tIns="45720" rIns="91440" bIns="9144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dirty="0" err="1" smtClean="0">
                <a:ea typeface="ＭＳ Ｐゴシック" panose="020B0600070205080204" pitchFamily="34" charset="-128"/>
              </a:rPr>
              <a:t>AmniSure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Procedure Timing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36115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Collecting sample – 1 minute for saturation of swab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Diluting sample – 1 minute rotation in vial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Testing sample – within 30 minutes of </a:t>
            </a:r>
            <a:r>
              <a:rPr lang="en-US" altLang="en-US" dirty="0" smtClean="0">
                <a:ea typeface="ＭＳ Ｐゴシック" pitchFamily="34" charset="-128"/>
              </a:rPr>
              <a:t>dilution</a:t>
            </a:r>
            <a:endParaRPr lang="en-US" altLang="en-US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Running test – remove test strip from vial if 2 lines are visible or after 10 minutes sharp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Reading test – DO NOT read after 15 minutes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211763"/>
            <a:ext cx="16764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00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7010400" cy="562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74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28800" y="228600"/>
            <a:ext cx="73152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dirty="0" smtClean="0"/>
              <a:t>Test Limitations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28600" y="2133600"/>
            <a:ext cx="8305800" cy="315436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Significant presence of blood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Rupture occurred more than 12 hours (false negative)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Earlier than 6 hours after removal of any disinfectant solutions or medicines from the vagina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If any of the following contaminants are found:  meconium, anti-fungal creams/suppositories, KY </a:t>
            </a:r>
            <a:r>
              <a:rPr lang="en-US" altLang="en-US" sz="2400" dirty="0" smtClean="0"/>
              <a:t>jelly</a:t>
            </a:r>
            <a:r>
              <a:rPr lang="en-US" altLang="en-US" sz="2400" dirty="0" smtClean="0"/>
              <a:t>, Monistat, </a:t>
            </a:r>
            <a:r>
              <a:rPr lang="en-US" altLang="en-US" sz="2400" dirty="0" smtClean="0"/>
              <a:t>baby </a:t>
            </a:r>
            <a:r>
              <a:rPr lang="en-US" altLang="en-US" sz="2400" dirty="0" smtClean="0"/>
              <a:t>powder, Replens, baby oil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Results should be used in conjunction with other clinical </a:t>
            </a:r>
            <a:r>
              <a:rPr lang="en-US" altLang="en-US" sz="2400" dirty="0" smtClean="0"/>
              <a:t>information</a:t>
            </a:r>
            <a:endParaRPr lang="en-US" altLang="en-US" sz="2400" dirty="0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38200" y="5141040"/>
            <a:ext cx="7696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5DAA"/>
                </a:solidFill>
                <a:latin typeface="Arial" panose="020B0604020202020204" pitchFamily="34" charset="0"/>
              </a:rPr>
              <a:t>Any patient result that is inconsistent with patient’s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5DAA"/>
                </a:solidFill>
                <a:latin typeface="Arial" panose="020B0604020202020204" pitchFamily="34" charset="0"/>
              </a:rPr>
              <a:t>clinical condition should be repeated.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209800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893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28800" y="228600"/>
            <a:ext cx="73152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smtClean="0">
                <a:ea typeface="ＭＳ Ｐゴシック" pitchFamily="34" charset="-128"/>
              </a:rPr>
              <a:t>Remember to Check the Following: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05000"/>
            <a:ext cx="8229600" cy="361156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There are no cleansing agents or medicines applied that could destroy the sample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Procedural timing was strictly followed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The provided </a:t>
            </a:r>
            <a:r>
              <a:rPr lang="en-US" altLang="en-US" sz="2400" dirty="0" smtClean="0">
                <a:ea typeface="ＭＳ Ｐゴシック" pitchFamily="34" charset="-128"/>
              </a:rPr>
              <a:t>sterile swab touched nothing prior to insertion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The test strip was not bent or damaged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There are no significant blood admixture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The test kit was stored according to manufacturer instructions between 4-24</a:t>
            </a:r>
            <a:r>
              <a:rPr lang="en-US" altLang="en-US" sz="2400" baseline="30000" dirty="0" smtClean="0">
                <a:ea typeface="ＭＳ Ｐゴシック" pitchFamily="34" charset="-128"/>
              </a:rPr>
              <a:t>o</a:t>
            </a: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C or 40-75</a:t>
            </a:r>
            <a:r>
              <a:rPr lang="en-US" altLang="en-US" sz="2400" baseline="30000" dirty="0">
                <a:ea typeface="ＭＳ Ｐゴシック" pitchFamily="34" charset="-128"/>
              </a:rPr>
              <a:t>o</a:t>
            </a: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F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488556"/>
            <a:ext cx="16764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60020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476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dirty="0" smtClean="0">
                <a:ea typeface="ＭＳ Ｐゴシック" panose="020B0600070205080204" pitchFamily="34" charset="-128"/>
              </a:rPr>
              <a:t>Frequently Asked Questions: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86273" y="1063611"/>
            <a:ext cx="8587946" cy="4934465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sz="2200" dirty="0" smtClean="0">
                <a:ea typeface="ＭＳ Ｐゴシック" pitchFamily="34" charset="-128"/>
              </a:rPr>
              <a:t>Is a faint line a positive result?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altLang="en-US" sz="2200" dirty="0" smtClean="0">
                <a:solidFill>
                  <a:srgbClr val="FF00FF"/>
                </a:solidFill>
                <a:ea typeface="ＭＳ Ｐゴシック" pitchFamily="34" charset="-128"/>
              </a:rPr>
              <a:t>	</a:t>
            </a:r>
            <a:r>
              <a:rPr lang="en-US" altLang="en-US" sz="2200" b="1" dirty="0" smtClean="0">
                <a:ea typeface="ＭＳ Ｐゴシック" pitchFamily="34" charset="-128"/>
              </a:rPr>
              <a:t>Yes, even faint and broken lines are a positive </a:t>
            </a:r>
            <a:r>
              <a:rPr lang="en-US" altLang="en-US" sz="2200" b="1" dirty="0" smtClean="0">
                <a:ea typeface="ＭＳ Ｐゴシック" pitchFamily="34" charset="-128"/>
              </a:rPr>
              <a:t>result.</a:t>
            </a:r>
            <a:endParaRPr lang="en-US" altLang="en-US" sz="2200" b="1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sz="2200" dirty="0" smtClean="0">
                <a:ea typeface="ＭＳ Ｐゴシック" pitchFamily="34" charset="-128"/>
              </a:rPr>
              <a:t>What is the maximum time between the sample collection and insertion of the strip into the vial?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altLang="en-US" sz="2200" dirty="0" smtClean="0">
                <a:solidFill>
                  <a:srgbClr val="FF00FF"/>
                </a:solidFill>
                <a:ea typeface="ＭＳ Ｐゴシック" pitchFamily="34" charset="-128"/>
              </a:rPr>
              <a:t>	</a:t>
            </a:r>
            <a:r>
              <a:rPr lang="en-US" altLang="en-US" sz="2200" b="1" dirty="0" smtClean="0">
                <a:ea typeface="ＭＳ Ｐゴシック" pitchFamily="34" charset="-128"/>
              </a:rPr>
              <a:t>Up to 30 minutes. If the sample is not run within 30 minutes, refrigerate up to 6 </a:t>
            </a:r>
            <a:r>
              <a:rPr lang="en-US" altLang="en-US" sz="2200" b="1" dirty="0" smtClean="0">
                <a:ea typeface="ＭＳ Ｐゴシック" pitchFamily="34" charset="-128"/>
              </a:rPr>
              <a:t>hours.</a:t>
            </a:r>
            <a:endParaRPr lang="en-US" altLang="en-US" sz="2200" b="1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sz="2200" dirty="0" smtClean="0">
                <a:ea typeface="ＭＳ Ｐゴシック" pitchFamily="34" charset="-128"/>
              </a:rPr>
              <a:t>What is the maximum time between opening the test strip and using it?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altLang="en-US" sz="2200" dirty="0" smtClean="0">
                <a:solidFill>
                  <a:srgbClr val="FF00FF"/>
                </a:solidFill>
                <a:ea typeface="ＭＳ Ｐゴシック" pitchFamily="34" charset="-128"/>
              </a:rPr>
              <a:t>	</a:t>
            </a:r>
            <a:r>
              <a:rPr lang="en-US" altLang="en-US" sz="2200" b="1" dirty="0" smtClean="0">
                <a:ea typeface="ＭＳ Ｐゴシック" pitchFamily="34" charset="-128"/>
              </a:rPr>
              <a:t>You can leave a test strip open for up to 6 </a:t>
            </a:r>
            <a:r>
              <a:rPr lang="en-US" altLang="en-US" sz="2200" b="1" dirty="0" smtClean="0">
                <a:ea typeface="ＭＳ Ｐゴシック" pitchFamily="34" charset="-128"/>
              </a:rPr>
              <a:t>hours.</a:t>
            </a:r>
            <a:endParaRPr lang="en-US" altLang="en-US" sz="2200" b="1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sz="2200" dirty="0" smtClean="0">
                <a:ea typeface="ＭＳ Ｐゴシック" pitchFamily="34" charset="-128"/>
              </a:rPr>
              <a:t>What do I do if liquid doesn’t flow up the strip?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altLang="en-US" sz="2200" dirty="0" smtClean="0">
                <a:solidFill>
                  <a:srgbClr val="FF00FF"/>
                </a:solidFill>
                <a:ea typeface="ＭＳ Ｐゴシック" pitchFamily="34" charset="-128"/>
              </a:rPr>
              <a:t>	</a:t>
            </a:r>
            <a:r>
              <a:rPr lang="en-US" altLang="en-US" sz="2200" b="1" dirty="0" smtClean="0">
                <a:ea typeface="ＭＳ Ｐゴシック" pitchFamily="34" charset="-128"/>
              </a:rPr>
              <a:t>Flick the vial lightly with your finger and/or shake the vial a little bit to help the lateral </a:t>
            </a:r>
            <a:r>
              <a:rPr lang="en-US" altLang="en-US" sz="2200" b="1" dirty="0" smtClean="0">
                <a:ea typeface="ＭＳ Ｐゴシック" pitchFamily="34" charset="-128"/>
              </a:rPr>
              <a:t>flow.</a:t>
            </a:r>
            <a:endParaRPr lang="en-US" altLang="en-US" sz="2200" b="1" dirty="0" smtClean="0"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39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smtClean="0">
                <a:ea typeface="ＭＳ Ｐゴシック" pitchFamily="34" charset="-128"/>
              </a:rPr>
              <a:t>REMINDER: Patient Criteria for Routine </a:t>
            </a:r>
            <a:r>
              <a:rPr lang="en-US" altLang="en-US" sz="4000" dirty="0" err="1" smtClean="0">
                <a:ea typeface="ＭＳ Ｐゴシック" pitchFamily="34" charset="-128"/>
              </a:rPr>
              <a:t>AmniSure</a:t>
            </a:r>
            <a:r>
              <a:rPr lang="en-US" altLang="en-US" sz="4000" dirty="0" smtClean="0">
                <a:ea typeface="ＭＳ Ｐゴシック" pitchFamily="34" charset="-128"/>
              </a:rPr>
              <a:t> Testing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05000"/>
            <a:ext cx="8229600" cy="4267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&lt;37weeks 0 days gestation, not in active labor with possible ruptured membranes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  <a:cs typeface="Arial" charset="0"/>
              </a:rPr>
              <a:t>≥37 weeks 0 days gestation, not in active labor with equivocal testing (negative pooling, negative </a:t>
            </a:r>
            <a:r>
              <a:rPr lang="en-US" altLang="en-US" dirty="0" err="1" smtClean="0">
                <a:ea typeface="ＭＳ Ｐゴシック" pitchFamily="34" charset="-128"/>
                <a:cs typeface="Arial" charset="0"/>
              </a:rPr>
              <a:t>amniostat</a:t>
            </a:r>
            <a:r>
              <a:rPr lang="en-US" altLang="en-US" dirty="0" smtClean="0">
                <a:ea typeface="ＭＳ Ｐゴシック" pitchFamily="34" charset="-128"/>
                <a:cs typeface="Arial" charset="0"/>
              </a:rPr>
              <a:t>, negative </a:t>
            </a:r>
            <a:r>
              <a:rPr lang="en-US" altLang="en-US" dirty="0" err="1" smtClean="0">
                <a:ea typeface="ＭＳ Ｐゴシック" pitchFamily="34" charset="-128"/>
                <a:cs typeface="Arial" charset="0"/>
              </a:rPr>
              <a:t>ferning</a:t>
            </a:r>
            <a:r>
              <a:rPr lang="en-US" altLang="en-US" dirty="0" smtClean="0">
                <a:ea typeface="ＭＳ Ｐゴシック" pitchFamily="34" charset="-128"/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defRPr/>
            </a:pPr>
            <a:endParaRPr lang="en-US" altLang="en-US" dirty="0" smtClean="0">
              <a:ea typeface="ＭＳ Ｐゴシック" pitchFamily="34" charset="-128"/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  <a:cs typeface="Arial" charset="0"/>
              </a:rPr>
              <a:t>The </a:t>
            </a:r>
            <a:r>
              <a:rPr lang="en-US" altLang="en-US" dirty="0" err="1" smtClean="0">
                <a:ea typeface="ＭＳ Ｐゴシック" pitchFamily="34" charset="-128"/>
                <a:cs typeface="Arial" charset="0"/>
              </a:rPr>
              <a:t>AmniSure</a:t>
            </a:r>
            <a:r>
              <a:rPr lang="en-US" altLang="en-US" dirty="0" smtClean="0">
                <a:ea typeface="ＭＳ Ｐゴシック" pitchFamily="34" charset="-128"/>
                <a:cs typeface="Arial" charset="0"/>
              </a:rPr>
              <a:t> may be used on additional patients at the discretion of the attending or resident</a:t>
            </a:r>
            <a:endParaRPr lang="en-US" altLang="en-US" dirty="0" smtClean="0"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225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1000" y="457200"/>
            <a:ext cx="8610600" cy="362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16C3F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6C3F"/>
                </a:solidFill>
                <a:latin typeface="Arial" charset="0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6C3F"/>
                </a:solidFill>
                <a:latin typeface="Arial" charset="0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6C3F"/>
                </a:solidFill>
                <a:latin typeface="Arial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6C3F"/>
                </a:solidFill>
                <a:latin typeface="Arial" charset="0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en-US" altLang="en-US" sz="2400" kern="0" dirty="0" smtClean="0">
                <a:solidFill>
                  <a:srgbClr val="000000"/>
                </a:solidFill>
                <a:ea typeface="ＭＳ Ｐゴシック" charset="-128"/>
              </a:rPr>
              <a:t>Please watch the </a:t>
            </a:r>
            <a:r>
              <a:rPr lang="en-US" altLang="en-US" sz="2400" kern="0" dirty="0" err="1" smtClean="0">
                <a:solidFill>
                  <a:srgbClr val="000000"/>
                </a:solidFill>
                <a:ea typeface="ＭＳ Ｐゴシック" charset="-128"/>
              </a:rPr>
              <a:t>AmniSure</a:t>
            </a:r>
            <a:r>
              <a:rPr lang="en-US" altLang="en-US" sz="2400" kern="0" dirty="0" smtClean="0">
                <a:solidFill>
                  <a:srgbClr val="000000"/>
                </a:solidFill>
                <a:ea typeface="ＭＳ Ｐゴシック" charset="-128"/>
              </a:rPr>
              <a:t> Training Video. To view the video, click on the </a:t>
            </a:r>
            <a:r>
              <a:rPr lang="en-US" altLang="en-US" sz="2400" b="1" kern="0" dirty="0" smtClean="0">
                <a:solidFill>
                  <a:srgbClr val="000000"/>
                </a:solidFill>
                <a:ea typeface="ＭＳ Ｐゴシック" charset="-128"/>
              </a:rPr>
              <a:t>Exit Course </a:t>
            </a:r>
            <a:r>
              <a:rPr lang="en-US" altLang="en-US" sz="2400" kern="0" dirty="0" smtClean="0">
                <a:solidFill>
                  <a:srgbClr val="000000"/>
                </a:solidFill>
                <a:ea typeface="ＭＳ Ｐゴシック" charset="-128"/>
              </a:rPr>
              <a:t>button at the top right of this screen. Then click on </a:t>
            </a:r>
            <a:r>
              <a:rPr lang="en-US" altLang="en-US" sz="2400" b="1" kern="0" dirty="0" err="1" smtClean="0">
                <a:solidFill>
                  <a:srgbClr val="000000"/>
                </a:solidFill>
                <a:ea typeface="ＭＳ Ｐゴシック" charset="-128"/>
              </a:rPr>
              <a:t>AmniSure</a:t>
            </a:r>
            <a:r>
              <a:rPr lang="en-US" altLang="en-US" sz="2400" b="1" kern="0" dirty="0" smtClean="0">
                <a:solidFill>
                  <a:srgbClr val="000000"/>
                </a:solidFill>
                <a:ea typeface="ＭＳ Ｐゴシック" charset="-128"/>
              </a:rPr>
              <a:t> Training Video</a:t>
            </a:r>
            <a:r>
              <a:rPr lang="en-US" altLang="en-US" sz="2400" kern="0" dirty="0" smtClean="0">
                <a:solidFill>
                  <a:srgbClr val="000000"/>
                </a:solidFill>
                <a:ea typeface="ＭＳ Ｐゴシック" charset="-128"/>
              </a:rPr>
              <a:t> link in the course activities and view. 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endParaRPr lang="en-US" altLang="en-US" sz="2400" kern="0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en-US" altLang="en-US" sz="2400" kern="0" dirty="0" smtClean="0">
                <a:solidFill>
                  <a:srgbClr val="000000"/>
                </a:solidFill>
                <a:ea typeface="ＭＳ Ｐゴシック" charset="-128"/>
              </a:rPr>
              <a:t>After viewing the video, you may proceed to the Post Exam.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endParaRPr lang="en-US" altLang="en-US" sz="2400" kern="0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en-US" altLang="en-US" sz="2400" kern="0" dirty="0" smtClean="0">
                <a:solidFill>
                  <a:srgbClr val="000000"/>
                </a:solidFill>
                <a:ea typeface="ＭＳ Ｐゴシック" charset="-128"/>
              </a:rPr>
              <a:t>The videos may take 1-2 minutes to load. If you encounter technical difficulties, please contact the IT Service Desk at 535-7010.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endParaRPr lang="en-US" altLang="en-US" sz="2400" kern="0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ea typeface="ＭＳ Ｐゴシック" charset="-128"/>
              </a:rPr>
              <a:t>Reminder: All course learning activities must be completed in order to receive credit for completion of this course.</a:t>
            </a:r>
          </a:p>
          <a:p>
            <a:pPr marL="457200" lvl="1" indent="0">
              <a:lnSpc>
                <a:spcPct val="90000"/>
              </a:lnSpc>
              <a:buFontTx/>
              <a:buNone/>
              <a:defRPr/>
            </a:pPr>
            <a:endParaRPr lang="en-US" altLang="en-US" kern="0" dirty="0" smtClean="0">
              <a:solidFill>
                <a:srgbClr val="000000"/>
              </a:solidFill>
              <a:ea typeface="ＭＳ Ｐゴシック" charset="-128"/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altLang="en-US" kern="0" dirty="0" smtClean="0">
              <a:solidFill>
                <a:srgbClr val="000000"/>
              </a:solidFill>
              <a:ea typeface="ＭＳ Ｐゴシック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736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828800" y="274637"/>
            <a:ext cx="73152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sz="4000" dirty="0" err="1" smtClean="0">
                <a:ea typeface="ＭＳ Ｐゴシック" panose="020B0600070205080204" pitchFamily="34" charset="-128"/>
              </a:rPr>
              <a:t>AmniSure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11" name="Rectangle 8"/>
          <p:cNvSpPr txBox="1">
            <a:spLocks noChangeArrowheads="1"/>
          </p:cNvSpPr>
          <p:nvPr/>
        </p:nvSpPr>
        <p:spPr>
          <a:xfrm>
            <a:off x="381000" y="2789237"/>
            <a:ext cx="8229600" cy="36115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dirty="0" err="1" smtClean="0">
                <a:ea typeface="ＭＳ Ｐゴシック" pitchFamily="34" charset="-128"/>
              </a:rPr>
              <a:t>AmniSure</a:t>
            </a:r>
            <a:r>
              <a:rPr lang="en-US" altLang="en-US" dirty="0" smtClean="0">
                <a:ea typeface="ＭＳ Ｐゴシック" pitchFamily="34" charset="-128"/>
              </a:rPr>
              <a:t> ROM is a point of care test that can aid in the detection of ROM in pregnant women reporting signs, symptoms, or complaints suggestive of ROM. 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73250"/>
            <a:ext cx="2209800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48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28800" y="228600"/>
            <a:ext cx="73152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smtClean="0">
                <a:ea typeface="ＭＳ Ｐゴシック" pitchFamily="34" charset="-128"/>
              </a:rPr>
              <a:t>Patient Criteria for </a:t>
            </a:r>
            <a: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</a:rPr>
              <a:t/>
            </a:r>
            <a:b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</a:rPr>
            </a:br>
            <a:r>
              <a:rPr lang="en-US" altLang="en-US" sz="4000" dirty="0" err="1" smtClean="0">
                <a:ea typeface="ＭＳ Ｐゴシック" pitchFamily="34" charset="-128"/>
              </a:rPr>
              <a:t>AmniSure</a:t>
            </a:r>
            <a:r>
              <a:rPr lang="en-US" altLang="en-US" sz="4000" dirty="0" smtClean="0">
                <a:ea typeface="ＭＳ Ｐゴシック" pitchFamily="34" charset="-128"/>
              </a:rPr>
              <a:t> Testing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81200"/>
            <a:ext cx="8229600" cy="4267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&lt;37weeks 0 days gestation, not in active labor with possible ruptured membranes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≥37 weeks 0 days gestation, not in active labor with equivocal testing (negative pooling, negative </a:t>
            </a:r>
            <a:r>
              <a:rPr lang="en-US" altLang="en-US" sz="2400" dirty="0" err="1" smtClean="0">
                <a:ea typeface="ＭＳ Ｐゴシック" pitchFamily="34" charset="-128"/>
                <a:cs typeface="Arial" charset="0"/>
              </a:rPr>
              <a:t>amniostat</a:t>
            </a: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, negative </a:t>
            </a:r>
            <a:r>
              <a:rPr lang="en-US" altLang="en-US" sz="2400" dirty="0" err="1" smtClean="0">
                <a:ea typeface="ＭＳ Ｐゴシック" pitchFamily="34" charset="-128"/>
                <a:cs typeface="Arial" charset="0"/>
              </a:rPr>
              <a:t>ferning</a:t>
            </a: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The </a:t>
            </a:r>
            <a:r>
              <a:rPr lang="en-US" altLang="en-US" sz="2400" dirty="0" err="1" smtClean="0">
                <a:ea typeface="ＭＳ Ｐゴシック" pitchFamily="34" charset="-128"/>
                <a:cs typeface="Arial" charset="0"/>
              </a:rPr>
              <a:t>AmniSure</a:t>
            </a:r>
            <a:r>
              <a:rPr lang="en-US" altLang="en-US" sz="2400" dirty="0" smtClean="0">
                <a:ea typeface="ＭＳ Ｐゴシック" pitchFamily="34" charset="-128"/>
                <a:cs typeface="Arial" charset="0"/>
              </a:rPr>
              <a:t> may be used on additional patients at the discretion of the attending or resident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209800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6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229600" cy="36115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z="2400" dirty="0" smtClean="0"/>
              <a:t>Uses the principles of </a:t>
            </a:r>
            <a:r>
              <a:rPr lang="en-US" altLang="en-US" sz="2400" dirty="0" err="1" smtClean="0"/>
              <a:t>immunochromatograpahy</a:t>
            </a:r>
            <a:r>
              <a:rPr lang="en-US" altLang="en-US" sz="2400" dirty="0" smtClean="0"/>
              <a:t> to detect human PAMG-1 (placental </a:t>
            </a:r>
            <a:r>
              <a:rPr lang="en-US" altLang="en-US" sz="2400" dirty="0" smtClean="0">
                <a:latin typeface="Symbol" pitchFamily="18" charset="2"/>
              </a:rPr>
              <a:t>a</a:t>
            </a:r>
            <a:r>
              <a:rPr lang="en-US" altLang="en-US" sz="2400" dirty="0" smtClean="0"/>
              <a:t>1-microglobulin) protein present in amniotic fluid of </a:t>
            </a:r>
            <a:r>
              <a:rPr lang="en-US" altLang="en-US" sz="2400" dirty="0" smtClean="0"/>
              <a:t>pregnant women</a:t>
            </a:r>
            <a:endParaRPr lang="en-US" altLang="en-US" sz="2400" dirty="0" smtClean="0"/>
          </a:p>
          <a:p>
            <a:pPr>
              <a:defRPr/>
            </a:pPr>
            <a:r>
              <a:rPr lang="en-US" altLang="en-US" sz="2400" dirty="0" smtClean="0"/>
              <a:t>High levels of PAMG1 are found in amniotic fluid, conversely, extremely low levels are found in blood and </a:t>
            </a:r>
            <a:r>
              <a:rPr lang="en-US" altLang="en-US" sz="2400" dirty="0" err="1" smtClean="0"/>
              <a:t>cervicovaginal</a:t>
            </a:r>
            <a:r>
              <a:rPr lang="en-US" altLang="en-US" sz="2400" dirty="0" smtClean="0"/>
              <a:t> discharge when the </a:t>
            </a:r>
            <a:r>
              <a:rPr lang="en-US" altLang="en-US" sz="2400" dirty="0" smtClean="0"/>
              <a:t>fetal </a:t>
            </a:r>
            <a:r>
              <a:rPr lang="en-US" altLang="en-US" sz="2400" dirty="0" smtClean="0"/>
              <a:t>membranes are </a:t>
            </a:r>
            <a:r>
              <a:rPr lang="en-US" altLang="en-US" sz="2400" dirty="0" smtClean="0"/>
              <a:t>intact</a:t>
            </a:r>
            <a:endParaRPr lang="en-US" altLang="en-US" sz="2400" dirty="0" smtClean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1053"/>
            <a:ext cx="2209800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28800" y="381000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5DAA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5DAA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5DAA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5DAA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5DAA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4000" b="0" kern="0" dirty="0" smtClean="0">
                <a:solidFill>
                  <a:schemeClr val="accent1"/>
                </a:solidFill>
                <a:ea typeface="ＭＳ Ｐゴシック" pitchFamily="34" charset="-128"/>
              </a:rPr>
              <a:t>How </a:t>
            </a:r>
            <a:r>
              <a:rPr lang="en-US" altLang="en-US" sz="4000" b="0" kern="0" dirty="0" err="1" smtClean="0">
                <a:solidFill>
                  <a:schemeClr val="accent1"/>
                </a:solidFill>
                <a:ea typeface="ＭＳ Ｐゴシック" pitchFamily="34" charset="-128"/>
              </a:rPr>
              <a:t>AmniSure</a:t>
            </a:r>
            <a:r>
              <a:rPr lang="en-US" altLang="en-US" sz="4000" b="0" kern="0" dirty="0" smtClean="0">
                <a:solidFill>
                  <a:schemeClr val="accent1"/>
                </a:solidFill>
                <a:ea typeface="ＭＳ Ｐゴシック" pitchFamily="34" charset="-128"/>
              </a:rPr>
              <a:t> Works</a:t>
            </a:r>
            <a:endParaRPr lang="en-US" altLang="en-US" sz="4000" b="0" kern="0" dirty="0" smtClean="0">
              <a:solidFill>
                <a:schemeClr val="accent1"/>
              </a:solidFill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318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28800" y="228600"/>
            <a:ext cx="73152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sz="4000" dirty="0" smtClean="0"/>
              <a:t>Precautions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2103438"/>
            <a:ext cx="8229600" cy="3611562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Storage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Kits are stored in a dry place at (4-24</a:t>
            </a:r>
            <a:r>
              <a:rPr lang="en-US" altLang="en-US" sz="2000" baseline="30000" dirty="0" smtClean="0">
                <a:solidFill>
                  <a:srgbClr val="000000"/>
                </a:solidFill>
              </a:rPr>
              <a:t>o</a:t>
            </a:r>
            <a:r>
              <a:rPr lang="en-US" altLang="en-US" sz="2000" dirty="0" smtClean="0">
                <a:solidFill>
                  <a:srgbClr val="000000"/>
                </a:solidFill>
              </a:rPr>
              <a:t>C) </a:t>
            </a:r>
          </a:p>
          <a:p>
            <a:pPr>
              <a:lnSpc>
                <a:spcPct val="90000"/>
              </a:lnSpc>
              <a:defRPr/>
            </a:pPr>
            <a:endParaRPr lang="en-US" alt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Do not use expired kits</a:t>
            </a:r>
          </a:p>
          <a:p>
            <a:pPr>
              <a:lnSpc>
                <a:spcPct val="90000"/>
              </a:lnSpc>
              <a:defRPr/>
            </a:pPr>
            <a:endParaRPr lang="en-US" alt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Do not reuse swabs</a:t>
            </a:r>
          </a:p>
          <a:p>
            <a:pPr>
              <a:lnSpc>
                <a:spcPct val="90000"/>
              </a:lnSpc>
              <a:defRPr/>
            </a:pPr>
            <a:endParaRPr lang="en-US" alt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Do not bend or fold the test strip or the aluminum foil pouch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209800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993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Reagents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Negative-Saline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Positive-reconstituted freeze dried PAMG-1 protein   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alt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Frequency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New shipment/lot, monthly thereafter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Clinical symptoms do not match results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Suspicion that product performance is compromised or when kits have not been stored according to manufacturer </a:t>
            </a:r>
            <a:r>
              <a:rPr lang="en-US" altLang="en-US" sz="2000" dirty="0" smtClean="0">
                <a:solidFill>
                  <a:srgbClr val="000000"/>
                </a:solidFill>
              </a:rPr>
              <a:t>instructions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chemeClr val="accent1"/>
                </a:solidFill>
                <a:latin typeface="Arial" panose="020B0604020202020204" pitchFamily="34" charset="0"/>
              </a:rPr>
              <a:t>Quality Control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chemeClr val="accent1"/>
                </a:solidFill>
                <a:latin typeface="Arial" panose="020B0604020202020204" pitchFamily="34" charset="0"/>
              </a:rPr>
              <a:t>(QC)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18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err="1" smtClean="0">
                <a:ea typeface="ＭＳ Ｐゴシック" pitchFamily="34" charset="-128"/>
              </a:rPr>
              <a:t>AmniSure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: 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Procedure Detection of PAMG-1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010400" cy="379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356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err="1" smtClean="0">
                <a:ea typeface="ＭＳ Ｐゴシック" pitchFamily="34" charset="-128"/>
              </a:rPr>
              <a:t>AmniSure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: 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Procedure</a:t>
            </a:r>
            <a: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  <a:cs typeface="Arial" charset="0"/>
              </a:rPr>
              <a:t/>
            </a:r>
            <a:b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  <a:cs typeface="Arial" charset="0"/>
              </a:rPr>
            </a:b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Step 1 – Specimen 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Collection</a:t>
            </a:r>
            <a:endParaRPr lang="en-US" altLang="en-US" sz="4000" dirty="0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905000"/>
            <a:ext cx="4800600" cy="36115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Insert 2-3 inches deep (no speculum needed)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Hold in place for 1 minute to ensure saturation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 smtClean="0">
                <a:ea typeface="ＭＳ Ｐゴシック" pitchFamily="34" charset="-128"/>
              </a:rPr>
              <a:t>Ensure that provided sterile swab touches nothing prior to insertion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49872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78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9D3C6-162D-A348-BFC0-1CEF154C693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CREATING A HEALTHIER HAWAIʻI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9144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US" altLang="en-US" sz="4000" dirty="0" err="1" smtClean="0">
                <a:ea typeface="ＭＳ Ｐゴシック" pitchFamily="34" charset="-128"/>
              </a:rPr>
              <a:t>AmniSure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: </a:t>
            </a: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Procedure</a:t>
            </a:r>
            <a: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  <a:cs typeface="Arial" charset="0"/>
              </a:rPr>
              <a:t/>
            </a:r>
            <a:br>
              <a:rPr lang="en-US" altLang="en-US" sz="4000" dirty="0" smtClean="0">
                <a:solidFill>
                  <a:srgbClr val="FF00FF"/>
                </a:solidFill>
                <a:ea typeface="ＭＳ Ｐゴシック" pitchFamily="34" charset="-128"/>
                <a:cs typeface="Arial" charset="0"/>
              </a:rPr>
            </a:br>
            <a:r>
              <a:rPr lang="en-US" altLang="en-US" sz="4000" dirty="0" smtClean="0">
                <a:ea typeface="ＭＳ Ｐゴシック" pitchFamily="34" charset="-128"/>
                <a:cs typeface="Arial" charset="0"/>
              </a:rPr>
              <a:t>Step 2 - Extraction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05000"/>
            <a:ext cx="5029200" cy="3810000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Shake solvent vial to </a:t>
            </a:r>
            <a:r>
              <a:rPr lang="en-US" altLang="en-US" sz="2400" dirty="0" smtClean="0">
                <a:ea typeface="ＭＳ Ｐゴシック" pitchFamily="34" charset="-128"/>
              </a:rPr>
              <a:t>ensure all </a:t>
            </a:r>
            <a:r>
              <a:rPr lang="en-US" altLang="en-US" sz="2400" dirty="0" smtClean="0">
                <a:ea typeface="ＭＳ Ｐゴシック" pitchFamily="34" charset="-128"/>
              </a:rPr>
              <a:t>liquid in the vial has dropped on the bottom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Insert swab into vial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Rotate specimen in vial for 1 minute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smtClean="0">
                <a:ea typeface="ＭＳ Ｐゴシック" pitchFamily="34" charset="-128"/>
              </a:rPr>
              <a:t>Dispose of swab. DO NOT break off swab and leave in vial</a:t>
            </a:r>
          </a:p>
          <a:p>
            <a:pPr>
              <a:spcBef>
                <a:spcPts val="600"/>
              </a:spcBef>
              <a:defRPr/>
            </a:pPr>
            <a:endParaRPr lang="en-US" altLang="en-US" sz="2400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rgbClr val="FF00FF"/>
                </a:solidFill>
                <a:ea typeface="ＭＳ Ｐゴシック" pitchFamily="34" charset="-128"/>
              </a:rPr>
              <a:t>		</a:t>
            </a:r>
            <a:endParaRPr lang="en-US" altLang="en-US" sz="1800" dirty="0" smtClean="0">
              <a:solidFill>
                <a:srgbClr val="FF00FF"/>
              </a:solidFill>
              <a:ea typeface="ＭＳ Ｐゴシック" pitchFamily="34" charset="-128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272415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126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78755e20-a469-4fc5-b222-6ecf20186a32"/>
  <p:tag name="ARTICULATE_REFERENCE_TYPE_1" val="1"/>
  <p:tag name="ARTICULATE_REFERENCE_1" val="K:\2016 Annual Training\16_KMCWC Amnisure\16_WC Amnisure RESOURCES\Rupture of Membranes (ROM) Test - Amnisure.pdf"/>
  <p:tag name="ARTICULATE_REFERENCE_TITLE_1" val="Rupture of Membranes (ROM) Test - Amnisure"/>
  <p:tag name="ARTICULATE_REFERENCE_ID_1" val="7463204f-5f0c-44ca-aa5c-0ff8c5af41ac"/>
  <p:tag name="ARTICULATE_SLIDE_COUNT" val="17"/>
  <p:tag name="ARTICULATE_PROJECT_OPEN" val="1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722166-j:\nursing education\2017 annual training\17_kmcwc_amnisure\17_kmcwc_amnisure.pptx"/>
  <p:tag name="ARTICULATE_PRESENTER_VERSION" val="7"/>
  <p:tag name="ARTICULATE_USED_PAGE_ORIENTATION" val="1"/>
  <p:tag name="ARTICULATE_USED_PAGE_SIZ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6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8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4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3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9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0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2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8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0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2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4"/>
  <p:tag name="ARTICULATE_NAV_LEVEL" val="1"/>
  <p:tag name="ARTICULATE_SLIDE_PRESENTER_GUID" val="f5f64443-1910-4868-a8c3-5f2a85dc183e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HPH 1">
      <a:dk1>
        <a:srgbClr val="78787B"/>
      </a:dk1>
      <a:lt1>
        <a:sysClr val="window" lastClr="FFFFFF"/>
      </a:lt1>
      <a:dk2>
        <a:srgbClr val="404040"/>
      </a:dk2>
      <a:lt2>
        <a:srgbClr val="F4F2EC"/>
      </a:lt2>
      <a:accent1>
        <a:srgbClr val="0091BA"/>
      </a:accent1>
      <a:accent2>
        <a:srgbClr val="F58220"/>
      </a:accent2>
      <a:accent3>
        <a:srgbClr val="62A945"/>
      </a:accent3>
      <a:accent4>
        <a:srgbClr val="862065"/>
      </a:accent4>
      <a:accent5>
        <a:srgbClr val="0071B9"/>
      </a:accent5>
      <a:accent6>
        <a:srgbClr val="78787B"/>
      </a:accent6>
      <a:hlink>
        <a:srgbClr val="0091BA"/>
      </a:hlink>
      <a:folHlink>
        <a:srgbClr val="7878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793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Symbol</vt:lpstr>
      <vt:lpstr>Office Theme</vt:lpstr>
      <vt:lpstr>AmniSure Ruptured Membranes Assessment Module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Anthology Marketing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Lum</dc:creator>
  <cp:lastModifiedBy>Watanabe, Lori</cp:lastModifiedBy>
  <cp:revision>40</cp:revision>
  <dcterms:created xsi:type="dcterms:W3CDTF">2016-04-08T03:41:26Z</dcterms:created>
  <dcterms:modified xsi:type="dcterms:W3CDTF">2017-03-23T19:22:57Z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KMCWC PPT AmniSure</vt:lpwstr>
  </property>
  <property fmtid="{D5CDD505-2E9C-101B-9397-08002B2CF9AE}" pid="3" name="ArticulateProjectVersion">
    <vt:lpwstr>7</vt:lpwstr>
  </property>
  <property fmtid="{D5CDD505-2E9C-101B-9397-08002B2CF9AE}" pid="4" name="ArticulateUseProject">
    <vt:lpwstr>1</vt:lpwstr>
  </property>
  <property fmtid="{D5CDD505-2E9C-101B-9397-08002B2CF9AE}" pid="5" name="ArticulateGUID">
    <vt:lpwstr>C4170BCF-2218-4B62-AD04-6262D1B1D798</vt:lpwstr>
  </property>
  <property fmtid="{D5CDD505-2E9C-101B-9397-08002B2CF9AE}" pid="6" name="ArticulateProjectFull">
    <vt:lpwstr>J:\Nursing Education\2017 Annual Training\17_KMCWC_Amnisure\17_KMCWC_AmniSure.ppta</vt:lpwstr>
  </property>
</Properties>
</file>