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75" r:id="rId2"/>
    <p:sldId id="258" r:id="rId3"/>
    <p:sldId id="278" r:id="rId4"/>
    <p:sldId id="279" r:id="rId5"/>
    <p:sldId id="280" r:id="rId6"/>
    <p:sldId id="281" r:id="rId7"/>
    <p:sldId id="259" r:id="rId8"/>
    <p:sldId id="282" r:id="rId9"/>
    <p:sldId id="283" r:id="rId10"/>
    <p:sldId id="285" r:id="rId11"/>
    <p:sldId id="286" r:id="rId12"/>
    <p:sldId id="287" r:id="rId13"/>
    <p:sldId id="291" r:id="rId14"/>
    <p:sldId id="288" r:id="rId15"/>
    <p:sldId id="289" r:id="rId16"/>
    <p:sldId id="290" r:id="rId17"/>
    <p:sldId id="261" r:id="rId18"/>
    <p:sldId id="274" r:id="rId19"/>
    <p:sldId id="293" r:id="rId20"/>
    <p:sldId id="294" r:id="rId21"/>
    <p:sldId id="273" r:id="rId22"/>
    <p:sldId id="269" r:id="rId23"/>
    <p:sldId id="292" r:id="rId24"/>
    <p:sldId id="272" r:id="rId25"/>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rmond" initials="RH" lastIdx="5" clrIdx="0">
    <p:extLst>
      <p:ext uri="{19B8F6BF-5375-455C-9EA6-DF929625EA0E}">
        <p15:presenceInfo xmlns:p15="http://schemas.microsoft.com/office/powerpoint/2012/main" userId="S::r.harmond@clinicalinnovations.com::2a475958-6e88-4130-b0fb-79ea57db680a" providerId="AD"/>
      </p:ext>
    </p:extLst>
  </p:cmAuthor>
  <p:cmAuthor id="2" name="Michael Daily" initials="MD" lastIdx="3" clrIdx="2">
    <p:extLst>
      <p:ext uri="{19B8F6BF-5375-455C-9EA6-DF929625EA0E}">
        <p15:presenceInfo xmlns:p15="http://schemas.microsoft.com/office/powerpoint/2012/main" userId="S::michael.daily@clinicalinnovations.com::97843ab4-a6f5-41eb-ac7c-c7f1582b965a" providerId="AD"/>
      </p:ext>
    </p:extLst>
  </p:cmAuthor>
  <p:cmAuthor id="3" name="Kathy O'Brien" initials="KO" lastIdx="1" clrIdx="1">
    <p:extLst>
      <p:ext uri="{19B8F6BF-5375-455C-9EA6-DF929625EA0E}">
        <p15:presenceInfo xmlns:p15="http://schemas.microsoft.com/office/powerpoint/2012/main" userId="S::k.obrien@clinicalinnovations.com::63bd4676-1d54-45c9-a649-124754367c9d" providerId="AD"/>
      </p:ext>
    </p:extLst>
  </p:cmAuthor>
  <p:cmAuthor id="4" name="Zulmar Molina" initials="ZM" lastIdx="1" clrIdx="3">
    <p:extLst>
      <p:ext uri="{19B8F6BF-5375-455C-9EA6-DF929625EA0E}">
        <p15:presenceInfo xmlns:p15="http://schemas.microsoft.com/office/powerpoint/2012/main" userId="S::z.molina@clinicalinnovations.com::ea07fe55-0a39-4894-8bea-03dcdf29f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F7F7F"/>
    <a:srgbClr val="7878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snapToObjects="1">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9T05:03:06.439" idx="1">
    <p:pos x="10" y="10"/>
    <p:text>Changed to Rev 2</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3-23T15:57:29.963" idx="1">
    <p:pos x="10" y="10"/>
    <p:text>Added performance metric from brochure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03-31T16:29:39.159" idx="1">
    <p:pos x="3685" y="1917"/>
    <p:text>Please add to use the protective sleeve 
</p:text>
    <p:extLst>
      <p:ext uri="{C676402C-5697-4E1C-873F-D02D1690AC5C}">
        <p15:threadingInfo xmlns:p15="http://schemas.microsoft.com/office/powerpoint/2012/main" timeZoneBias="420"/>
      </p:ext>
    </p:extLst>
  </p:cm>
  <p:cm authorId="1" dt="2020-04-01T05:34:12.170" idx="5">
    <p:pos x="3685" y="2013"/>
    <p:text>[@Michael Daily] 
</p:text>
    <p:extLst>
      <p:ext uri="{C676402C-5697-4E1C-873F-D02D1690AC5C}">
        <p15:threadingInfo xmlns:p15="http://schemas.microsoft.com/office/powerpoint/2012/main" timeZoneBias="420">
          <p15:parentCm authorId="4" idx="1"/>
        </p15:threadingInfo>
      </p:ext>
    </p:extLst>
  </p:cm>
  <p:cm authorId="2" dt="2020-04-01T08:18:42.807" idx="3">
    <p:pos x="3685" y="2109"/>
    <p:text>[@Zulmar Molina] &amp; [@Rachel Harmond] - I added the text to use the protective sleeve.
</p:text>
    <p:extLst>
      <p:ext uri="{C676402C-5697-4E1C-873F-D02D1690AC5C}">
        <p15:threadingInfo xmlns:p15="http://schemas.microsoft.com/office/powerpoint/2012/main" timeZoneBias="420">
          <p15:parentCm authorId="4"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3-23T15:57:51.104" idx="2">
    <p:pos x="10" y="10"/>
    <p:text>Updated "Best in Class" statement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144261-D5A3-9047-8D9F-7F6079EA0C4D}" type="datetimeFigureOut">
              <a:rPr lang="en-US" smtClean="0"/>
              <a:t>10/26/2022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3E47F2-A06C-0E45-B864-D22BCE135C94}" type="slidenum">
              <a:rPr lang="en-US" smtClean="0"/>
              <a:t>‹#›</a:t>
            </a:fld>
            <a:endParaRPr lang="en-US" dirty="0"/>
          </a:p>
        </p:txBody>
      </p:sp>
    </p:spTree>
    <p:extLst>
      <p:ext uri="{BB962C8B-B14F-4D97-AF65-F5344CB8AC3E}">
        <p14:creationId xmlns:p14="http://schemas.microsoft.com/office/powerpoint/2010/main" val="152775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F6B71-D530-9C4F-BC90-DD47ACEC3E96}" type="datetimeFigureOut">
              <a:rPr lang="en-US" smtClean="0"/>
              <a:t>10/26/2022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092DF-2799-494E-8442-6655B1578E01}" type="slidenum">
              <a:rPr lang="en-US" smtClean="0"/>
              <a:t>‹#›</a:t>
            </a:fld>
            <a:endParaRPr lang="en-US" dirty="0"/>
          </a:p>
        </p:txBody>
      </p:sp>
    </p:spTree>
    <p:extLst>
      <p:ext uri="{BB962C8B-B14F-4D97-AF65-F5344CB8AC3E}">
        <p14:creationId xmlns:p14="http://schemas.microsoft.com/office/powerpoint/2010/main" val="27801557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aim of this presentation is to provide you with an introduction to the ROM Plus Rupture of Membranes Test.</a:t>
            </a:r>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a:t>
            </a:fld>
            <a:endParaRPr lang="en-US" dirty="0"/>
          </a:p>
        </p:txBody>
      </p:sp>
    </p:spTree>
    <p:extLst>
      <p:ext uri="{BB962C8B-B14F-4D97-AF65-F5344CB8AC3E}">
        <p14:creationId xmlns:p14="http://schemas.microsoft.com/office/powerpoint/2010/main" val="352787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Plus is offered in two convenient packaging configurations depending on how your facility prefers to read the test.</a:t>
            </a:r>
          </a:p>
          <a:p>
            <a:r>
              <a:rPr lang="en-US" dirty="0"/>
              <a:t>The ROM-5025 is designed for Point of care testing with the collection and test result items packaged together</a:t>
            </a:r>
          </a:p>
          <a:p>
            <a:r>
              <a:rPr lang="en-US" dirty="0"/>
              <a:t>While the ROM-6025 is designed for labor and delivery collection with lab testing.</a:t>
            </a:r>
          </a:p>
          <a:p>
            <a:r>
              <a:rPr lang="en-US" dirty="0"/>
              <a:t>We also offer the ROM-QC, a quality control package that is easy to use and cost effective.</a:t>
            </a:r>
          </a:p>
          <a:p>
            <a:endParaRPr lang="en-US" dirty="0"/>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10</a:t>
            </a:fld>
            <a:endParaRPr lang="en-US" dirty="0"/>
          </a:p>
        </p:txBody>
      </p:sp>
    </p:spTree>
    <p:extLst>
      <p:ext uri="{BB962C8B-B14F-4D97-AF65-F5344CB8AC3E}">
        <p14:creationId xmlns:p14="http://schemas.microsoft.com/office/powerpoint/2010/main" val="235596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walk through the test procedure with you. We also provide these instructions in a easy to use quick reference guide that you can find on our website.</a:t>
            </a:r>
          </a:p>
          <a:p>
            <a:r>
              <a:rPr lang="en-US" dirty="0"/>
              <a:t>First, Remove ROM Plus contents from packaging. Holding the buffer vial upright and remove the shipping cap and set the vial aside. </a:t>
            </a:r>
          </a:p>
          <a:p>
            <a:r>
              <a:rPr lang="en-US" dirty="0"/>
              <a:t>Second, Remove the sterile swab to collect a sample. The swab tip should not touch anything prior to its insertion. Insert the swab tip into the vagina 2 to 3 inches or (5 to 7 cm) deep. Withdraw the swab after a minimum of 15 seconds. </a:t>
            </a:r>
          </a:p>
          <a:p>
            <a:r>
              <a:rPr lang="en-US" dirty="0"/>
              <a:t>Third, Place the swab tip into the vial and mix in buffer solution for at least 15 seconds. Break off the swab tip at the scored mark and leave the swab tip in the vial. Replace the dropper or shipping cap on vial and dispose swab stick. </a:t>
            </a:r>
          </a:p>
          <a:p>
            <a:r>
              <a:rPr lang="en-US" dirty="0"/>
              <a:t>Fourth, tear open the foil pouch and remove the ROM Plus Cassette.</a:t>
            </a:r>
          </a:p>
          <a:p>
            <a:endParaRPr lang="en-US" dirty="0"/>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11</a:t>
            </a:fld>
            <a:endParaRPr lang="en-US" dirty="0"/>
          </a:p>
        </p:txBody>
      </p:sp>
    </p:spTree>
    <p:extLst>
      <p:ext uri="{BB962C8B-B14F-4D97-AF65-F5344CB8AC3E}">
        <p14:creationId xmlns:p14="http://schemas.microsoft.com/office/powerpoint/2010/main" val="28933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Fifth, add 4 to 6 drops to the sample well in the cassette.</a:t>
            </a:r>
          </a:p>
          <a:p>
            <a:r>
              <a:rPr lang="en-US" dirty="0"/>
              <a:t>Sixth, Start the timer by firmly pressing and rolling your thumb over the timer button from bottom to top. Wait 5 to 20 minutes for test results to manifest in test window. A positive test result may be visible within 1-3 minutes or may take the full 20 minutes. Darkness of the stripes may vary, however test is valid even if stripes are faint. Do not interpret test results based on darkness of stripes.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Seventh, </a:t>
            </a:r>
            <a:r>
              <a:rPr lang="en-US" sz="1200" dirty="0"/>
              <a:t>Read the test result. If only a control line, the C, is visible, the test result is negative. If both the control line and test result line, the AF, are visible, the test result is positive. If no lines are visible, or just the test line is visible, the test result is invalid. A light visible line located in the test region should be considered a positive. In addition, very high concentrations of proteins may result in a light test line. It is recommended to read the strip by 20 minutes.</a:t>
            </a:r>
          </a:p>
          <a:p>
            <a:endParaRPr lang="en-US" dirty="0"/>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12</a:t>
            </a:fld>
            <a:endParaRPr lang="en-US" dirty="0"/>
          </a:p>
        </p:txBody>
      </p:sp>
    </p:spTree>
    <p:extLst>
      <p:ext uri="{BB962C8B-B14F-4D97-AF65-F5344CB8AC3E}">
        <p14:creationId xmlns:p14="http://schemas.microsoft.com/office/powerpoint/2010/main" val="427743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13</a:t>
            </a:fld>
            <a:endParaRPr lang="en-US" dirty="0"/>
          </a:p>
        </p:txBody>
      </p:sp>
    </p:spTree>
    <p:extLst>
      <p:ext uri="{BB962C8B-B14F-4D97-AF65-F5344CB8AC3E}">
        <p14:creationId xmlns:p14="http://schemas.microsoft.com/office/powerpoint/2010/main" val="27403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walk you through the quality control procedure.</a:t>
            </a:r>
          </a:p>
          <a:p>
            <a:r>
              <a:rPr lang="en-US" dirty="0"/>
              <a:t>First, prepare two ROM Plus test cassettes, one for the Positive Control and one for the Negative Control. Since this is a quality control test and no human sample is required, the polyester vaginal swab and standard dropper vial should not be used.</a:t>
            </a:r>
          </a:p>
          <a:p>
            <a:r>
              <a:rPr lang="en-US" dirty="0"/>
              <a:t>Second, tear open the Positive Control Vial foil pouch and remove the vial. Place the vial in the safety sleeve, gently squeeze and bend to break the Positive control glass vial inside. Mix the buffer with the lyophilized positive sample for at least 45 seconds. Be careful not to let the sample drip out of the vial. </a:t>
            </a:r>
          </a:p>
          <a:p>
            <a:r>
              <a:rPr lang="en-US" dirty="0"/>
              <a:t>Third, gently bend or squeeze the Negative Control Vial, breaking the glass ampoule inside. Be careful not to let the sample drip out of the vial.</a:t>
            </a:r>
          </a:p>
          <a:p>
            <a:endParaRPr lang="en-US" dirty="0"/>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14</a:t>
            </a:fld>
            <a:endParaRPr lang="en-US" dirty="0"/>
          </a:p>
        </p:txBody>
      </p:sp>
    </p:spTree>
    <p:extLst>
      <p:ext uri="{BB962C8B-B14F-4D97-AF65-F5344CB8AC3E}">
        <p14:creationId xmlns:p14="http://schemas.microsoft.com/office/powerpoint/2010/main" val="124312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Add 4-6, or more, drops of the Positive Control solution to one ROM Plus test cassette. Then Add 4-6, or more, drops of the Negative Control solution </a:t>
            </a:r>
            <a:br>
              <a:rPr lang="en-US" dirty="0"/>
            </a:br>
            <a:r>
              <a:rPr lang="en-US" dirty="0"/>
              <a:t>to the other ROM Plus test cassette. Start the timers on each cassette by firmly pressing and rolling thumb over the timer button from left to right. Wait 5-20 minutes for test results to manifest in test window (C/AF).</a:t>
            </a:r>
          </a:p>
          <a:p>
            <a:r>
              <a:rPr lang="en-US" dirty="0"/>
              <a:t>Fifth, Read the test results from 5 to 20 minutes. Only a control line (C) should be visible for the negative control. Both the control line (C) and test line (AF) should be visible for the positive control. The test is positive even if the stripes are faint.  The external positive control is four times the threshold cutoff concentration prior to dilution of the patient sample with extraction buffer, and will appear at approximately 5 minutes; however, the full 20 minutes should be used before interpreting final results. Do not interpret test results based on the darkness of the stripes. It is recommended to read the strip by 20 minutes. </a:t>
            </a:r>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15</a:t>
            </a:fld>
            <a:endParaRPr lang="en-US" dirty="0"/>
          </a:p>
        </p:txBody>
      </p:sp>
    </p:spTree>
    <p:extLst>
      <p:ext uri="{BB962C8B-B14F-4D97-AF65-F5344CB8AC3E}">
        <p14:creationId xmlns:p14="http://schemas.microsoft.com/office/powerpoint/2010/main" val="424736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ROM Plus delivers Reliable sensitivity conveniently and cost effectively</a:t>
            </a:r>
          </a:p>
          <a:p>
            <a:r>
              <a:rPr lang="en-US" dirty="0"/>
              <a:t>Rom Plus Detects “2 Proteins 2 Ways”  by detecting AFP &amp; IGFBP-1  and using Monoclonal and Polyclonal antibodies</a:t>
            </a:r>
          </a:p>
          <a:p>
            <a:r>
              <a:rPr lang="en-US" dirty="0"/>
              <a:t>There are no gestational age limitations</a:t>
            </a:r>
          </a:p>
          <a:p>
            <a:r>
              <a:rPr lang="en-US" dirty="0"/>
              <a:t>With No loss of activity in samples containing  up to 10% blood concentration</a:t>
            </a:r>
          </a:p>
          <a:p>
            <a:r>
              <a:rPr lang="en-US" dirty="0"/>
              <a:t>While also being Configured for either Lab or L&amp;D interpretation</a:t>
            </a:r>
          </a:p>
          <a:p>
            <a:r>
              <a:rPr lang="en-US" dirty="0"/>
              <a:t>The ease of use with the 15 second vaginal swab, 15 second mix in the buffer solution and the Specimen being stable for 6 hours after collection</a:t>
            </a:r>
          </a:p>
          <a:p>
            <a:r>
              <a:rPr lang="en-US" dirty="0"/>
              <a:t>Includes a Test cassette with built in timer &amp; spill resistant vial</a:t>
            </a:r>
          </a:p>
          <a:p>
            <a:r>
              <a:rPr lang="en-US" dirty="0"/>
              <a:t>The convenient offering of an External QC which stays at room temperature with no reconstitution or special storage needed</a:t>
            </a:r>
          </a:p>
          <a:p>
            <a:r>
              <a:rPr lang="en-US" dirty="0"/>
              <a:t>And lastly we offer Turn Key Installation: including IQCP, correlation, validation, competency materials, on-site training and customer service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16</a:t>
            </a:fld>
            <a:endParaRPr lang="en-US" dirty="0"/>
          </a:p>
        </p:txBody>
      </p:sp>
    </p:spTree>
    <p:extLst>
      <p:ext uri="{BB962C8B-B14F-4D97-AF65-F5344CB8AC3E}">
        <p14:creationId xmlns:p14="http://schemas.microsoft.com/office/powerpoint/2010/main" val="78888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17</a:t>
            </a:fld>
            <a:endParaRPr lang="en-US" dirty="0"/>
          </a:p>
        </p:txBody>
      </p:sp>
    </p:spTree>
    <p:extLst>
      <p:ext uri="{BB962C8B-B14F-4D97-AF65-F5344CB8AC3E}">
        <p14:creationId xmlns:p14="http://schemas.microsoft.com/office/powerpoint/2010/main" val="68608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18</a:t>
            </a:fld>
            <a:endParaRPr lang="en-US" dirty="0"/>
          </a:p>
        </p:txBody>
      </p:sp>
    </p:spTree>
    <p:extLst>
      <p:ext uri="{BB962C8B-B14F-4D97-AF65-F5344CB8AC3E}">
        <p14:creationId xmlns:p14="http://schemas.microsoft.com/office/powerpoint/2010/main" val="294970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21</a:t>
            </a:fld>
            <a:endParaRPr lang="en-US" dirty="0"/>
          </a:p>
        </p:txBody>
      </p:sp>
    </p:spTree>
    <p:extLst>
      <p:ext uri="{BB962C8B-B14F-4D97-AF65-F5344CB8AC3E}">
        <p14:creationId xmlns:p14="http://schemas.microsoft.com/office/powerpoint/2010/main" val="187822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2</a:t>
            </a:fld>
            <a:endParaRPr lang="en-US" dirty="0"/>
          </a:p>
        </p:txBody>
      </p:sp>
    </p:spTree>
    <p:extLst>
      <p:ext uri="{BB962C8B-B14F-4D97-AF65-F5344CB8AC3E}">
        <p14:creationId xmlns:p14="http://schemas.microsoft.com/office/powerpoint/2010/main" val="342081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22</a:t>
            </a:fld>
            <a:endParaRPr lang="en-US" dirty="0"/>
          </a:p>
        </p:txBody>
      </p:sp>
    </p:spTree>
    <p:extLst>
      <p:ext uri="{BB962C8B-B14F-4D97-AF65-F5344CB8AC3E}">
        <p14:creationId xmlns:p14="http://schemas.microsoft.com/office/powerpoint/2010/main" val="166106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23</a:t>
            </a:fld>
            <a:endParaRPr lang="en-US" dirty="0"/>
          </a:p>
        </p:txBody>
      </p:sp>
    </p:spTree>
    <p:extLst>
      <p:ext uri="{BB962C8B-B14F-4D97-AF65-F5344CB8AC3E}">
        <p14:creationId xmlns:p14="http://schemas.microsoft.com/office/powerpoint/2010/main" val="556590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24</a:t>
            </a:fld>
            <a:endParaRPr lang="en-US" dirty="0"/>
          </a:p>
        </p:txBody>
      </p:sp>
    </p:spTree>
    <p:extLst>
      <p:ext uri="{BB962C8B-B14F-4D97-AF65-F5344CB8AC3E}">
        <p14:creationId xmlns:p14="http://schemas.microsoft.com/office/powerpoint/2010/main" val="161250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different methods used to diagnose the rupture of membranes</a:t>
            </a:r>
          </a:p>
          <a:p>
            <a:r>
              <a:rPr lang="en-US" dirty="0"/>
              <a:t>A sterile speculum exam or SSE can consist of three different types of testing, pooling, nitrazine and ferning.</a:t>
            </a:r>
          </a:p>
          <a:p>
            <a:r>
              <a:rPr lang="en-US" dirty="0"/>
              <a:t>In order to diagnosis the rupture of membranes using the sterile speculum exam 2 out of 3 of the tests need to result in a positive result.</a:t>
            </a:r>
          </a:p>
          <a:p>
            <a:r>
              <a:rPr lang="en-US" sz="1200" dirty="0"/>
              <a:t>The accurate diagnosis of ROM is crucial, especially in cases of P-PROM, as you can see in the published sensitivity and specificity data, SSE has a very wide range of accuracy for diagnosis.</a:t>
            </a:r>
          </a:p>
          <a:p>
            <a:r>
              <a:rPr lang="en-US" sz="1200" dirty="0"/>
              <a:t>While SSE is still common, especially with residency programs, it’s somewhat antiquated and its performance is not always ideal</a:t>
            </a:r>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3</a:t>
            </a:fld>
            <a:endParaRPr lang="en-US" dirty="0"/>
          </a:p>
        </p:txBody>
      </p:sp>
    </p:spTree>
    <p:extLst>
      <p:ext uri="{BB962C8B-B14F-4D97-AF65-F5344CB8AC3E}">
        <p14:creationId xmlns:p14="http://schemas.microsoft.com/office/powerpoint/2010/main" val="422492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the ROM Plus and some of the key features and benefits.</a:t>
            </a:r>
          </a:p>
          <a:p>
            <a:pPr marL="182880" indent="-182880">
              <a:spcBef>
                <a:spcPts val="1200"/>
              </a:spcBef>
              <a:buFont typeface="Arial" panose="020B0604020202020204" pitchFamily="34" charset="0"/>
              <a:buChar char="•"/>
            </a:pPr>
            <a:r>
              <a:rPr lang="en-US" dirty="0"/>
              <a:t>ROM Plus is a </a:t>
            </a:r>
            <a:r>
              <a:rPr lang="en-US" sz="1600" dirty="0">
                <a:latin typeface="Open Sans Light" charset="0"/>
                <a:ea typeface="Open Sans Light" charset="0"/>
                <a:cs typeface="Open Sans Light" charset="0"/>
              </a:rPr>
              <a:t>Rapid, qualitative immunoassay test for the rupture of fetal membranes </a:t>
            </a:r>
          </a:p>
          <a:p>
            <a:pPr marL="182880" indent="-182880">
              <a:spcBef>
                <a:spcPts val="1200"/>
              </a:spcBef>
              <a:buFont typeface="Arial" panose="020B0604020202020204" pitchFamily="34" charset="0"/>
              <a:buChar char="•"/>
            </a:pPr>
            <a:r>
              <a:rPr lang="en-US" sz="1600" dirty="0">
                <a:latin typeface="Open Sans Light" charset="0"/>
                <a:ea typeface="Open Sans Light" charset="0"/>
                <a:cs typeface="Open Sans Light" charset="0"/>
              </a:rPr>
              <a:t>ROM Plus has no gestational age limitations</a:t>
            </a:r>
          </a:p>
          <a:p>
            <a:pPr marL="0" indent="0">
              <a:spcBef>
                <a:spcPts val="1000"/>
              </a:spcBef>
              <a:buFont typeface="Arial" panose="020B0604020202020204" pitchFamily="34" charset="0"/>
              <a:buNone/>
            </a:pPr>
            <a:r>
              <a:rPr lang="en-US" sz="1600" dirty="0">
                <a:latin typeface="Open Sans Light" charset="0"/>
                <a:ea typeface="Open Sans Light" charset="0"/>
                <a:cs typeface="Open Sans Light" charset="0"/>
              </a:rPr>
              <a:t>The test detects two amniotic fluid proteins in vaginal secretions of pregnant women</a:t>
            </a:r>
          </a:p>
          <a:p>
            <a:pPr marL="640080" lvl="1" indent="-182880" algn="l">
              <a:spcBef>
                <a:spcPts val="1000"/>
              </a:spcBef>
              <a:buFont typeface="Arial" panose="020B0604020202020204" pitchFamily="34" charset="0"/>
              <a:buChar char="•"/>
            </a:pPr>
            <a:r>
              <a:rPr lang="en-US" sz="1400" dirty="0">
                <a:latin typeface="Open Sans Light" charset="0"/>
                <a:ea typeface="Open Sans Light" charset="0"/>
                <a:cs typeface="Open Sans Light" charset="0"/>
              </a:rPr>
              <a:t>Insulin-like Growth Factor Binding Protein-1 or (IGFBP-1)</a:t>
            </a:r>
          </a:p>
          <a:p>
            <a:pPr marL="640080" lvl="1" indent="-182880" algn="l">
              <a:spcBef>
                <a:spcPts val="1000"/>
              </a:spcBef>
              <a:buFont typeface="Arial" panose="020B0604020202020204" pitchFamily="34" charset="0"/>
              <a:buChar char="•"/>
            </a:pPr>
            <a:r>
              <a:rPr lang="en-US" sz="1400" dirty="0">
                <a:latin typeface="Open Sans Light" charset="0"/>
                <a:ea typeface="Open Sans Light" charset="0"/>
                <a:cs typeface="Open Sans Light" charset="0"/>
              </a:rPr>
              <a:t> and Alpha-Fetoprotein or (AFP) </a:t>
            </a:r>
          </a:p>
          <a:p>
            <a:pPr marL="182880" indent="-182880">
              <a:spcBef>
                <a:spcPts val="1000"/>
              </a:spcBef>
              <a:buFont typeface="Arial" panose="020B0604020202020204" pitchFamily="34" charset="0"/>
              <a:buChar char="•"/>
            </a:pPr>
            <a:r>
              <a:rPr lang="en-US" sz="1600" dirty="0">
                <a:latin typeface="Open Sans Light" charset="0"/>
                <a:ea typeface="Open Sans Light" charset="0"/>
                <a:cs typeface="Open Sans Light" charset="0"/>
              </a:rPr>
              <a:t>ROM Plus uses unique a monoclonal and polyclonal antibody approach</a:t>
            </a:r>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4</a:t>
            </a:fld>
            <a:endParaRPr lang="en-US" dirty="0"/>
          </a:p>
        </p:txBody>
      </p:sp>
    </p:spTree>
    <p:extLst>
      <p:ext uri="{BB962C8B-B14F-4D97-AF65-F5344CB8AC3E}">
        <p14:creationId xmlns:p14="http://schemas.microsoft.com/office/powerpoint/2010/main" val="44301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ROM plus detect two proteins?</a:t>
            </a:r>
          </a:p>
          <a:p>
            <a:pPr marL="285750" indent="-285750">
              <a:spcBef>
                <a:spcPts val="1200"/>
              </a:spcBef>
              <a:buFont typeface="Arial" charset="0"/>
              <a:buChar char="•"/>
            </a:pPr>
            <a:r>
              <a:rPr lang="en-US" sz="1600" dirty="0">
                <a:latin typeface="Open Sans Light" charset="0"/>
                <a:ea typeface="Open Sans Light" charset="0"/>
                <a:cs typeface="Open Sans Light" charset="0"/>
              </a:rPr>
              <a:t>IGFBP-1 has been recognized in the literature as an excellent marker for amniotic fluid</a:t>
            </a:r>
          </a:p>
          <a:p>
            <a:pPr marL="285750" indent="-285750">
              <a:spcBef>
                <a:spcPts val="1200"/>
              </a:spcBef>
              <a:buFont typeface="Arial" charset="0"/>
              <a:buChar char="•"/>
            </a:pPr>
            <a:r>
              <a:rPr lang="en-US" sz="1600" dirty="0">
                <a:latin typeface="Open Sans Light" charset="0"/>
                <a:ea typeface="Open Sans Light" charset="0"/>
                <a:cs typeface="Open Sans Light" charset="0"/>
              </a:rPr>
              <a:t>It is shown to be p</a:t>
            </a:r>
            <a:r>
              <a:rPr lang="en-US" sz="1400" dirty="0">
                <a:latin typeface="Open Sans Light" charset="0"/>
                <a:ea typeface="Open Sans Light" charset="0"/>
                <a:cs typeface="Open Sans Light" charset="0"/>
              </a:rPr>
              <a:t>resent in high levels during all 3 trimesters</a:t>
            </a:r>
          </a:p>
          <a:p>
            <a:pPr marL="285750" indent="-285750">
              <a:spcBef>
                <a:spcPts val="1200"/>
              </a:spcBef>
              <a:buFont typeface="Arial" charset="0"/>
              <a:buChar char="•"/>
            </a:pPr>
            <a:r>
              <a:rPr lang="en-US" sz="1400" dirty="0">
                <a:latin typeface="Open Sans Light" charset="0"/>
                <a:ea typeface="Open Sans Light" charset="0"/>
                <a:cs typeface="Open Sans Light" charset="0"/>
              </a:rPr>
              <a:t>IGFBP-1 has 100-1,000 times higher concentrations in amniotic fluid than other bodily fluids</a:t>
            </a:r>
          </a:p>
          <a:p>
            <a:pPr marL="0" indent="0">
              <a:spcBef>
                <a:spcPts val="1000"/>
              </a:spcBef>
              <a:buFont typeface="Arial" charset="0"/>
              <a:buNone/>
            </a:pPr>
            <a:r>
              <a:rPr lang="en-US" sz="1600" dirty="0">
                <a:latin typeface="Open Sans Light" charset="0"/>
                <a:ea typeface="Open Sans Light" charset="0"/>
                <a:cs typeface="Open Sans Light" charset="0"/>
              </a:rPr>
              <a:t>AFP peaks during the 2</a:t>
            </a:r>
            <a:r>
              <a:rPr lang="en-US" sz="1600" baseline="30000" dirty="0">
                <a:latin typeface="Open Sans Light" charset="0"/>
                <a:ea typeface="Open Sans Light" charset="0"/>
                <a:cs typeface="Open Sans Light" charset="0"/>
              </a:rPr>
              <a:t>nd</a:t>
            </a:r>
            <a:r>
              <a:rPr lang="en-US" sz="1600" dirty="0">
                <a:latin typeface="Open Sans Light" charset="0"/>
                <a:ea typeface="Open Sans Light" charset="0"/>
                <a:cs typeface="Open Sans Light" charset="0"/>
              </a:rPr>
              <a:t> trimester and then declines </a:t>
            </a:r>
          </a:p>
          <a:p>
            <a:pPr marL="0" indent="0">
              <a:spcBef>
                <a:spcPts val="1000"/>
              </a:spcBef>
              <a:buFont typeface="Arial" charset="0"/>
              <a:buNone/>
            </a:pPr>
            <a:r>
              <a:rPr lang="en-US" sz="1600" dirty="0">
                <a:latin typeface="Open Sans Light" charset="0"/>
                <a:ea typeface="Open Sans Light" charset="0"/>
                <a:cs typeface="Open Sans Light" charset="0"/>
              </a:rPr>
              <a:t>This increases ROM Plus’ accuracy in preterm patients </a:t>
            </a:r>
          </a:p>
          <a:p>
            <a:pPr marL="0" indent="0">
              <a:spcBef>
                <a:spcPts val="1000"/>
              </a:spcBef>
              <a:buFont typeface="Arial" charset="0"/>
              <a:buNone/>
            </a:pPr>
            <a:r>
              <a:rPr lang="en-US" sz="1600" dirty="0">
                <a:latin typeface="Open Sans Light" charset="0"/>
                <a:ea typeface="Open Sans Light" charset="0"/>
                <a:cs typeface="Open Sans Light" charset="0"/>
              </a:rPr>
              <a:t>It also has100 to 1,000 times higher concentrations in amniotic fluid than other bodily fluids</a:t>
            </a:r>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5</a:t>
            </a:fld>
            <a:endParaRPr lang="en-US" dirty="0"/>
          </a:p>
        </p:txBody>
      </p:sp>
    </p:spTree>
    <p:extLst>
      <p:ext uri="{BB962C8B-B14F-4D97-AF65-F5344CB8AC3E}">
        <p14:creationId xmlns:p14="http://schemas.microsoft.com/office/powerpoint/2010/main" val="389167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detection of two proteins ROM Plus uses monoclonal and</a:t>
            </a:r>
            <a:r>
              <a:rPr lang="en-US" sz="1200" dirty="0">
                <a:latin typeface="Open Sans Light" charset="0"/>
                <a:ea typeface="Open Sans Light" charset="0"/>
                <a:cs typeface="Open Sans Light" charset="0"/>
              </a:rPr>
              <a:t> polyclonal antibodies to detect proteins.</a:t>
            </a:r>
          </a:p>
          <a:p>
            <a:r>
              <a:rPr lang="en-US" sz="1200" dirty="0">
                <a:latin typeface="Open Sans Light" charset="0"/>
                <a:ea typeface="Open Sans Light" charset="0"/>
                <a:cs typeface="Open Sans Light" charset="0"/>
              </a:rPr>
              <a:t>this may</a:t>
            </a:r>
            <a:r>
              <a:rPr lang="en-US" sz="1400" dirty="0">
                <a:latin typeface="Open Sans Light" charset="0"/>
                <a:ea typeface="Open Sans Light" charset="0"/>
                <a:cs typeface="Open Sans Light" charset="0"/>
              </a:rPr>
              <a:t> reduce potential effects of protein degradation and decreases potential false negatives, reducing the chance of discharging a patient who is ruptured</a:t>
            </a:r>
            <a:endParaRPr lang="en-US" sz="1600" dirty="0">
              <a:latin typeface="Open Sans Light" charset="0"/>
              <a:ea typeface="Open Sans Light" charset="0"/>
              <a:cs typeface="Open Sans Light" charset="0"/>
            </a:endParaRPr>
          </a:p>
          <a:p>
            <a:endParaRPr lang="en-US" dirty="0"/>
          </a:p>
        </p:txBody>
      </p:sp>
      <p:sp>
        <p:nvSpPr>
          <p:cNvPr id="4" name="Slide Number Placeholder 3"/>
          <p:cNvSpPr>
            <a:spLocks noGrp="1"/>
          </p:cNvSpPr>
          <p:nvPr>
            <p:ph type="sldNum" sz="quarter" idx="5"/>
          </p:nvPr>
        </p:nvSpPr>
        <p:spPr/>
        <p:txBody>
          <a:bodyPr/>
          <a:lstStyle/>
          <a:p>
            <a:fld id="{D3B1CEBF-380C-F94D-BC4B-ECF98E63B7CE}" type="slidenum">
              <a:rPr lang="en-US" smtClean="0"/>
              <a:t>6</a:t>
            </a:fld>
            <a:endParaRPr lang="en-US" dirty="0"/>
          </a:p>
        </p:txBody>
      </p:sp>
    </p:spTree>
    <p:extLst>
      <p:ext uri="{BB962C8B-B14F-4D97-AF65-F5344CB8AC3E}">
        <p14:creationId xmlns:p14="http://schemas.microsoft.com/office/powerpoint/2010/main" val="391047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092DF-2799-494E-8442-6655B1578E01}" type="slidenum">
              <a:rPr lang="en-US" smtClean="0"/>
              <a:t>7</a:t>
            </a:fld>
            <a:endParaRPr lang="en-US" dirty="0"/>
          </a:p>
        </p:txBody>
      </p:sp>
    </p:spTree>
    <p:extLst>
      <p:ext uri="{BB962C8B-B14F-4D97-AF65-F5344CB8AC3E}">
        <p14:creationId xmlns:p14="http://schemas.microsoft.com/office/powerpoint/2010/main" val="98437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ROM plus has been tested to work with up to 10% concentration of whole blood.</a:t>
            </a:r>
          </a:p>
          <a:p>
            <a:r>
              <a:rPr lang="en-US" dirty="0"/>
              <a:t>ROM Plus is very user friendly and simple to use. It only requires a 15 second vaginal swab, followed by 15 seconds in a mixed buffer solution. The mixed buffer solution is housed in a easy to use spill resistant vial.</a:t>
            </a:r>
          </a:p>
          <a:p>
            <a:r>
              <a:rPr lang="en-US" dirty="0"/>
              <a:t>Lastly, we offer a money back guarantee for the product.</a:t>
            </a:r>
          </a:p>
        </p:txBody>
      </p:sp>
      <p:sp>
        <p:nvSpPr>
          <p:cNvPr id="4" name="Slide Number Placeholder 3"/>
          <p:cNvSpPr>
            <a:spLocks noGrp="1"/>
          </p:cNvSpPr>
          <p:nvPr>
            <p:ph type="sldNum" sz="quarter" idx="5"/>
          </p:nvPr>
        </p:nvSpPr>
        <p:spPr/>
        <p:txBody>
          <a:bodyPr/>
          <a:lstStyle/>
          <a:p>
            <a:fld id="{D3B1CEBF-380C-F94D-BC4B-ECF98E63B7CE}" type="slidenum">
              <a:rPr lang="en-US" smtClean="0"/>
              <a:t>8</a:t>
            </a:fld>
            <a:endParaRPr lang="en-US" dirty="0"/>
          </a:p>
        </p:txBody>
      </p:sp>
    </p:spTree>
    <p:extLst>
      <p:ext uri="{BB962C8B-B14F-4D97-AF65-F5344CB8AC3E}">
        <p14:creationId xmlns:p14="http://schemas.microsoft.com/office/powerpoint/2010/main" val="138765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Plus has been show to provide reliable sensitivity in all gestational ages.</a:t>
            </a:r>
          </a:p>
          <a:p>
            <a:r>
              <a:rPr lang="en-US" dirty="0"/>
              <a:t>There are several different papers and studies that show the ROM Plus performance metrics. These metrics are cited in our collateral and on our website along with our packing and Instruction for Use.</a:t>
            </a:r>
          </a:p>
          <a:p>
            <a:r>
              <a:rPr lang="en-US" dirty="0"/>
              <a:t>We invite you to visit Clinical Innovations.com/ROM Plus to view these difference clinical studies.</a:t>
            </a:r>
          </a:p>
        </p:txBody>
      </p:sp>
      <p:sp>
        <p:nvSpPr>
          <p:cNvPr id="4" name="Slide Number Placeholder 3"/>
          <p:cNvSpPr>
            <a:spLocks noGrp="1"/>
          </p:cNvSpPr>
          <p:nvPr>
            <p:ph type="sldNum" sz="quarter" idx="5"/>
          </p:nvPr>
        </p:nvSpPr>
        <p:spPr/>
        <p:txBody>
          <a:bodyPr/>
          <a:lstStyle/>
          <a:p>
            <a:fld id="{D3B1CEBF-380C-F94D-BC4B-ECF98E63B7CE}" type="slidenum">
              <a:rPr lang="en-US" smtClean="0"/>
              <a:t>9</a:t>
            </a:fld>
            <a:endParaRPr lang="en-US" dirty="0"/>
          </a:p>
        </p:txBody>
      </p:sp>
    </p:spTree>
    <p:extLst>
      <p:ext uri="{BB962C8B-B14F-4D97-AF65-F5344CB8AC3E}">
        <p14:creationId xmlns:p14="http://schemas.microsoft.com/office/powerpoint/2010/main" val="174927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273" y="5566543"/>
            <a:ext cx="4992368" cy="1076453"/>
          </a:xfrm>
          <a:prstGeom prst="rect">
            <a:avLst/>
          </a:prstGeom>
        </p:spPr>
      </p:pic>
      <p:sp>
        <p:nvSpPr>
          <p:cNvPr id="2" name="Title 1"/>
          <p:cNvSpPr>
            <a:spLocks noGrp="1"/>
          </p:cNvSpPr>
          <p:nvPr>
            <p:ph type="ctrTitle"/>
          </p:nvPr>
        </p:nvSpPr>
        <p:spPr>
          <a:xfrm>
            <a:off x="378211" y="859196"/>
            <a:ext cx="8387578" cy="2280526"/>
          </a:xfrm>
        </p:spPr>
        <p:txBody>
          <a:bodyPr anchor="b">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78211" y="3276047"/>
            <a:ext cx="8387578" cy="17526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4EF9D3C6-162D-A348-BFC0-1CEF154C6935}" type="slidenum">
              <a:rPr lang="en-US" smtClean="0"/>
              <a:t>‹#›</a:t>
            </a:fld>
            <a:endParaRPr lang="en-US" dirty="0"/>
          </a:p>
        </p:txBody>
      </p:sp>
      <p:sp>
        <p:nvSpPr>
          <p:cNvPr id="10" name="Rectangle 9"/>
          <p:cNvSpPr/>
          <p:nvPr userDrawn="1"/>
        </p:nvSpPr>
        <p:spPr>
          <a:xfrm>
            <a:off x="0" y="0"/>
            <a:ext cx="9144000" cy="5229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7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Picture Placeholder 4"/>
          <p:cNvSpPr>
            <a:spLocks noGrp="1"/>
          </p:cNvSpPr>
          <p:nvPr>
            <p:ph type="pic" sz="quarter" idx="11"/>
          </p:nvPr>
        </p:nvSpPr>
        <p:spPr>
          <a:xfrm>
            <a:off x="223838" y="426264"/>
            <a:ext cx="4296542" cy="2651760"/>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0"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sp>
        <p:nvSpPr>
          <p:cNvPr id="13" name="Picture Placeholder 4"/>
          <p:cNvSpPr>
            <a:spLocks noGrp="1"/>
          </p:cNvSpPr>
          <p:nvPr>
            <p:ph type="pic" sz="quarter" idx="14"/>
          </p:nvPr>
        </p:nvSpPr>
        <p:spPr>
          <a:xfrm>
            <a:off x="224125" y="3218516"/>
            <a:ext cx="4296542" cy="2651760"/>
          </a:xfrm>
        </p:spPr>
        <p:txBody>
          <a:bodyPr/>
          <a:lstStyle/>
          <a:p>
            <a:endParaRPr lang="en-US" dirty="0"/>
          </a:p>
        </p:txBody>
      </p:sp>
      <p:sp>
        <p:nvSpPr>
          <p:cNvPr id="14" name="Picture Placeholder 4"/>
          <p:cNvSpPr>
            <a:spLocks noGrp="1"/>
          </p:cNvSpPr>
          <p:nvPr>
            <p:ph type="pic" sz="quarter" idx="15"/>
          </p:nvPr>
        </p:nvSpPr>
        <p:spPr>
          <a:xfrm>
            <a:off x="4631927" y="426264"/>
            <a:ext cx="4296542" cy="2651760"/>
          </a:xfrm>
        </p:spPr>
        <p:txBody>
          <a:bodyPr/>
          <a:lstStyle/>
          <a:p>
            <a:endParaRPr lang="en-US" dirty="0"/>
          </a:p>
        </p:txBody>
      </p:sp>
      <p:sp>
        <p:nvSpPr>
          <p:cNvPr id="15" name="Picture Placeholder 4"/>
          <p:cNvSpPr>
            <a:spLocks noGrp="1"/>
          </p:cNvSpPr>
          <p:nvPr>
            <p:ph type="pic" sz="quarter" idx="16"/>
          </p:nvPr>
        </p:nvSpPr>
        <p:spPr>
          <a:xfrm>
            <a:off x="4632214" y="3218516"/>
            <a:ext cx="4296542" cy="2651760"/>
          </a:xfrm>
        </p:spPr>
        <p:txBody>
          <a:bodyPr/>
          <a:lstStyle/>
          <a:p>
            <a:endParaRPr lang="en-US" dirty="0"/>
          </a:p>
        </p:txBody>
      </p:sp>
      <p:pic>
        <p:nvPicPr>
          <p:cNvPr id="12" name="Picture 11"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322906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pic>
        <p:nvPicPr>
          <p:cNvPr id="9" name="Picture 8"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Content Placeholder 4"/>
          <p:cNvSpPr>
            <a:spLocks noGrp="1"/>
          </p:cNvSpPr>
          <p:nvPr>
            <p:ph sz="quarter" idx="11"/>
          </p:nvPr>
        </p:nvSpPr>
        <p:spPr>
          <a:xfrm>
            <a:off x="223838" y="1332376"/>
            <a:ext cx="8696325" cy="4564305"/>
          </a:xfrm>
        </p:spPr>
        <p:txBody>
          <a:bodyPr/>
          <a:lstStyle>
            <a:lvl1pPr>
              <a:buClr>
                <a:schemeClr val="accent1"/>
              </a:buClr>
              <a:defRPr>
                <a:solidFill>
                  <a:srgbClr val="000000"/>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spTree>
    <p:extLst>
      <p:ext uri="{BB962C8B-B14F-4D97-AF65-F5344CB8AC3E}">
        <p14:creationId xmlns:p14="http://schemas.microsoft.com/office/powerpoint/2010/main" val="363155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Content Placeholder 4"/>
          <p:cNvSpPr>
            <a:spLocks noGrp="1"/>
          </p:cNvSpPr>
          <p:nvPr>
            <p:ph sz="quarter" idx="11"/>
          </p:nvPr>
        </p:nvSpPr>
        <p:spPr>
          <a:xfrm>
            <a:off x="223839" y="1332376"/>
            <a:ext cx="4296542" cy="4564305"/>
          </a:xfrm>
        </p:spPr>
        <p:txBody>
          <a:bodyPr/>
          <a:lstStyle>
            <a:lvl1pPr>
              <a:buClr>
                <a:schemeClr val="accent1"/>
              </a:buClr>
              <a:defRPr>
                <a:solidFill>
                  <a:srgbClr val="000000"/>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0" name="Content Placeholder 4"/>
          <p:cNvSpPr>
            <a:spLocks noGrp="1"/>
          </p:cNvSpPr>
          <p:nvPr>
            <p:ph sz="quarter" idx="13"/>
          </p:nvPr>
        </p:nvSpPr>
        <p:spPr>
          <a:xfrm>
            <a:off x="4623333" y="1332376"/>
            <a:ext cx="4296542" cy="4564305"/>
          </a:xfrm>
        </p:spPr>
        <p:txBody>
          <a:bodyPr/>
          <a:lstStyle>
            <a:lvl1pPr>
              <a:buClr>
                <a:schemeClr val="accent1"/>
              </a:buClr>
              <a:defRPr>
                <a:solidFill>
                  <a:srgbClr val="000000"/>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3" name="Picture 12"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125215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10"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1"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9" name="Picture 8"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281075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Photo">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4125" y="373563"/>
            <a:ext cx="8695750" cy="871647"/>
          </a:xfrm>
        </p:spPr>
        <p:txBody>
          <a:bodyPr tIns="45720" bIns="91440"/>
          <a:lstStyle>
            <a:lvl1pPr>
              <a:defRPr>
                <a:solidFill>
                  <a:schemeClr val="accent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Picture Placeholder 4"/>
          <p:cNvSpPr>
            <a:spLocks noGrp="1"/>
          </p:cNvSpPr>
          <p:nvPr>
            <p:ph type="pic" sz="quarter" idx="11"/>
          </p:nvPr>
        </p:nvSpPr>
        <p:spPr>
          <a:xfrm>
            <a:off x="223838" y="1306213"/>
            <a:ext cx="8704262" cy="4564063"/>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1" name="Picture 10"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414981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Picture Placeholder 4"/>
          <p:cNvSpPr>
            <a:spLocks noGrp="1"/>
          </p:cNvSpPr>
          <p:nvPr>
            <p:ph type="pic" sz="quarter" idx="11"/>
          </p:nvPr>
        </p:nvSpPr>
        <p:spPr>
          <a:xfrm>
            <a:off x="223838" y="426265"/>
            <a:ext cx="8704918" cy="5444011"/>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1"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0" name="Picture 9"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363840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Picture Placeholder 4"/>
          <p:cNvSpPr>
            <a:spLocks noGrp="1"/>
          </p:cNvSpPr>
          <p:nvPr>
            <p:ph type="pic" sz="quarter" idx="11"/>
          </p:nvPr>
        </p:nvSpPr>
        <p:spPr>
          <a:xfrm>
            <a:off x="223838" y="426265"/>
            <a:ext cx="4296542" cy="5444011"/>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1" name="Picture Placeholder 4"/>
          <p:cNvSpPr>
            <a:spLocks noGrp="1"/>
          </p:cNvSpPr>
          <p:nvPr>
            <p:ph type="pic" sz="quarter" idx="13"/>
          </p:nvPr>
        </p:nvSpPr>
        <p:spPr>
          <a:xfrm>
            <a:off x="4632214" y="426265"/>
            <a:ext cx="4296542" cy="5444011"/>
          </a:xfrm>
        </p:spPr>
        <p:txBody>
          <a:bodyPr/>
          <a:lstStyle/>
          <a:p>
            <a:endParaRPr lang="en-US" dirty="0"/>
          </a:p>
        </p:txBody>
      </p:sp>
      <p:sp>
        <p:nvSpPr>
          <p:cNvPr id="14"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2" name="Picture 11"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118413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s - Landscape">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Picture Placeholder 4"/>
          <p:cNvSpPr>
            <a:spLocks noGrp="1"/>
          </p:cNvSpPr>
          <p:nvPr>
            <p:ph type="pic" sz="quarter" idx="11"/>
          </p:nvPr>
        </p:nvSpPr>
        <p:spPr>
          <a:xfrm>
            <a:off x="223838" y="426264"/>
            <a:ext cx="8704918" cy="2651760"/>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3" name="Picture Placeholder 4"/>
          <p:cNvSpPr>
            <a:spLocks noGrp="1"/>
          </p:cNvSpPr>
          <p:nvPr>
            <p:ph type="pic" sz="quarter" idx="14"/>
          </p:nvPr>
        </p:nvSpPr>
        <p:spPr>
          <a:xfrm>
            <a:off x="224125" y="3218516"/>
            <a:ext cx="4296542" cy="2651760"/>
          </a:xfrm>
        </p:spPr>
        <p:txBody>
          <a:bodyPr/>
          <a:lstStyle/>
          <a:p>
            <a:endParaRPr lang="en-US" dirty="0"/>
          </a:p>
        </p:txBody>
      </p:sp>
      <p:sp>
        <p:nvSpPr>
          <p:cNvPr id="15" name="Picture Placeholder 4"/>
          <p:cNvSpPr>
            <a:spLocks noGrp="1"/>
          </p:cNvSpPr>
          <p:nvPr>
            <p:ph type="pic" sz="quarter" idx="16"/>
          </p:nvPr>
        </p:nvSpPr>
        <p:spPr>
          <a:xfrm>
            <a:off x="4632214" y="3218516"/>
            <a:ext cx="4296542" cy="2651760"/>
          </a:xfrm>
        </p:spPr>
        <p:txBody>
          <a:bodyPr/>
          <a:lstStyle/>
          <a:p>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1" name="Picture 10"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194562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Portrait">
    <p:spTree>
      <p:nvGrpSpPr>
        <p:cNvPr id="1" name=""/>
        <p:cNvGrpSpPr/>
        <p:nvPr/>
      </p:nvGrpSpPr>
      <p:grpSpPr>
        <a:xfrm>
          <a:off x="0" y="0"/>
          <a:ext cx="0" cy="0"/>
          <a:chOff x="0" y="0"/>
          <a:chExt cx="0" cy="0"/>
        </a:xfrm>
      </p:grpSpPr>
      <p:sp>
        <p:nvSpPr>
          <p:cNvPr id="6" name="Rectangle 5"/>
          <p:cNvSpPr/>
          <p:nvPr userDrawn="1"/>
        </p:nvSpPr>
        <p:spPr>
          <a:xfrm>
            <a:off x="0" y="0"/>
            <a:ext cx="9144000" cy="274320"/>
          </a:xfrm>
          <a:prstGeom prst="rect">
            <a:avLst/>
          </a:prstGeom>
          <a:solidFill>
            <a:srgbClr val="0091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8774219" y="1"/>
            <a:ext cx="369781" cy="274320"/>
          </a:xfrm>
        </p:spPr>
        <p:txBody>
          <a:bodyPr/>
          <a:lstStyle>
            <a:lvl1pPr>
              <a:defRPr>
                <a:solidFill>
                  <a:schemeClr val="bg1"/>
                </a:solidFill>
              </a:defRPr>
            </a:lvl1pPr>
          </a:lstStyle>
          <a:p>
            <a:fld id="{4EF9D3C6-162D-A348-BFC0-1CEF154C6935}" type="slidenum">
              <a:rPr lang="en-US" smtClean="0"/>
              <a:pPr/>
              <a:t>‹#›</a:t>
            </a:fld>
            <a:endParaRPr lang="en-US" dirty="0"/>
          </a:p>
        </p:txBody>
      </p:sp>
      <p:sp>
        <p:nvSpPr>
          <p:cNvPr id="5" name="Picture Placeholder 4"/>
          <p:cNvSpPr>
            <a:spLocks noGrp="1"/>
          </p:cNvSpPr>
          <p:nvPr>
            <p:ph type="pic" sz="quarter" idx="11"/>
          </p:nvPr>
        </p:nvSpPr>
        <p:spPr>
          <a:xfrm>
            <a:off x="223838" y="426264"/>
            <a:ext cx="4296542" cy="5444012"/>
          </a:xfrm>
        </p:spPr>
        <p:txBody>
          <a:bodyPr/>
          <a:lstStyle/>
          <a:p>
            <a:endParaRPr lang="en-US" dirty="0"/>
          </a:p>
        </p:txBody>
      </p:sp>
      <p:sp>
        <p:nvSpPr>
          <p:cNvPr id="9" name="Footer Placeholder 6"/>
          <p:cNvSpPr>
            <a:spLocks noGrp="1"/>
          </p:cNvSpPr>
          <p:nvPr>
            <p:ph type="ftr" sz="quarter" idx="3"/>
          </p:nvPr>
        </p:nvSpPr>
        <p:spPr>
          <a:xfrm>
            <a:off x="224125" y="6356350"/>
            <a:ext cx="3683472" cy="365125"/>
          </a:xfrm>
          <a:prstGeom prst="rect">
            <a:avLst/>
          </a:prstGeom>
        </p:spPr>
        <p:txBody>
          <a:bodyPr vert="horz" lIns="91440" tIns="45720" rIns="91440" bIns="45720" rtlCol="0" anchor="ctr"/>
          <a:lstStyle>
            <a:lvl1pPr algn="l">
              <a:defRPr sz="1200" kern="1100" cap="all" spc="130">
                <a:solidFill>
                  <a:srgbClr val="0091BA"/>
                </a:solidFill>
                <a:latin typeface="Arial" panose="020B0604020202020204" pitchFamily="34" charset="0"/>
                <a:cs typeface="Arial" panose="020B0604020202020204" pitchFamily="34" charset="0"/>
              </a:defRPr>
            </a:lvl1pPr>
          </a:lstStyle>
          <a:p>
            <a:r>
              <a:rPr lang="en-US" dirty="0" smtClean="0"/>
              <a:t>CREATING A HEALTHIER HAWAIʻI</a:t>
            </a:r>
            <a:endParaRPr lang="en-US" dirty="0"/>
          </a:p>
        </p:txBody>
      </p:sp>
      <p:sp>
        <p:nvSpPr>
          <p:cNvPr id="14" name="Picture Placeholder 4"/>
          <p:cNvSpPr>
            <a:spLocks noGrp="1"/>
          </p:cNvSpPr>
          <p:nvPr>
            <p:ph type="pic" sz="quarter" idx="15"/>
          </p:nvPr>
        </p:nvSpPr>
        <p:spPr>
          <a:xfrm>
            <a:off x="4631927" y="426264"/>
            <a:ext cx="4296542" cy="2651760"/>
          </a:xfrm>
        </p:spPr>
        <p:txBody>
          <a:bodyPr/>
          <a:lstStyle/>
          <a:p>
            <a:endParaRPr lang="en-US" dirty="0"/>
          </a:p>
        </p:txBody>
      </p:sp>
      <p:sp>
        <p:nvSpPr>
          <p:cNvPr id="15" name="Picture Placeholder 4"/>
          <p:cNvSpPr>
            <a:spLocks noGrp="1"/>
          </p:cNvSpPr>
          <p:nvPr>
            <p:ph type="pic" sz="quarter" idx="16"/>
          </p:nvPr>
        </p:nvSpPr>
        <p:spPr>
          <a:xfrm>
            <a:off x="4632214" y="3218516"/>
            <a:ext cx="4296542" cy="2651760"/>
          </a:xfrm>
        </p:spPr>
        <p:txBody>
          <a:bodyPr/>
          <a:lstStyle/>
          <a:p>
            <a:endParaRPr lang="en-US" dirty="0"/>
          </a:p>
        </p:txBody>
      </p:sp>
      <p:sp>
        <p:nvSpPr>
          <p:cNvPr id="12" name="Text Placeholder 8"/>
          <p:cNvSpPr>
            <a:spLocks noGrp="1"/>
          </p:cNvSpPr>
          <p:nvPr>
            <p:ph type="body" sz="quarter" idx="12" hasCustomPrompt="1"/>
          </p:nvPr>
        </p:nvSpPr>
        <p:spPr>
          <a:xfrm>
            <a:off x="223839" y="5985719"/>
            <a:ext cx="6062662" cy="203643"/>
          </a:xfrm>
        </p:spPr>
        <p:txBody>
          <a:bodyPr anchor="b">
            <a:noAutofit/>
          </a:bodyPr>
          <a:lstStyle>
            <a:lvl1pPr marL="0" indent="0">
              <a:buNone/>
              <a:defRPr sz="1000">
                <a:solidFill>
                  <a:schemeClr val="bg1">
                    <a:lumMod val="50000"/>
                  </a:schemeClr>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smtClean="0"/>
              <a:t>Click to edit Source text</a:t>
            </a:r>
            <a:endParaRPr lang="en-US" dirty="0"/>
          </a:p>
        </p:txBody>
      </p:sp>
      <p:pic>
        <p:nvPicPr>
          <p:cNvPr id="11" name="Picture 10" descr="HPHKap_WC-2016_PM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111" y="6111012"/>
            <a:ext cx="2418051" cy="521379"/>
          </a:xfrm>
          <a:prstGeom prst="rect">
            <a:avLst/>
          </a:prstGeom>
        </p:spPr>
      </p:pic>
    </p:spTree>
    <p:extLst>
      <p:ext uri="{BB962C8B-B14F-4D97-AF65-F5344CB8AC3E}">
        <p14:creationId xmlns:p14="http://schemas.microsoft.com/office/powerpoint/2010/main" val="41856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125" y="199925"/>
            <a:ext cx="869575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4125" y="1513036"/>
            <a:ext cx="8695750" cy="46632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74219" y="-64655"/>
            <a:ext cx="369781"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4EF9D3C6-162D-A348-BFC0-1CEF154C6935}" type="slidenum">
              <a:rPr lang="en-US" smtClean="0"/>
              <a:pPr/>
              <a:t>‹#›</a:t>
            </a:fld>
            <a:endParaRPr lang="en-US" dirty="0"/>
          </a:p>
        </p:txBody>
      </p:sp>
    </p:spTree>
    <p:extLst>
      <p:ext uri="{BB962C8B-B14F-4D97-AF65-F5344CB8AC3E}">
        <p14:creationId xmlns:p14="http://schemas.microsoft.com/office/powerpoint/2010/main" val="142885062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51" r:id="rId4"/>
    <p:sldLayoutId id="2147483653" r:id="rId5"/>
    <p:sldLayoutId id="2147483654" r:id="rId6"/>
    <p:sldLayoutId id="2147483659" r:id="rId7"/>
    <p:sldLayoutId id="2147483657" r:id="rId8"/>
    <p:sldLayoutId id="2147483658" r:id="rId9"/>
    <p:sldLayoutId id="2147483656" r:id="rId10"/>
  </p:sldLayoutIdLst>
  <p:hf hdr="0" dt="0"/>
  <p:txStyles>
    <p:titleStyle>
      <a:lvl1pPr algn="l" defTabSz="457200" rtl="0" eaLnBrk="1" latinLnBrk="0" hangingPunct="1">
        <a:spcBef>
          <a:spcPct val="0"/>
        </a:spcBef>
        <a:buNone/>
        <a:defRPr sz="3600" kern="120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linical Innovations\Slide decks\ROMplus-600px.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9615" y="3434450"/>
            <a:ext cx="1676400" cy="1109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69" y="5181600"/>
            <a:ext cx="9134331"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1316C8-9817-4AF3-9FF6-6BEB3395914F}"/>
              </a:ext>
            </a:extLst>
          </p:cNvPr>
          <p:cNvSpPr/>
          <p:nvPr/>
        </p:nvSpPr>
        <p:spPr>
          <a:xfrm>
            <a:off x="5566015" y="5710614"/>
            <a:ext cx="3087894" cy="215444"/>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tint val="75000"/>
                  </a:schemeClr>
                </a:solidFill>
                <a:latin typeface="Open Sans Light"/>
                <a:ea typeface="Open Sans Light" charset="0"/>
                <a:cs typeface="Open Sans Light" charset="0"/>
              </a:rPr>
              <a:t>© Copyright 2020 Clinical Innovations, LLC. ART-0194-Rev 02</a:t>
            </a:r>
          </a:p>
        </p:txBody>
      </p:sp>
      <p:sp>
        <p:nvSpPr>
          <p:cNvPr id="2" name="Title 1"/>
          <p:cNvSpPr>
            <a:spLocks noGrp="1"/>
          </p:cNvSpPr>
          <p:nvPr>
            <p:ph type="ctrTitle"/>
          </p:nvPr>
        </p:nvSpPr>
        <p:spPr>
          <a:xfrm>
            <a:off x="318954" y="624910"/>
            <a:ext cx="8387578" cy="2280526"/>
          </a:xfrm>
        </p:spPr>
        <p:txBody>
          <a:bodyPr/>
          <a:lstStyle/>
          <a:p>
            <a:r>
              <a:rPr lang="en-US" dirty="0" smtClean="0"/>
              <a:t>Ruptured Membranes Assessment Module</a:t>
            </a:r>
            <a:endParaRPr lang="en-US" dirty="0"/>
          </a:p>
        </p:txBody>
      </p:sp>
    </p:spTree>
    <p:extLst>
      <p:ext uri="{BB962C8B-B14F-4D97-AF65-F5344CB8AC3E}">
        <p14:creationId xmlns:p14="http://schemas.microsoft.com/office/powerpoint/2010/main" val="3778192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5909" y="0"/>
            <a:ext cx="6105236" cy="1204183"/>
          </a:xfrm>
        </p:spPr>
        <p:txBody>
          <a:bodyPr>
            <a:normAutofit fontScale="90000"/>
          </a:bodyPr>
          <a:lstStyle/>
          <a:p>
            <a:r>
              <a:rPr lang="en-US" dirty="0">
                <a:solidFill>
                  <a:srgbClr val="005CB9"/>
                </a:solidFill>
                <a:ea typeface="Open Sans" charset="0"/>
                <a:cs typeface="Open Sans" charset="0"/>
              </a:rPr>
              <a:t>ROM Plus </a:t>
            </a:r>
            <a:r>
              <a:rPr lang="en-US" dirty="0" smtClean="0">
                <a:solidFill>
                  <a:srgbClr val="005CB9"/>
                </a:solidFill>
                <a:ea typeface="Open Sans" charset="0"/>
                <a:cs typeface="Open Sans" charset="0"/>
              </a:rPr>
              <a:t>Test Components</a:t>
            </a:r>
            <a:endParaRPr lang="en-US" baseline="40000" dirty="0">
              <a:solidFill>
                <a:srgbClr val="005CB9"/>
              </a:solidFill>
              <a:ea typeface="Open Sans" charset="0"/>
              <a:cs typeface="Open Sans"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9273" y="1204808"/>
            <a:ext cx="3429000" cy="33492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7895" y="2486025"/>
            <a:ext cx="3041316" cy="1733550"/>
          </a:xfrm>
          <a:prstGeom prst="rect">
            <a:avLst/>
          </a:prstGeom>
        </p:spPr>
      </p:pic>
      <p:sp>
        <p:nvSpPr>
          <p:cNvPr id="3" name="TextBox 2"/>
          <p:cNvSpPr txBox="1"/>
          <p:nvPr/>
        </p:nvSpPr>
        <p:spPr>
          <a:xfrm>
            <a:off x="4929909" y="1896910"/>
            <a:ext cx="1376218" cy="369332"/>
          </a:xfrm>
          <a:prstGeom prst="rect">
            <a:avLst/>
          </a:prstGeom>
          <a:noFill/>
        </p:spPr>
        <p:txBody>
          <a:bodyPr wrap="square" rtlCol="0">
            <a:spAutoFit/>
          </a:bodyPr>
          <a:lstStyle/>
          <a:p>
            <a:r>
              <a:rPr lang="en-US" dirty="0" smtClean="0"/>
              <a:t>Cassette</a:t>
            </a:r>
            <a:endParaRPr lang="en-US" dirty="0"/>
          </a:p>
        </p:txBody>
      </p:sp>
      <p:sp>
        <p:nvSpPr>
          <p:cNvPr id="9" name="TextBox 8"/>
          <p:cNvSpPr txBox="1"/>
          <p:nvPr/>
        </p:nvSpPr>
        <p:spPr>
          <a:xfrm>
            <a:off x="7890164" y="2982305"/>
            <a:ext cx="1376218" cy="369332"/>
          </a:xfrm>
          <a:prstGeom prst="rect">
            <a:avLst/>
          </a:prstGeom>
          <a:noFill/>
        </p:spPr>
        <p:txBody>
          <a:bodyPr wrap="square" rtlCol="0">
            <a:spAutoFit/>
          </a:bodyPr>
          <a:lstStyle/>
          <a:p>
            <a:r>
              <a:rPr lang="en-US" dirty="0" smtClean="0"/>
              <a:t>Buffer</a:t>
            </a:r>
            <a:endParaRPr lang="en-US" dirty="0"/>
          </a:p>
        </p:txBody>
      </p:sp>
      <p:sp>
        <p:nvSpPr>
          <p:cNvPr id="10" name="TextBox 9"/>
          <p:cNvSpPr txBox="1"/>
          <p:nvPr/>
        </p:nvSpPr>
        <p:spPr>
          <a:xfrm>
            <a:off x="5835073" y="3850243"/>
            <a:ext cx="1376218" cy="646331"/>
          </a:xfrm>
          <a:prstGeom prst="rect">
            <a:avLst/>
          </a:prstGeom>
          <a:noFill/>
        </p:spPr>
        <p:txBody>
          <a:bodyPr wrap="square" rtlCol="0">
            <a:spAutoFit/>
          </a:bodyPr>
          <a:lstStyle/>
          <a:p>
            <a:r>
              <a:rPr lang="en-US" dirty="0" smtClean="0"/>
              <a:t>Sterile Swab</a:t>
            </a:r>
            <a:endParaRPr lang="en-US" dirty="0"/>
          </a:p>
        </p:txBody>
      </p:sp>
      <p:sp>
        <p:nvSpPr>
          <p:cNvPr id="11" name="TextBox 10"/>
          <p:cNvSpPr txBox="1"/>
          <p:nvPr/>
        </p:nvSpPr>
        <p:spPr>
          <a:xfrm>
            <a:off x="2050444" y="3812801"/>
            <a:ext cx="1376218" cy="646331"/>
          </a:xfrm>
          <a:prstGeom prst="rect">
            <a:avLst/>
          </a:prstGeom>
          <a:noFill/>
        </p:spPr>
        <p:txBody>
          <a:bodyPr wrap="square" rtlCol="0">
            <a:spAutoFit/>
          </a:bodyPr>
          <a:lstStyle/>
          <a:p>
            <a:r>
              <a:rPr lang="en-US" dirty="0" smtClean="0"/>
              <a:t>Control Vials</a:t>
            </a:r>
            <a:endParaRPr lang="en-US" dirty="0"/>
          </a:p>
        </p:txBody>
      </p:sp>
    </p:spTree>
    <p:extLst>
      <p:ext uri="{BB962C8B-B14F-4D97-AF65-F5344CB8AC3E}">
        <p14:creationId xmlns:p14="http://schemas.microsoft.com/office/powerpoint/2010/main" val="280751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96200" y="4267201"/>
            <a:ext cx="1066800" cy="646331"/>
          </a:xfrm>
          <a:prstGeom prst="rect">
            <a:avLst/>
          </a:prstGeom>
          <a:noFill/>
        </p:spPr>
        <p:txBody>
          <a:bodyPr wrap="square" lIns="0" tIns="0" rIns="0" bIns="0" rtlCol="0">
            <a:spAutoFit/>
          </a:bodyPr>
          <a:lstStyle/>
          <a:p>
            <a:pPr algn="ctr"/>
            <a:r>
              <a:rPr lang="en-US" sz="1050" dirty="0"/>
              <a:t>Tear open foil pouch and remove ROM Plus</a:t>
            </a:r>
            <a:r>
              <a:rPr lang="en-US" sz="1050" baseline="30000" dirty="0"/>
              <a:t>®</a:t>
            </a:r>
            <a:r>
              <a:rPr lang="en-US" sz="1050" dirty="0"/>
              <a:t> cassette.</a:t>
            </a:r>
          </a:p>
        </p:txBody>
      </p:sp>
      <p:pic>
        <p:nvPicPr>
          <p:cNvPr id="1030" name="Picture 6" descr="E:\Clinical Innovations\Slide decks\ROM-plus-400h.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6142" y="2590800"/>
            <a:ext cx="864459" cy="16158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linical Innovations\Slide decks\ROM-1-new.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2597044"/>
            <a:ext cx="1428868" cy="1231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linical Innovations\Slide decks\ROM-2-new.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2120" y="2596209"/>
            <a:ext cx="1428868" cy="12313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Clinical Innovations\Slide decks\ROM-3-new.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62513" y="2595909"/>
            <a:ext cx="2779403" cy="1225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637" y="3912503"/>
            <a:ext cx="1295400" cy="923330"/>
          </a:xfrm>
          <a:prstGeom prst="rect">
            <a:avLst/>
          </a:prstGeom>
          <a:noFill/>
        </p:spPr>
        <p:txBody>
          <a:bodyPr wrap="square" lIns="0" tIns="0" rIns="0" bIns="0" rtlCol="0">
            <a:spAutoFit/>
          </a:bodyPr>
          <a:lstStyle/>
          <a:p>
            <a:pPr algn="ctr"/>
            <a:r>
              <a:rPr lang="en-US" sz="1000" dirty="0"/>
              <a:t>Remove ROM Plus contents from packaging. Holding buffer vial upright, remove shipping cap and set vial aside. </a:t>
            </a:r>
          </a:p>
        </p:txBody>
      </p:sp>
      <p:sp>
        <p:nvSpPr>
          <p:cNvPr id="16" name="TextBox 15"/>
          <p:cNvSpPr txBox="1"/>
          <p:nvPr/>
        </p:nvSpPr>
        <p:spPr>
          <a:xfrm>
            <a:off x="2133600" y="3912503"/>
            <a:ext cx="1863874" cy="1077218"/>
          </a:xfrm>
          <a:prstGeom prst="rect">
            <a:avLst/>
          </a:prstGeom>
          <a:noFill/>
        </p:spPr>
        <p:txBody>
          <a:bodyPr wrap="square" lIns="0" tIns="0" rIns="0" bIns="0" rtlCol="0">
            <a:spAutoFit/>
          </a:bodyPr>
          <a:lstStyle/>
          <a:p>
            <a:pPr algn="ctr"/>
            <a:r>
              <a:rPr lang="en-US" sz="1000" dirty="0"/>
              <a:t>Remove sterile swab to collect sample. Swab tip should not touch anything prior to its insertion. Insert swab tip into vagina 2-3 inches (5-7 cm) deep. Withdraw swab after a minimum of 15 seconds. </a:t>
            </a:r>
          </a:p>
        </p:txBody>
      </p:sp>
      <p:sp>
        <p:nvSpPr>
          <p:cNvPr id="17" name="TextBox 16"/>
          <p:cNvSpPr txBox="1"/>
          <p:nvPr/>
        </p:nvSpPr>
        <p:spPr>
          <a:xfrm>
            <a:off x="4375774" y="3912504"/>
            <a:ext cx="2558427" cy="769441"/>
          </a:xfrm>
          <a:prstGeom prst="rect">
            <a:avLst/>
          </a:prstGeom>
          <a:noFill/>
        </p:spPr>
        <p:txBody>
          <a:bodyPr wrap="square" lIns="0" tIns="0" rIns="0" bIns="0" rtlCol="0">
            <a:spAutoFit/>
          </a:bodyPr>
          <a:lstStyle/>
          <a:p>
            <a:pPr algn="ctr"/>
            <a:r>
              <a:rPr lang="en-US" sz="1000" dirty="0"/>
              <a:t>Place swab tip into vial and mix in buffer solution for at least 15 seconds. Break off swab tip at the scored mark and leave swab tip in the vial. Replace </a:t>
            </a:r>
            <a:r>
              <a:rPr lang="en-US" sz="1000" dirty="0" smtClean="0"/>
              <a:t>dropper </a:t>
            </a:r>
            <a:r>
              <a:rPr lang="en-US" sz="1000" dirty="0"/>
              <a:t>cap on vial and dispose swab stick. </a:t>
            </a:r>
          </a:p>
        </p:txBody>
      </p:sp>
      <p:grpSp>
        <p:nvGrpSpPr>
          <p:cNvPr id="5" name="Group 4"/>
          <p:cNvGrpSpPr/>
          <p:nvPr/>
        </p:nvGrpSpPr>
        <p:grpSpPr>
          <a:xfrm>
            <a:off x="304800" y="2685356"/>
            <a:ext cx="228600" cy="228600"/>
            <a:chOff x="685800" y="1047750"/>
            <a:chExt cx="228600" cy="228600"/>
          </a:xfrm>
        </p:grpSpPr>
        <p:sp>
          <p:nvSpPr>
            <p:cNvPr id="3" name="Oval 2"/>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1</a:t>
              </a:r>
            </a:p>
          </p:txBody>
        </p:sp>
      </p:grpSp>
      <p:grpSp>
        <p:nvGrpSpPr>
          <p:cNvPr id="19" name="Group 18"/>
          <p:cNvGrpSpPr/>
          <p:nvPr/>
        </p:nvGrpSpPr>
        <p:grpSpPr>
          <a:xfrm>
            <a:off x="2209800" y="2685356"/>
            <a:ext cx="228600" cy="228600"/>
            <a:chOff x="685800" y="1047750"/>
            <a:chExt cx="228600" cy="228600"/>
          </a:xfrm>
        </p:grpSpPr>
        <p:sp>
          <p:nvSpPr>
            <p:cNvPr id="20" name="Oval 19"/>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2</a:t>
              </a:r>
            </a:p>
          </p:txBody>
        </p:sp>
      </p:grpSp>
      <p:grpSp>
        <p:nvGrpSpPr>
          <p:cNvPr id="22" name="Group 21"/>
          <p:cNvGrpSpPr/>
          <p:nvPr/>
        </p:nvGrpSpPr>
        <p:grpSpPr>
          <a:xfrm>
            <a:off x="4135232" y="2685356"/>
            <a:ext cx="228600" cy="228600"/>
            <a:chOff x="685800" y="1047750"/>
            <a:chExt cx="228600" cy="228600"/>
          </a:xfrm>
        </p:grpSpPr>
        <p:sp>
          <p:nvSpPr>
            <p:cNvPr id="23" name="Oval 22"/>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3</a:t>
              </a:r>
            </a:p>
          </p:txBody>
        </p:sp>
      </p:grpSp>
      <p:grpSp>
        <p:nvGrpSpPr>
          <p:cNvPr id="25" name="Group 24"/>
          <p:cNvGrpSpPr/>
          <p:nvPr/>
        </p:nvGrpSpPr>
        <p:grpSpPr>
          <a:xfrm>
            <a:off x="7568770" y="2685356"/>
            <a:ext cx="228600" cy="228600"/>
            <a:chOff x="685800" y="1047750"/>
            <a:chExt cx="228600" cy="228600"/>
          </a:xfrm>
        </p:grpSpPr>
        <p:sp>
          <p:nvSpPr>
            <p:cNvPr id="26" name="Oval 25"/>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4</a:t>
              </a:r>
            </a:p>
          </p:txBody>
        </p:sp>
      </p:grpSp>
      <p:sp>
        <p:nvSpPr>
          <p:cNvPr id="28" name="Title 3"/>
          <p:cNvSpPr txBox="1">
            <a:spLocks/>
          </p:cNvSpPr>
          <p:nvPr/>
        </p:nvSpPr>
        <p:spPr>
          <a:xfrm>
            <a:off x="914400" y="1295400"/>
            <a:ext cx="4495800" cy="601510"/>
          </a:xfrm>
          <a:prstGeom prst="rect">
            <a:avLst/>
          </a:prstGeom>
        </p:spPr>
        <p:txBody>
          <a:bodyPr lIns="0" tIns="0" rIns="0" bIns="0"/>
          <a:lstStyle>
            <a:lvl1pPr algn="l" defTabSz="914400" rtl="0" eaLnBrk="1" latinLnBrk="0" hangingPunct="1">
              <a:spcBef>
                <a:spcPct val="0"/>
              </a:spcBef>
              <a:buNone/>
              <a:defRPr sz="3600" kern="1200" spc="0">
                <a:solidFill>
                  <a:schemeClr val="tx1"/>
                </a:solidFill>
                <a:latin typeface="+mj-lt"/>
                <a:ea typeface="+mj-ea"/>
                <a:cs typeface="+mj-cs"/>
              </a:defRPr>
            </a:lvl1pPr>
          </a:lstStyle>
          <a:p>
            <a:r>
              <a:rPr lang="en-US" dirty="0">
                <a:solidFill>
                  <a:srgbClr val="005CB9"/>
                </a:solidFill>
                <a:ea typeface="Open Sans" charset="0"/>
                <a:cs typeface="Open Sans" charset="0"/>
              </a:rPr>
              <a:t>Test Procedure</a:t>
            </a:r>
            <a:endParaRPr lang="en-US" baseline="40000" dirty="0">
              <a:solidFill>
                <a:srgbClr val="005CB9"/>
              </a:solidFill>
              <a:ea typeface="Open Sans" charset="0"/>
              <a:cs typeface="Open Sans" charset="0"/>
            </a:endParaRPr>
          </a:p>
        </p:txBody>
      </p:sp>
      <p:sp>
        <p:nvSpPr>
          <p:cNvPr id="29" name="Rectangle 28"/>
          <p:cNvSpPr/>
          <p:nvPr/>
        </p:nvSpPr>
        <p:spPr>
          <a:xfrm>
            <a:off x="4703229" y="1981200"/>
            <a:ext cx="4614343" cy="215444"/>
          </a:xfrm>
          <a:prstGeom prst="rect">
            <a:avLst/>
          </a:prstGeom>
        </p:spPr>
        <p:txBody>
          <a:bodyPr wrap="square">
            <a:spAutoFit/>
          </a:bodyPr>
          <a:lstStyle/>
          <a:p>
            <a:r>
              <a:rPr lang="en-US" sz="800" b="1" dirty="0">
                <a:solidFill>
                  <a:srgbClr val="005CB9"/>
                </a:solidFill>
                <a:latin typeface="Open Sans" charset="0"/>
              </a:rPr>
              <a:t>See Package Insert for Full Instructions, Warnings, Precautions &amp; Contraindications</a:t>
            </a:r>
            <a:endParaRPr lang="en-US" sz="800" dirty="0">
              <a:solidFill>
                <a:srgbClr val="005CB9"/>
              </a:solidFill>
              <a:latin typeface="Open Sans" charset="0"/>
            </a:endParaRPr>
          </a:p>
        </p:txBody>
      </p:sp>
    </p:spTree>
    <p:extLst>
      <p:ext uri="{BB962C8B-B14F-4D97-AF65-F5344CB8AC3E}">
        <p14:creationId xmlns:p14="http://schemas.microsoft.com/office/powerpoint/2010/main" val="1539885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Clinical Innovations\Slide decks\ROM-5-new.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80296" y="2553556"/>
            <a:ext cx="1428868" cy="1231313"/>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3"/>
          <p:cNvSpPr txBox="1">
            <a:spLocks/>
          </p:cNvSpPr>
          <p:nvPr/>
        </p:nvSpPr>
        <p:spPr>
          <a:xfrm>
            <a:off x="914400" y="1295400"/>
            <a:ext cx="6096000" cy="601510"/>
          </a:xfrm>
          <a:prstGeom prst="rect">
            <a:avLst/>
          </a:prstGeom>
        </p:spPr>
        <p:txBody>
          <a:bodyPr lIns="0" tIns="0" rIns="0" bIns="0"/>
          <a:lstStyle>
            <a:lvl1pPr algn="l" defTabSz="914400" rtl="0" eaLnBrk="1" latinLnBrk="0" hangingPunct="1">
              <a:spcBef>
                <a:spcPct val="0"/>
              </a:spcBef>
              <a:buNone/>
              <a:defRPr sz="3600" kern="1200" spc="0">
                <a:solidFill>
                  <a:schemeClr val="tx1"/>
                </a:solidFill>
                <a:latin typeface="+mj-lt"/>
                <a:ea typeface="+mj-ea"/>
                <a:cs typeface="+mj-cs"/>
              </a:defRPr>
            </a:lvl1pPr>
          </a:lstStyle>
          <a:p>
            <a:r>
              <a:rPr lang="en-US" dirty="0">
                <a:solidFill>
                  <a:srgbClr val="005CB9"/>
                </a:solidFill>
                <a:ea typeface="Open Sans" charset="0"/>
                <a:cs typeface="Open Sans" charset="0"/>
              </a:rPr>
              <a:t>Test Procedure Cont.</a:t>
            </a:r>
            <a:endParaRPr lang="en-US" baseline="40000" dirty="0">
              <a:solidFill>
                <a:srgbClr val="005CB9"/>
              </a:solidFill>
              <a:ea typeface="Open Sans" charset="0"/>
              <a:cs typeface="Open Sans" charset="0"/>
            </a:endParaRPr>
          </a:p>
        </p:txBody>
      </p:sp>
      <p:pic>
        <p:nvPicPr>
          <p:cNvPr id="29" name="Picture 4" descr="E:\Clinical Innovations\Slide decks\ROM-7-new.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59800" y="2594937"/>
            <a:ext cx="2779401" cy="12253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Clinical Innovations\Slide decks\ROM-5-new.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703" y="2585801"/>
            <a:ext cx="1428868" cy="123131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17437" y="3901261"/>
            <a:ext cx="1295400" cy="461665"/>
          </a:xfrm>
          <a:prstGeom prst="rect">
            <a:avLst/>
          </a:prstGeom>
          <a:noFill/>
        </p:spPr>
        <p:txBody>
          <a:bodyPr wrap="square" lIns="0" tIns="0" rIns="0" bIns="0" rtlCol="0">
            <a:spAutoFit/>
          </a:bodyPr>
          <a:lstStyle/>
          <a:p>
            <a:pPr algn="ctr"/>
            <a:r>
              <a:rPr lang="en-US" sz="1000" dirty="0"/>
              <a:t>Add 4-6 drops to the sample well in cassette. </a:t>
            </a:r>
          </a:p>
        </p:txBody>
      </p:sp>
      <p:sp>
        <p:nvSpPr>
          <p:cNvPr id="33" name="TextBox 32"/>
          <p:cNvSpPr txBox="1"/>
          <p:nvPr/>
        </p:nvSpPr>
        <p:spPr>
          <a:xfrm>
            <a:off x="2133600" y="3907396"/>
            <a:ext cx="3368984" cy="830997"/>
          </a:xfrm>
          <a:prstGeom prst="rect">
            <a:avLst/>
          </a:prstGeom>
          <a:noFill/>
        </p:spPr>
        <p:txBody>
          <a:bodyPr wrap="square" lIns="0" tIns="0" rIns="0" bIns="0" rtlCol="0">
            <a:spAutoFit/>
          </a:bodyPr>
          <a:lstStyle/>
          <a:p>
            <a:pPr algn="ctr"/>
            <a:r>
              <a:rPr lang="en-US" sz="900" dirty="0" smtClean="0"/>
              <a:t>Set external timer to 20 minutes.  Wait </a:t>
            </a:r>
            <a:r>
              <a:rPr lang="en-US" sz="900" dirty="0"/>
              <a:t>5-20 minutes for test results to manifest in test window (C/AF). A positive test result may be visible within 1-3 minutes or may take the full 20 minutes. Darkness of the stripes may vary, however test is valid even if stripes are faint. Do not interpret test results based on darkness of stripes.</a:t>
            </a:r>
          </a:p>
        </p:txBody>
      </p:sp>
      <p:sp>
        <p:nvSpPr>
          <p:cNvPr id="34" name="TextBox 33"/>
          <p:cNvSpPr txBox="1"/>
          <p:nvPr/>
        </p:nvSpPr>
        <p:spPr>
          <a:xfrm>
            <a:off x="5750323" y="3907395"/>
            <a:ext cx="3317477" cy="969496"/>
          </a:xfrm>
          <a:prstGeom prst="rect">
            <a:avLst/>
          </a:prstGeom>
          <a:noFill/>
        </p:spPr>
        <p:txBody>
          <a:bodyPr wrap="square" lIns="0" tIns="0" rIns="0" bIns="0" rtlCol="0">
            <a:spAutoFit/>
          </a:bodyPr>
          <a:lstStyle/>
          <a:p>
            <a:pPr algn="ctr"/>
            <a:r>
              <a:rPr lang="en-US" sz="900" dirty="0"/>
              <a:t>Read test result. If only a control line (C) is visible, the test result is negative. If both the control line (C) and test result line (AF) are visible, the test result is positive. If no lines are visible, or just the test line (AF) is visible, the test result is invalid. A light visible line located in the test (AF) region should be considered a positive. In addition, very high concentrations of proteins may result in a light test (AF) line. It is recommended to read the strip by 20 minutes.</a:t>
            </a:r>
          </a:p>
        </p:txBody>
      </p:sp>
      <p:grpSp>
        <p:nvGrpSpPr>
          <p:cNvPr id="35" name="Group 34"/>
          <p:cNvGrpSpPr/>
          <p:nvPr/>
        </p:nvGrpSpPr>
        <p:grpSpPr>
          <a:xfrm>
            <a:off x="228600" y="2674113"/>
            <a:ext cx="228600" cy="228600"/>
            <a:chOff x="685800" y="1047750"/>
            <a:chExt cx="228600" cy="228600"/>
          </a:xfrm>
        </p:grpSpPr>
        <p:sp>
          <p:nvSpPr>
            <p:cNvPr id="36" name="Oval 35"/>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5</a:t>
              </a:r>
            </a:p>
          </p:txBody>
        </p:sp>
      </p:grpSp>
      <p:grpSp>
        <p:nvGrpSpPr>
          <p:cNvPr id="38" name="Group 37"/>
          <p:cNvGrpSpPr/>
          <p:nvPr/>
        </p:nvGrpSpPr>
        <p:grpSpPr>
          <a:xfrm>
            <a:off x="3108104" y="2680248"/>
            <a:ext cx="228600" cy="228600"/>
            <a:chOff x="685800" y="1047750"/>
            <a:chExt cx="228600" cy="228600"/>
          </a:xfrm>
        </p:grpSpPr>
        <p:sp>
          <p:nvSpPr>
            <p:cNvPr id="39" name="Oval 38"/>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6</a:t>
              </a:r>
            </a:p>
          </p:txBody>
        </p:sp>
      </p:grpSp>
      <p:grpSp>
        <p:nvGrpSpPr>
          <p:cNvPr id="41" name="Group 40"/>
          <p:cNvGrpSpPr/>
          <p:nvPr/>
        </p:nvGrpSpPr>
        <p:grpSpPr>
          <a:xfrm>
            <a:off x="5932519" y="2680248"/>
            <a:ext cx="228600" cy="228600"/>
            <a:chOff x="685800" y="1047750"/>
            <a:chExt cx="228600" cy="228600"/>
          </a:xfrm>
        </p:grpSpPr>
        <p:sp>
          <p:nvSpPr>
            <p:cNvPr id="42" name="Oval 41"/>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7</a:t>
              </a:r>
            </a:p>
          </p:txBody>
        </p:sp>
      </p:grpSp>
      <p:sp>
        <p:nvSpPr>
          <p:cNvPr id="2" name="Rectangle 1"/>
          <p:cNvSpPr/>
          <p:nvPr/>
        </p:nvSpPr>
        <p:spPr>
          <a:xfrm>
            <a:off x="4703229" y="1981200"/>
            <a:ext cx="4614343" cy="215444"/>
          </a:xfrm>
          <a:prstGeom prst="rect">
            <a:avLst/>
          </a:prstGeom>
        </p:spPr>
        <p:txBody>
          <a:bodyPr wrap="square">
            <a:spAutoFit/>
          </a:bodyPr>
          <a:lstStyle/>
          <a:p>
            <a:r>
              <a:rPr lang="en-US" sz="800" b="1" dirty="0">
                <a:solidFill>
                  <a:srgbClr val="005CB9"/>
                </a:solidFill>
                <a:latin typeface="Open Sans" charset="0"/>
              </a:rPr>
              <a:t>See Package Insert for Full Instructions, Warnings, Precautions &amp; Contraindications</a:t>
            </a:r>
            <a:endParaRPr lang="en-US" sz="800" dirty="0">
              <a:solidFill>
                <a:srgbClr val="005CB9"/>
              </a:solidFill>
              <a:latin typeface="Open Sans" charset="0"/>
            </a:endParaRPr>
          </a:p>
        </p:txBody>
      </p:sp>
      <p:pic>
        <p:nvPicPr>
          <p:cNvPr id="19" name="Picture 18"/>
          <p:cNvPicPr/>
          <p:nvPr/>
        </p:nvPicPr>
        <p:blipFill rotWithShape="1">
          <a:blip r:embed="rId5">
            <a:extLst>
              <a:ext uri="{28A0092B-C50C-407E-A947-70E740481C1C}">
                <a14:useLocalDpi xmlns:a14="http://schemas.microsoft.com/office/drawing/2010/main" val="0"/>
              </a:ext>
            </a:extLst>
          </a:blip>
          <a:srcRect l="7087" t="2673" r="1738" b="-2673"/>
          <a:stretch/>
        </p:blipFill>
        <p:spPr>
          <a:xfrm>
            <a:off x="3367667" y="2645216"/>
            <a:ext cx="1169903" cy="1112481"/>
          </a:xfrm>
          <a:prstGeom prst="rect">
            <a:avLst/>
          </a:prstGeom>
        </p:spPr>
      </p:pic>
    </p:spTree>
    <p:extLst>
      <p:ext uri="{BB962C8B-B14F-4D97-AF65-F5344CB8AC3E}">
        <p14:creationId xmlns:p14="http://schemas.microsoft.com/office/powerpoint/2010/main" val="2687111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13</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3"/>
          <p:cNvSpPr txBox="1">
            <a:spLocks noChangeArrowheads="1"/>
          </p:cNvSpPr>
          <p:nvPr/>
        </p:nvSpPr>
        <p:spPr>
          <a:xfrm>
            <a:off x="228600" y="1335024"/>
            <a:ext cx="8695944" cy="3621178"/>
          </a:xfrm>
          <a:prstGeom prst="rect">
            <a:avLst/>
          </a:prstGeom>
        </p:spPr>
        <p:txBody>
          <a:bodyPr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en-US" altLang="en-US" sz="2400" dirty="0" smtClean="0"/>
              <a:t>Reagents</a:t>
            </a:r>
          </a:p>
          <a:p>
            <a:pPr lvl="1">
              <a:lnSpc>
                <a:spcPct val="90000"/>
              </a:lnSpc>
              <a:defRPr/>
            </a:pPr>
            <a:r>
              <a:rPr lang="en-US" altLang="en-US" sz="2000" dirty="0" smtClean="0">
                <a:solidFill>
                  <a:srgbClr val="000000"/>
                </a:solidFill>
              </a:rPr>
              <a:t>Negative-Saline (self-contained glass ampoule of buffer)</a:t>
            </a:r>
          </a:p>
          <a:p>
            <a:pPr lvl="1">
              <a:lnSpc>
                <a:spcPct val="90000"/>
              </a:lnSpc>
              <a:defRPr/>
            </a:pPr>
            <a:r>
              <a:rPr lang="en-US" altLang="en-US" sz="2000" dirty="0" smtClean="0">
                <a:solidFill>
                  <a:srgbClr val="000000"/>
                </a:solidFill>
              </a:rPr>
              <a:t>Positive-lyophilized human amniotic fluid (self-contained glass ampoule of buffer)   </a:t>
            </a:r>
          </a:p>
          <a:p>
            <a:pPr lvl="1">
              <a:lnSpc>
                <a:spcPct val="90000"/>
              </a:lnSpc>
              <a:buFontTx/>
              <a:buNone/>
              <a:defRPr/>
            </a:pPr>
            <a:endParaRPr lang="en-US" altLang="en-US" sz="2000" dirty="0" smtClean="0">
              <a:solidFill>
                <a:srgbClr val="000000"/>
              </a:solidFill>
            </a:endParaRPr>
          </a:p>
          <a:p>
            <a:pPr>
              <a:lnSpc>
                <a:spcPct val="90000"/>
              </a:lnSpc>
              <a:defRPr/>
            </a:pPr>
            <a:r>
              <a:rPr lang="en-US" altLang="en-US" sz="2400" dirty="0" smtClean="0"/>
              <a:t>Frequency</a:t>
            </a:r>
          </a:p>
          <a:p>
            <a:pPr lvl="1">
              <a:lnSpc>
                <a:spcPct val="90000"/>
              </a:lnSpc>
              <a:defRPr/>
            </a:pPr>
            <a:r>
              <a:rPr lang="en-US" altLang="en-US" sz="2000" dirty="0" smtClean="0">
                <a:solidFill>
                  <a:srgbClr val="000000"/>
                </a:solidFill>
              </a:rPr>
              <a:t>New shipment/lot</a:t>
            </a:r>
          </a:p>
          <a:p>
            <a:pPr lvl="1">
              <a:lnSpc>
                <a:spcPct val="90000"/>
              </a:lnSpc>
              <a:defRPr/>
            </a:pPr>
            <a:r>
              <a:rPr lang="en-US" altLang="en-US" sz="2000" dirty="0" smtClean="0">
                <a:solidFill>
                  <a:srgbClr val="000000"/>
                </a:solidFill>
              </a:rPr>
              <a:t>Clinical symptoms do not match results</a:t>
            </a:r>
          </a:p>
          <a:p>
            <a:pPr lvl="1">
              <a:lnSpc>
                <a:spcPct val="90000"/>
              </a:lnSpc>
              <a:defRPr/>
            </a:pPr>
            <a:r>
              <a:rPr lang="en-US" altLang="en-US" sz="2000" dirty="0" smtClean="0">
                <a:solidFill>
                  <a:srgbClr val="000000"/>
                </a:solidFill>
              </a:rPr>
              <a:t>Suspicion that product performance is compromised or when kits have not been stored according to manufacturer instructions</a:t>
            </a:r>
          </a:p>
          <a:p>
            <a:pPr lvl="1">
              <a:lnSpc>
                <a:spcPct val="90000"/>
              </a:lnSpc>
              <a:buFontTx/>
              <a:buNone/>
              <a:defRPr/>
            </a:pPr>
            <a:endParaRPr lang="en-US" altLang="en-US" sz="2000" dirty="0" smtClean="0">
              <a:solidFill>
                <a:srgbClr val="000000"/>
              </a:solidFill>
            </a:endParaRPr>
          </a:p>
        </p:txBody>
      </p:sp>
      <p:sp>
        <p:nvSpPr>
          <p:cNvPr id="8" name="Rectangle 2"/>
          <p:cNvSpPr txBox="1">
            <a:spLocks noChangeArrowheads="1"/>
          </p:cNvSpPr>
          <p:nvPr/>
        </p:nvSpPr>
        <p:spPr bwMode="auto">
          <a:xfrm>
            <a:off x="228600" y="374904"/>
            <a:ext cx="8695944" cy="86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a:solidFill>
                  <a:schemeClr val="accent1"/>
                </a:solidFill>
                <a:latin typeface="Arial" panose="020B0604020202020204" pitchFamily="34" charset="0"/>
              </a:rPr>
              <a:t>Quality </a:t>
            </a:r>
            <a:r>
              <a:rPr lang="en-US" altLang="en-US" sz="3600" dirty="0" smtClean="0">
                <a:solidFill>
                  <a:schemeClr val="accent1"/>
                </a:solidFill>
                <a:latin typeface="Arial" panose="020B0604020202020204" pitchFamily="34" charset="0"/>
              </a:rPr>
              <a:t>Control (QC</a:t>
            </a:r>
            <a:r>
              <a:rPr lang="en-US" altLang="en-US" sz="3600" dirty="0">
                <a:solidFill>
                  <a:schemeClr val="accent1"/>
                </a:solidFill>
                <a:latin typeface="Arial" panose="020B0604020202020204" pitchFamily="34"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9752" y="4180867"/>
            <a:ext cx="3041316" cy="1733550"/>
          </a:xfrm>
          <a:prstGeom prst="rect">
            <a:avLst/>
          </a:prstGeom>
        </p:spPr>
      </p:pic>
    </p:spTree>
    <p:custDataLst>
      <p:tags r:id="rId1"/>
    </p:custDataLst>
    <p:extLst>
      <p:ext uri="{BB962C8B-B14F-4D97-AF65-F5344CB8AC3E}">
        <p14:creationId xmlns:p14="http://schemas.microsoft.com/office/powerpoint/2010/main" val="2556722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Clinical Innovations\Slide decks\ROM-QC-step-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5429" y="2590801"/>
            <a:ext cx="1430571" cy="1231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Clinical Innovations\Slide decks\ROM-QC-step-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7230" y="2590801"/>
            <a:ext cx="1430571" cy="12313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Clinical Innovations\Slide decks\ROM-QC-step-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22830" y="2590801"/>
            <a:ext cx="1430571" cy="12313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429000" y="3907395"/>
            <a:ext cx="2422408" cy="1107996"/>
          </a:xfrm>
          <a:prstGeom prst="rect">
            <a:avLst/>
          </a:prstGeom>
          <a:noFill/>
        </p:spPr>
        <p:txBody>
          <a:bodyPr wrap="square" lIns="0" tIns="0" rIns="0" bIns="0" rtlCol="0" anchor="t">
            <a:spAutoFit/>
          </a:bodyPr>
          <a:lstStyle/>
          <a:p>
            <a:pPr algn="ctr"/>
            <a:r>
              <a:rPr lang="en-US" sz="900" b="1" dirty="0">
                <a:solidFill>
                  <a:srgbClr val="005CB9"/>
                </a:solidFill>
              </a:rPr>
              <a:t>Prepare Positive Control </a:t>
            </a:r>
          </a:p>
          <a:p>
            <a:pPr algn="ctr"/>
            <a:r>
              <a:rPr lang="en-US" sz="900" dirty="0"/>
              <a:t>Tear open the Positive Control Vial foil pouch and remove the vial. </a:t>
            </a:r>
            <a:r>
              <a:rPr lang="en-US" sz="900" dirty="0">
                <a:ea typeface="+mn-lt"/>
                <a:cs typeface="+mn-lt"/>
              </a:rPr>
              <a:t>Place the vial in the safety sleeve, gently squeeze and bend to break the Positive control glass </a:t>
            </a:r>
            <a:r>
              <a:rPr lang="en-US" sz="900" dirty="0"/>
              <a:t>vial inside. Mix the buffer with the lyophilized positive sample for at least 45 seconds. Be careful not to let the sample drip out of the vial. </a:t>
            </a:r>
          </a:p>
        </p:txBody>
      </p:sp>
      <p:sp>
        <p:nvSpPr>
          <p:cNvPr id="17" name="TextBox 16"/>
          <p:cNvSpPr txBox="1"/>
          <p:nvPr/>
        </p:nvSpPr>
        <p:spPr>
          <a:xfrm>
            <a:off x="457200" y="3907395"/>
            <a:ext cx="2384064" cy="969496"/>
          </a:xfrm>
          <a:prstGeom prst="rect">
            <a:avLst/>
          </a:prstGeom>
          <a:noFill/>
        </p:spPr>
        <p:txBody>
          <a:bodyPr wrap="square" lIns="0" tIns="0" rIns="0" bIns="0" rtlCol="0">
            <a:spAutoFit/>
          </a:bodyPr>
          <a:lstStyle/>
          <a:p>
            <a:pPr algn="ctr"/>
            <a:r>
              <a:rPr lang="en-US" sz="900" b="1" dirty="0">
                <a:solidFill>
                  <a:srgbClr val="005CB9"/>
                </a:solidFill>
              </a:rPr>
              <a:t>Prepare Test Cassettes</a:t>
            </a:r>
          </a:p>
          <a:p>
            <a:pPr algn="ctr"/>
            <a:r>
              <a:rPr lang="en-US" sz="900" dirty="0"/>
              <a:t>Prepare two ROM Plus test cassettes, one for the Positive Control and one for the Negative Control. Since this is a quality control test and no human sample is required, the polyester vaginal swab and standard dropper vial should not be used.</a:t>
            </a:r>
          </a:p>
        </p:txBody>
      </p:sp>
      <p:sp>
        <p:nvSpPr>
          <p:cNvPr id="18" name="TextBox 17"/>
          <p:cNvSpPr txBox="1"/>
          <p:nvPr/>
        </p:nvSpPr>
        <p:spPr>
          <a:xfrm>
            <a:off x="6596798" y="3907396"/>
            <a:ext cx="1785202" cy="830997"/>
          </a:xfrm>
          <a:prstGeom prst="rect">
            <a:avLst/>
          </a:prstGeom>
          <a:noFill/>
        </p:spPr>
        <p:txBody>
          <a:bodyPr wrap="square" lIns="0" tIns="0" rIns="0" bIns="0" rtlCol="0">
            <a:spAutoFit/>
          </a:bodyPr>
          <a:lstStyle/>
          <a:p>
            <a:pPr algn="ctr"/>
            <a:r>
              <a:rPr lang="en-US" sz="900" b="1" dirty="0">
                <a:solidFill>
                  <a:srgbClr val="005CB9"/>
                </a:solidFill>
              </a:rPr>
              <a:t>Prepare Negative Control </a:t>
            </a:r>
          </a:p>
          <a:p>
            <a:pPr algn="ctr"/>
            <a:r>
              <a:rPr lang="en-US" sz="900" dirty="0"/>
              <a:t>Gently bend or squeeze the Negative Control Vial, breaking the glass ampoule inside. Be careful not to let the sample drip out of the vial.</a:t>
            </a:r>
          </a:p>
        </p:txBody>
      </p:sp>
      <p:grpSp>
        <p:nvGrpSpPr>
          <p:cNvPr id="19" name="Group 18"/>
          <p:cNvGrpSpPr/>
          <p:nvPr/>
        </p:nvGrpSpPr>
        <p:grpSpPr>
          <a:xfrm>
            <a:off x="702027" y="2685356"/>
            <a:ext cx="228600" cy="228600"/>
            <a:chOff x="685800" y="1047750"/>
            <a:chExt cx="228600" cy="228600"/>
          </a:xfrm>
        </p:grpSpPr>
        <p:sp>
          <p:nvSpPr>
            <p:cNvPr id="20" name="Oval 19"/>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1</a:t>
              </a:r>
            </a:p>
          </p:txBody>
        </p:sp>
      </p:grpSp>
      <p:grpSp>
        <p:nvGrpSpPr>
          <p:cNvPr id="22" name="Group 21"/>
          <p:cNvGrpSpPr/>
          <p:nvPr/>
        </p:nvGrpSpPr>
        <p:grpSpPr>
          <a:xfrm>
            <a:off x="3691895" y="2685356"/>
            <a:ext cx="228600" cy="228600"/>
            <a:chOff x="685800" y="1047750"/>
            <a:chExt cx="228600" cy="228600"/>
          </a:xfrm>
        </p:grpSpPr>
        <p:sp>
          <p:nvSpPr>
            <p:cNvPr id="23" name="Oval 22"/>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2</a:t>
              </a:r>
            </a:p>
          </p:txBody>
        </p:sp>
      </p:grpSp>
      <p:grpSp>
        <p:nvGrpSpPr>
          <p:cNvPr id="25" name="Group 24"/>
          <p:cNvGrpSpPr/>
          <p:nvPr/>
        </p:nvGrpSpPr>
        <p:grpSpPr>
          <a:xfrm>
            <a:off x="6599693" y="2685356"/>
            <a:ext cx="228600" cy="228600"/>
            <a:chOff x="685800" y="1047750"/>
            <a:chExt cx="228600" cy="228600"/>
          </a:xfrm>
        </p:grpSpPr>
        <p:sp>
          <p:nvSpPr>
            <p:cNvPr id="26" name="Oval 25"/>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3</a:t>
              </a:r>
            </a:p>
          </p:txBody>
        </p:sp>
      </p:grpSp>
      <p:sp>
        <p:nvSpPr>
          <p:cNvPr id="28" name="Title 3"/>
          <p:cNvSpPr txBox="1">
            <a:spLocks/>
          </p:cNvSpPr>
          <p:nvPr/>
        </p:nvSpPr>
        <p:spPr>
          <a:xfrm>
            <a:off x="914400" y="1295400"/>
            <a:ext cx="7848600" cy="601510"/>
          </a:xfrm>
          <a:prstGeom prst="rect">
            <a:avLst/>
          </a:prstGeom>
        </p:spPr>
        <p:txBody>
          <a:bodyPr lIns="0" tIns="0" rIns="0" bIns="0"/>
          <a:lstStyle>
            <a:lvl1pPr algn="l" defTabSz="914400" rtl="0" eaLnBrk="1" latinLnBrk="0" hangingPunct="1">
              <a:spcBef>
                <a:spcPct val="0"/>
              </a:spcBef>
              <a:buNone/>
              <a:defRPr sz="3600" kern="1200" spc="0">
                <a:solidFill>
                  <a:schemeClr val="tx1"/>
                </a:solidFill>
                <a:latin typeface="+mj-lt"/>
                <a:ea typeface="+mj-ea"/>
                <a:cs typeface="+mj-cs"/>
              </a:defRPr>
            </a:lvl1pPr>
          </a:lstStyle>
          <a:p>
            <a:r>
              <a:rPr lang="en-US" dirty="0">
                <a:solidFill>
                  <a:srgbClr val="005CB9"/>
                </a:solidFill>
                <a:ea typeface="Open Sans" charset="0"/>
                <a:cs typeface="Open Sans" charset="0"/>
              </a:rPr>
              <a:t>Quality Control Procedure</a:t>
            </a:r>
          </a:p>
        </p:txBody>
      </p:sp>
      <p:sp>
        <p:nvSpPr>
          <p:cNvPr id="29" name="Rectangle 28"/>
          <p:cNvSpPr/>
          <p:nvPr/>
        </p:nvSpPr>
        <p:spPr>
          <a:xfrm>
            <a:off x="4703229" y="1981200"/>
            <a:ext cx="4614343" cy="215444"/>
          </a:xfrm>
          <a:prstGeom prst="rect">
            <a:avLst/>
          </a:prstGeom>
        </p:spPr>
        <p:txBody>
          <a:bodyPr wrap="square">
            <a:spAutoFit/>
          </a:bodyPr>
          <a:lstStyle/>
          <a:p>
            <a:r>
              <a:rPr lang="en-US" sz="800" b="1" dirty="0">
                <a:solidFill>
                  <a:srgbClr val="005CB9"/>
                </a:solidFill>
                <a:latin typeface="Open Sans" charset="0"/>
              </a:rPr>
              <a:t>See Package Insert for Full Instructions, Warnings, Precautions &amp; Contraindications</a:t>
            </a:r>
            <a:endParaRPr lang="en-US" sz="800" dirty="0">
              <a:solidFill>
                <a:srgbClr val="005CB9"/>
              </a:solidFill>
              <a:latin typeface="Open Sans" charset="0"/>
            </a:endParaRPr>
          </a:p>
        </p:txBody>
      </p:sp>
    </p:spTree>
    <p:extLst>
      <p:ext uri="{BB962C8B-B14F-4D97-AF65-F5344CB8AC3E}">
        <p14:creationId xmlns:p14="http://schemas.microsoft.com/office/powerpoint/2010/main" val="3693990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linical Innovations\Slide decks\ROM-QC-step-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4249" y="2561917"/>
            <a:ext cx="2913560" cy="1284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Clinical Innovations\Slide decks\ROM-7-new.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32313" y="2514601"/>
            <a:ext cx="2913560" cy="12844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95400" y="3875782"/>
            <a:ext cx="2913560" cy="900246"/>
          </a:xfrm>
          <a:prstGeom prst="rect">
            <a:avLst/>
          </a:prstGeom>
          <a:noFill/>
        </p:spPr>
        <p:txBody>
          <a:bodyPr wrap="square" lIns="0" tIns="0" rIns="0" bIns="0" rtlCol="0">
            <a:spAutoFit/>
          </a:bodyPr>
          <a:lstStyle/>
          <a:p>
            <a:pPr algn="ctr"/>
            <a:r>
              <a:rPr lang="en-US" sz="900" b="1" dirty="0">
                <a:solidFill>
                  <a:srgbClr val="005CB9"/>
                </a:solidFill>
              </a:rPr>
              <a:t>Run Tests</a:t>
            </a:r>
          </a:p>
          <a:p>
            <a:pPr algn="ctr">
              <a:spcBef>
                <a:spcPts val="300"/>
              </a:spcBef>
            </a:pPr>
            <a:r>
              <a:rPr lang="en-US" sz="700" dirty="0"/>
              <a:t>• Add 4-6, or more, drops of the Positive Control solution </a:t>
            </a:r>
            <a:br>
              <a:rPr lang="en-US" sz="700" dirty="0"/>
            </a:br>
            <a:r>
              <a:rPr lang="en-US" sz="700" dirty="0"/>
              <a:t>to one ROM Plus test cassette.</a:t>
            </a:r>
          </a:p>
          <a:p>
            <a:pPr algn="ctr">
              <a:spcBef>
                <a:spcPts val="300"/>
              </a:spcBef>
            </a:pPr>
            <a:r>
              <a:rPr lang="en-US" sz="700" dirty="0"/>
              <a:t>• Add 4-6, or more, drops of the Negative Control solution </a:t>
            </a:r>
            <a:br>
              <a:rPr lang="en-US" sz="700" dirty="0"/>
            </a:br>
            <a:r>
              <a:rPr lang="en-US" sz="700" dirty="0"/>
              <a:t>to the other ROM Plus test cassette.</a:t>
            </a:r>
          </a:p>
          <a:p>
            <a:pPr algn="ctr">
              <a:spcBef>
                <a:spcPts val="300"/>
              </a:spcBef>
            </a:pPr>
            <a:r>
              <a:rPr lang="en-US" sz="700" dirty="0"/>
              <a:t>Start </a:t>
            </a:r>
            <a:r>
              <a:rPr lang="en-US" sz="700" dirty="0" smtClean="0"/>
              <a:t>the external  timers. Wait </a:t>
            </a:r>
            <a:r>
              <a:rPr lang="en-US" sz="700" dirty="0"/>
              <a:t>5-20 minutes for test results to manifest in test window (C/AF).</a:t>
            </a:r>
          </a:p>
        </p:txBody>
      </p:sp>
      <p:sp>
        <p:nvSpPr>
          <p:cNvPr id="12" name="TextBox 11"/>
          <p:cNvSpPr txBox="1"/>
          <p:nvPr/>
        </p:nvSpPr>
        <p:spPr>
          <a:xfrm>
            <a:off x="4598393" y="3875782"/>
            <a:ext cx="3581400" cy="1077218"/>
          </a:xfrm>
          <a:prstGeom prst="rect">
            <a:avLst/>
          </a:prstGeom>
          <a:noFill/>
        </p:spPr>
        <p:txBody>
          <a:bodyPr wrap="square" lIns="0" tIns="0" rIns="0" bIns="0" rtlCol="0">
            <a:spAutoFit/>
          </a:bodyPr>
          <a:lstStyle/>
          <a:p>
            <a:pPr algn="ctr"/>
            <a:r>
              <a:rPr lang="en-US" sz="900" b="1" dirty="0">
                <a:solidFill>
                  <a:srgbClr val="005CB9"/>
                </a:solidFill>
              </a:rPr>
              <a:t>Read Test Results </a:t>
            </a:r>
          </a:p>
          <a:p>
            <a:pPr algn="ctr">
              <a:spcBef>
                <a:spcPts val="300"/>
              </a:spcBef>
            </a:pPr>
            <a:r>
              <a:rPr lang="en-US" sz="700" dirty="0"/>
              <a:t>Read the test results from 5 to 20 minutes. Only a control line (C) should be visible for the negative control. Both the control line (C) and test line (AF) should be visible for the positive control. The test is positive even if the stripes are faint. </a:t>
            </a:r>
          </a:p>
          <a:p>
            <a:pPr algn="ctr">
              <a:spcBef>
                <a:spcPts val="300"/>
              </a:spcBef>
            </a:pPr>
            <a:r>
              <a:rPr lang="en-US" sz="700" dirty="0"/>
              <a:t>The external positive control is four times the threshold cutoff concentration prior to dilution of the patient sample with extraction buffer, and will appear at approximately 5 minutes; however, the full 20 minutes should be used before interpreting final results. Do not interpret test results based on the darkness of the stripes. It is recommended to read the strip by 20 minutes. </a:t>
            </a:r>
          </a:p>
        </p:txBody>
      </p:sp>
      <p:grpSp>
        <p:nvGrpSpPr>
          <p:cNvPr id="13" name="Group 12"/>
          <p:cNvGrpSpPr/>
          <p:nvPr/>
        </p:nvGrpSpPr>
        <p:grpSpPr>
          <a:xfrm>
            <a:off x="1143000" y="2685356"/>
            <a:ext cx="228600" cy="228600"/>
            <a:chOff x="685800" y="1047750"/>
            <a:chExt cx="228600" cy="228600"/>
          </a:xfrm>
        </p:grpSpPr>
        <p:sp>
          <p:nvSpPr>
            <p:cNvPr id="14" name="Oval 13"/>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4</a:t>
              </a:r>
            </a:p>
          </p:txBody>
        </p:sp>
      </p:grpSp>
      <p:grpSp>
        <p:nvGrpSpPr>
          <p:cNvPr id="16" name="Group 15"/>
          <p:cNvGrpSpPr/>
          <p:nvPr/>
        </p:nvGrpSpPr>
        <p:grpSpPr>
          <a:xfrm>
            <a:off x="4782889" y="2685356"/>
            <a:ext cx="228600" cy="228600"/>
            <a:chOff x="685800" y="1047750"/>
            <a:chExt cx="228600" cy="228600"/>
          </a:xfrm>
        </p:grpSpPr>
        <p:sp>
          <p:nvSpPr>
            <p:cNvPr id="17" name="Oval 16"/>
            <p:cNvSpPr/>
            <p:nvPr/>
          </p:nvSpPr>
          <p:spPr>
            <a:xfrm>
              <a:off x="685800" y="1047750"/>
              <a:ext cx="228600" cy="228600"/>
            </a:xfrm>
            <a:prstGeom prst="ellips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47549" y="1056664"/>
              <a:ext cx="102592" cy="215444"/>
            </a:xfrm>
            <a:prstGeom prst="rect">
              <a:avLst/>
            </a:prstGeom>
            <a:noFill/>
          </p:spPr>
          <p:txBody>
            <a:bodyPr wrap="none" lIns="0" tIns="0" rIns="0" bIns="0" rtlCol="0">
              <a:spAutoFit/>
            </a:bodyPr>
            <a:lstStyle/>
            <a:p>
              <a:r>
                <a:rPr lang="en-US" sz="1400" b="1" dirty="0">
                  <a:solidFill>
                    <a:schemeClr val="bg1"/>
                  </a:solidFill>
                </a:rPr>
                <a:t>5</a:t>
              </a:r>
            </a:p>
          </p:txBody>
        </p:sp>
      </p:grpSp>
      <p:sp>
        <p:nvSpPr>
          <p:cNvPr id="19" name="Title 3"/>
          <p:cNvSpPr txBox="1">
            <a:spLocks/>
          </p:cNvSpPr>
          <p:nvPr/>
        </p:nvSpPr>
        <p:spPr>
          <a:xfrm>
            <a:off x="914400" y="1295400"/>
            <a:ext cx="7848600" cy="601510"/>
          </a:xfrm>
          <a:prstGeom prst="rect">
            <a:avLst/>
          </a:prstGeom>
        </p:spPr>
        <p:txBody>
          <a:bodyPr lIns="0" tIns="0" rIns="0" bIns="0"/>
          <a:lstStyle>
            <a:lvl1pPr algn="l" defTabSz="914400" rtl="0" eaLnBrk="1" latinLnBrk="0" hangingPunct="1">
              <a:spcBef>
                <a:spcPct val="0"/>
              </a:spcBef>
              <a:buNone/>
              <a:defRPr sz="3600" kern="1200" spc="0">
                <a:solidFill>
                  <a:schemeClr val="tx1"/>
                </a:solidFill>
                <a:latin typeface="+mj-lt"/>
                <a:ea typeface="+mj-ea"/>
                <a:cs typeface="+mj-cs"/>
              </a:defRPr>
            </a:lvl1pPr>
          </a:lstStyle>
          <a:p>
            <a:r>
              <a:rPr lang="en-US" dirty="0">
                <a:solidFill>
                  <a:srgbClr val="005CB9"/>
                </a:solidFill>
                <a:ea typeface="Open Sans" charset="0"/>
                <a:cs typeface="Open Sans" charset="0"/>
              </a:rPr>
              <a:t>Quality Control Procedure Cont.</a:t>
            </a:r>
          </a:p>
        </p:txBody>
      </p:sp>
      <p:sp>
        <p:nvSpPr>
          <p:cNvPr id="20" name="Rectangle 19"/>
          <p:cNvSpPr/>
          <p:nvPr/>
        </p:nvSpPr>
        <p:spPr>
          <a:xfrm>
            <a:off x="4703229" y="1981200"/>
            <a:ext cx="4614343" cy="215444"/>
          </a:xfrm>
          <a:prstGeom prst="rect">
            <a:avLst/>
          </a:prstGeom>
        </p:spPr>
        <p:txBody>
          <a:bodyPr wrap="square">
            <a:spAutoFit/>
          </a:bodyPr>
          <a:lstStyle/>
          <a:p>
            <a:r>
              <a:rPr lang="en-US" sz="800" b="1" dirty="0">
                <a:solidFill>
                  <a:srgbClr val="005CB9"/>
                </a:solidFill>
                <a:latin typeface="Open Sans" charset="0"/>
              </a:rPr>
              <a:t>See Package Insert for Full Instructions, Warnings, Precautions &amp; Contraindications</a:t>
            </a:r>
            <a:endParaRPr lang="en-US" sz="800" dirty="0">
              <a:solidFill>
                <a:srgbClr val="005CB9"/>
              </a:solidFill>
              <a:latin typeface="Open Sans" charset="0"/>
            </a:endParaRPr>
          </a:p>
        </p:txBody>
      </p:sp>
    </p:spTree>
    <p:extLst>
      <p:ext uri="{BB962C8B-B14F-4D97-AF65-F5344CB8AC3E}">
        <p14:creationId xmlns:p14="http://schemas.microsoft.com/office/powerpoint/2010/main" val="3856839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53000" y="1982931"/>
            <a:ext cx="3352800" cy="3272559"/>
          </a:xfrm>
        </p:spPr>
        <p:txBody>
          <a:bodyPr>
            <a:noAutofit/>
          </a:bodyPr>
          <a:lstStyle/>
          <a:p>
            <a:pPr marL="182880" indent="-182880">
              <a:spcBef>
                <a:spcPts val="1200"/>
              </a:spcBef>
              <a:buClr>
                <a:schemeClr val="bg1">
                  <a:lumMod val="50000"/>
                </a:schemeClr>
              </a:buClr>
              <a:buSzPct val="100000"/>
              <a:buFont typeface="Arial" panose="020B0604020202020204" pitchFamily="34" charset="0"/>
              <a:buChar char="•"/>
            </a:pPr>
            <a:r>
              <a:rPr lang="en-US" sz="1400" dirty="0">
                <a:ea typeface="Open Sans Light" charset="0"/>
                <a:cs typeface="Open Sans Light" charset="0"/>
                <a:sym typeface="Avenir"/>
              </a:rPr>
              <a:t>15 second vaginal swab, 15 second mix in the buffer solution</a:t>
            </a:r>
          </a:p>
          <a:p>
            <a:pPr marL="182880" indent="-182880">
              <a:spcBef>
                <a:spcPts val="1200"/>
              </a:spcBef>
              <a:buClr>
                <a:schemeClr val="bg1">
                  <a:lumMod val="50000"/>
                </a:schemeClr>
              </a:buClr>
              <a:buSzPct val="100000"/>
              <a:buFont typeface="Arial" panose="020B0604020202020204" pitchFamily="34" charset="0"/>
              <a:buChar char="•"/>
            </a:pPr>
            <a:r>
              <a:rPr lang="en-US" sz="1400" dirty="0">
                <a:ea typeface="Open Sans Light" charset="0"/>
                <a:cs typeface="Open Sans Light" charset="0"/>
                <a:sym typeface="Avenir"/>
              </a:rPr>
              <a:t>Specimen stable for 6 hours after collection</a:t>
            </a:r>
          </a:p>
          <a:p>
            <a:pPr marL="182880" indent="-182880">
              <a:spcBef>
                <a:spcPts val="1200"/>
              </a:spcBef>
              <a:buClr>
                <a:schemeClr val="bg1">
                  <a:lumMod val="50000"/>
                </a:schemeClr>
              </a:buClr>
              <a:buSzPct val="100000"/>
              <a:buFont typeface="Arial" panose="020B0604020202020204" pitchFamily="34" charset="0"/>
              <a:buChar char="•"/>
            </a:pPr>
            <a:r>
              <a:rPr lang="en-US" sz="1400" dirty="0">
                <a:ea typeface="Open Sans Light" charset="0"/>
                <a:cs typeface="Open Sans Light" charset="0"/>
                <a:sym typeface="Avenir"/>
              </a:rPr>
              <a:t>Test cassette </a:t>
            </a:r>
            <a:r>
              <a:rPr lang="en-US" sz="1400" dirty="0" smtClean="0">
                <a:ea typeface="Open Sans Light" charset="0"/>
                <a:cs typeface="Open Sans Light" charset="0"/>
                <a:sym typeface="Avenir"/>
              </a:rPr>
              <a:t>&amp; </a:t>
            </a:r>
            <a:r>
              <a:rPr lang="en-US" sz="1400" dirty="0">
                <a:ea typeface="Open Sans Light" charset="0"/>
                <a:cs typeface="Open Sans Light" charset="0"/>
                <a:sym typeface="Avenir"/>
              </a:rPr>
              <a:t>spill resistant vial</a:t>
            </a:r>
          </a:p>
          <a:p>
            <a:pPr marL="182880" indent="-182880">
              <a:spcBef>
                <a:spcPts val="1200"/>
              </a:spcBef>
              <a:buClr>
                <a:schemeClr val="bg1">
                  <a:lumMod val="50000"/>
                </a:schemeClr>
              </a:buClr>
              <a:buSzPct val="100000"/>
              <a:buFont typeface="Arial" panose="020B0604020202020204" pitchFamily="34" charset="0"/>
              <a:buChar char="•"/>
            </a:pPr>
            <a:r>
              <a:rPr lang="en-US" sz="1400" dirty="0">
                <a:ea typeface="Open Sans Light" charset="0"/>
                <a:cs typeface="Open Sans Light" charset="0"/>
                <a:sym typeface="Avenir"/>
              </a:rPr>
              <a:t>External QC stays at room temperature with no reconstitution or special storage </a:t>
            </a:r>
            <a:r>
              <a:rPr lang="en-US" sz="1400" dirty="0" smtClean="0">
                <a:ea typeface="Open Sans Light" charset="0"/>
                <a:cs typeface="Open Sans Light" charset="0"/>
                <a:sym typeface="Avenir"/>
              </a:rPr>
              <a:t>needed</a:t>
            </a:r>
            <a:endParaRPr lang="en-US" sz="1400" dirty="0">
              <a:ea typeface="Open Sans Light" charset="0"/>
              <a:cs typeface="Open Sans Light" charset="0"/>
              <a:sym typeface="Avenir"/>
            </a:endParaRPr>
          </a:p>
          <a:p>
            <a:pPr marL="241300">
              <a:spcBef>
                <a:spcPts val="0"/>
              </a:spcBef>
              <a:buClr>
                <a:schemeClr val="dk1"/>
              </a:buClr>
              <a:buSzPct val="100000"/>
            </a:pPr>
            <a:endParaRPr lang="en-US" sz="1400" dirty="0">
              <a:solidFill>
                <a:schemeClr val="bg1">
                  <a:lumMod val="50000"/>
                </a:schemeClr>
              </a:solidFill>
              <a:ea typeface="Avenir"/>
              <a:cs typeface="Avenir"/>
              <a:sym typeface="Avenir"/>
            </a:endParaRPr>
          </a:p>
        </p:txBody>
      </p:sp>
      <p:sp>
        <p:nvSpPr>
          <p:cNvPr id="6" name="Subtitle 4"/>
          <p:cNvSpPr txBox="1">
            <a:spLocks/>
          </p:cNvSpPr>
          <p:nvPr/>
        </p:nvSpPr>
        <p:spPr>
          <a:xfrm>
            <a:off x="457200" y="1981199"/>
            <a:ext cx="4267200" cy="3680691"/>
          </a:xfrm>
          <a:prstGeom prst="rect">
            <a:avLst/>
          </a:prstGeom>
        </p:spPr>
        <p:txBody>
          <a:bodyPr lIns="0" tIns="0" rIns="0" bIns="0" anchor="t"/>
          <a:lstStyle>
            <a:lvl1pPr marL="0" indent="0" algn="l" defTabSz="914400" rtl="0" eaLnBrk="1" latinLnBrk="0" hangingPunct="1">
              <a:spcBef>
                <a:spcPct val="20000"/>
              </a:spcBef>
              <a:buFont typeface="Arial" panose="020B0604020202020204" pitchFamily="34" charset="0"/>
              <a:buNone/>
              <a:defRPr sz="2800" kern="1200" spc="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2880" indent="-182880">
              <a:spcBef>
                <a:spcPts val="1200"/>
              </a:spcBef>
              <a:buClr>
                <a:schemeClr val="bg1">
                  <a:lumMod val="50000"/>
                </a:schemeClr>
              </a:buClr>
              <a:buSzPct val="100000"/>
              <a:buFont typeface="Arial" panose="020B0604020202020204" pitchFamily="34" charset="0"/>
              <a:buChar char="•"/>
            </a:pPr>
            <a:r>
              <a:rPr lang="en-US" sz="1400" dirty="0">
                <a:latin typeface="+mn-lt"/>
                <a:ea typeface="Open Sans Light" charset="0"/>
                <a:cs typeface="Open Sans Light" charset="0"/>
                <a:sym typeface="Avenir"/>
              </a:rPr>
              <a:t>Reliable sensitivity delivered conveniently and cost effectively</a:t>
            </a:r>
          </a:p>
          <a:p>
            <a:pPr marL="182880" indent="-182880">
              <a:spcBef>
                <a:spcPts val="1200"/>
              </a:spcBef>
              <a:buClr>
                <a:schemeClr val="bg1">
                  <a:lumMod val="50000"/>
                </a:schemeClr>
              </a:buClr>
              <a:buSzPct val="100000"/>
              <a:buFont typeface="Arial" panose="020B0604020202020204" pitchFamily="34" charset="0"/>
              <a:buChar char="•"/>
            </a:pPr>
            <a:r>
              <a:rPr lang="en-US" sz="1400" dirty="0">
                <a:latin typeface="+mn-lt"/>
                <a:ea typeface="Open Sans Light" charset="0"/>
                <a:cs typeface="Open Sans Light" charset="0"/>
                <a:sym typeface="Avenir"/>
              </a:rPr>
              <a:t>Detects “2 Proteins 2 Ways” </a:t>
            </a:r>
          </a:p>
          <a:p>
            <a:pPr marL="640080" lvl="1" indent="-182880" algn="l">
              <a:spcBef>
                <a:spcPts val="1200"/>
              </a:spcBef>
              <a:buClr>
                <a:schemeClr val="bg1">
                  <a:lumMod val="50000"/>
                </a:schemeClr>
              </a:buClr>
              <a:buSzPct val="100000"/>
              <a:buFont typeface="Arial" panose="020B0604020202020204" pitchFamily="34" charset="0"/>
              <a:buChar char="•"/>
            </a:pPr>
            <a:r>
              <a:rPr lang="en-US" sz="1400" dirty="0">
                <a:ea typeface="Open Sans Light" charset="0"/>
                <a:cs typeface="Open Sans Light" charset="0"/>
                <a:sym typeface="Avenir"/>
              </a:rPr>
              <a:t>AFP &amp; IGFBP-1 </a:t>
            </a:r>
          </a:p>
          <a:p>
            <a:pPr marL="640080" lvl="1" indent="-182880" algn="l">
              <a:spcBef>
                <a:spcPts val="1200"/>
              </a:spcBef>
              <a:buClr>
                <a:schemeClr val="bg1">
                  <a:lumMod val="50000"/>
                </a:schemeClr>
              </a:buClr>
              <a:buSzPct val="100000"/>
              <a:buFont typeface="Arial" panose="020B0604020202020204" pitchFamily="34" charset="0"/>
              <a:buChar char="•"/>
            </a:pPr>
            <a:r>
              <a:rPr lang="en-US" sz="1400" dirty="0">
                <a:ea typeface="Open Sans Light" charset="0"/>
                <a:cs typeface="Open Sans Light" charset="0"/>
                <a:sym typeface="Avenir"/>
              </a:rPr>
              <a:t>Monoclonal and Polyclonal antibodies</a:t>
            </a:r>
          </a:p>
          <a:p>
            <a:pPr marL="182880" indent="-182880">
              <a:spcBef>
                <a:spcPts val="1200"/>
              </a:spcBef>
              <a:buClr>
                <a:schemeClr val="bg1">
                  <a:lumMod val="50000"/>
                </a:schemeClr>
              </a:buClr>
              <a:buSzPct val="100000"/>
              <a:buFont typeface="Arial" panose="020B0604020202020204" pitchFamily="34" charset="0"/>
              <a:buChar char="•"/>
            </a:pPr>
            <a:r>
              <a:rPr lang="en-US" sz="1400" b="1" dirty="0">
                <a:solidFill>
                  <a:srgbClr val="005CB9"/>
                </a:solidFill>
                <a:latin typeface="+mn-lt"/>
                <a:ea typeface="Open Sans Light" charset="0"/>
                <a:cs typeface="Open Sans Light" charset="0"/>
                <a:sym typeface="Avenir"/>
              </a:rPr>
              <a:t>No gestational age limitations</a:t>
            </a:r>
            <a:endParaRPr lang="en-US" sz="1400" b="1" dirty="0">
              <a:solidFill>
                <a:srgbClr val="005CB9"/>
              </a:solidFill>
              <a:latin typeface="+mn-lt"/>
              <a:ea typeface="Open Sans Light" charset="0"/>
              <a:cs typeface="Open Sans Light" charset="0"/>
            </a:endParaRPr>
          </a:p>
          <a:p>
            <a:pPr marL="182880" indent="-182880">
              <a:spcBef>
                <a:spcPts val="1200"/>
              </a:spcBef>
              <a:buClr>
                <a:schemeClr val="bg1">
                  <a:lumMod val="50000"/>
                </a:schemeClr>
              </a:buClr>
              <a:buSzPct val="100000"/>
              <a:buFont typeface="Arial" panose="020B0604020202020204" pitchFamily="34" charset="0"/>
              <a:buChar char="•"/>
            </a:pPr>
            <a:r>
              <a:rPr lang="en-US" sz="1400" dirty="0">
                <a:solidFill>
                  <a:srgbClr val="828282"/>
                </a:solidFill>
                <a:latin typeface="+mn-lt"/>
                <a:ea typeface="Open Sans Light" charset="0"/>
                <a:cs typeface="Open Sans Light" charset="0"/>
                <a:sym typeface="Avenir"/>
              </a:rPr>
              <a:t>Tested with blood </a:t>
            </a:r>
            <a:endParaRPr lang="en-US" sz="1400" dirty="0">
              <a:solidFill>
                <a:srgbClr val="828282"/>
              </a:solidFill>
              <a:latin typeface="+mn-lt"/>
              <a:ea typeface="Open Sans Light" charset="0"/>
              <a:cs typeface="Open Sans Light" charset="0"/>
            </a:endParaRPr>
          </a:p>
          <a:p>
            <a:pPr marL="640080" lvl="1" indent="-182880" algn="l">
              <a:spcBef>
                <a:spcPts val="1200"/>
              </a:spcBef>
              <a:buClr>
                <a:schemeClr val="bg1">
                  <a:lumMod val="50000"/>
                </a:schemeClr>
              </a:buClr>
              <a:buSzPct val="100000"/>
              <a:buFont typeface="Arial" panose="020B0604020202020204" pitchFamily="34" charset="0"/>
              <a:buChar char="•"/>
            </a:pPr>
            <a:r>
              <a:rPr lang="en-US" sz="1400" dirty="0">
                <a:solidFill>
                  <a:srgbClr val="828282"/>
                </a:solidFill>
                <a:ea typeface="Open Sans Light" charset="0"/>
                <a:cs typeface="Open Sans Light" charset="0"/>
                <a:sym typeface="Avenir"/>
              </a:rPr>
              <a:t>No loss of activity in samples containing </a:t>
            </a:r>
            <a:r>
              <a:rPr lang="en-US" sz="1400" dirty="0">
                <a:ea typeface="Open Sans Light" charset="0"/>
                <a:cs typeface="Open Sans Light" charset="0"/>
              </a:rPr>
              <a:t/>
            </a:r>
            <a:br>
              <a:rPr lang="en-US" sz="1400" dirty="0">
                <a:ea typeface="Open Sans Light" charset="0"/>
                <a:cs typeface="Open Sans Light" charset="0"/>
              </a:rPr>
            </a:br>
            <a:r>
              <a:rPr lang="en-US" sz="1400" dirty="0">
                <a:solidFill>
                  <a:srgbClr val="828282"/>
                </a:solidFill>
                <a:ea typeface="Open Sans Light" charset="0"/>
                <a:cs typeface="Open Sans Light" charset="0"/>
                <a:sym typeface="Avenir"/>
              </a:rPr>
              <a:t>up to 10% blood concentration</a:t>
            </a:r>
            <a:endParaRPr lang="en-US" sz="1400" dirty="0">
              <a:solidFill>
                <a:srgbClr val="828282"/>
              </a:solidFill>
              <a:ea typeface="Open Sans Light" charset="0"/>
              <a:cs typeface="Open Sans Light" charset="0"/>
            </a:endParaRPr>
          </a:p>
          <a:p>
            <a:pPr marL="182880" indent="-182880">
              <a:spcBef>
                <a:spcPts val="1200"/>
              </a:spcBef>
              <a:buClr>
                <a:schemeClr val="bg1">
                  <a:lumMod val="50000"/>
                </a:schemeClr>
              </a:buClr>
              <a:buSzPct val="100000"/>
              <a:buFont typeface="Arial" panose="020B0604020202020204" pitchFamily="34" charset="0"/>
              <a:buChar char="•"/>
            </a:pPr>
            <a:r>
              <a:rPr lang="en-US" sz="1400" dirty="0">
                <a:solidFill>
                  <a:srgbClr val="828282"/>
                </a:solidFill>
                <a:latin typeface="+mn-lt"/>
                <a:ea typeface="Open Sans Light" charset="0"/>
                <a:cs typeface="Open Sans Light" charset="0"/>
                <a:sym typeface="Avenir"/>
              </a:rPr>
              <a:t>Configured for either Lab or L&amp;D interpretation</a:t>
            </a:r>
            <a:endParaRPr lang="en-US" sz="1400" dirty="0">
              <a:solidFill>
                <a:srgbClr val="828282"/>
              </a:solidFill>
              <a:latin typeface="+mn-lt"/>
              <a:ea typeface="Open Sans Light" charset="0"/>
              <a:cs typeface="Open Sans Light" charset="0"/>
            </a:endParaRPr>
          </a:p>
        </p:txBody>
      </p:sp>
      <p:sp>
        <p:nvSpPr>
          <p:cNvPr id="7" name="Title 3"/>
          <p:cNvSpPr txBox="1">
            <a:spLocks/>
          </p:cNvSpPr>
          <p:nvPr/>
        </p:nvSpPr>
        <p:spPr>
          <a:xfrm>
            <a:off x="914400" y="1295400"/>
            <a:ext cx="7848600" cy="601510"/>
          </a:xfrm>
          <a:prstGeom prst="rect">
            <a:avLst/>
          </a:prstGeom>
        </p:spPr>
        <p:txBody>
          <a:bodyPr lIns="0" tIns="0" rIns="0" bIns="0"/>
          <a:lstStyle>
            <a:lvl1pPr algn="l" defTabSz="914400" rtl="0" eaLnBrk="1" latinLnBrk="0" hangingPunct="1">
              <a:spcBef>
                <a:spcPct val="0"/>
              </a:spcBef>
              <a:buNone/>
              <a:defRPr sz="3600" kern="1200" spc="0">
                <a:solidFill>
                  <a:schemeClr val="tx1"/>
                </a:solidFill>
                <a:latin typeface="+mj-lt"/>
                <a:ea typeface="+mj-ea"/>
                <a:cs typeface="+mj-cs"/>
              </a:defRPr>
            </a:lvl1pPr>
          </a:lstStyle>
          <a:p>
            <a:r>
              <a:rPr lang="en-US" dirty="0">
                <a:solidFill>
                  <a:srgbClr val="005CB9"/>
                </a:solidFill>
                <a:ea typeface="Open Sans" charset="0"/>
                <a:cs typeface="Open Sans" charset="0"/>
              </a:rPr>
              <a:t>ROM Plus Summary</a:t>
            </a:r>
          </a:p>
        </p:txBody>
      </p:sp>
    </p:spTree>
    <p:extLst>
      <p:ext uri="{BB962C8B-B14F-4D97-AF65-F5344CB8AC3E}">
        <p14:creationId xmlns:p14="http://schemas.microsoft.com/office/powerpoint/2010/main" val="3314110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17</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2"/>
          <p:cNvSpPr txBox="1">
            <a:spLocks noChangeArrowheads="1"/>
          </p:cNvSpPr>
          <p:nvPr/>
        </p:nvSpPr>
        <p:spPr>
          <a:xfrm>
            <a:off x="228600" y="374904"/>
            <a:ext cx="8695944" cy="868680"/>
          </a:xfrm>
          <a:prstGeom prst="rect">
            <a:avLst/>
          </a:prstGeom>
        </p:spPr>
        <p:txBody>
          <a:bodyPr vert="horz" lIns="91440" tIns="45720" rIns="91440" bIns="91440" rtlCol="0" anchor="ctr">
            <a:normAutofit/>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r>
              <a:rPr lang="en-US" altLang="en-US" dirty="0" smtClean="0"/>
              <a:t>Precautions</a:t>
            </a:r>
          </a:p>
        </p:txBody>
      </p:sp>
      <p:sp>
        <p:nvSpPr>
          <p:cNvPr id="8" name="Rectangle 3"/>
          <p:cNvSpPr txBox="1">
            <a:spLocks noChangeArrowheads="1"/>
          </p:cNvSpPr>
          <p:nvPr/>
        </p:nvSpPr>
        <p:spPr>
          <a:xfrm>
            <a:off x="228600" y="1335024"/>
            <a:ext cx="8695944" cy="4299158"/>
          </a:xfrm>
          <a:prstGeom prst="rect">
            <a:avLst/>
          </a:prstGeom>
        </p:spPr>
        <p:txBody>
          <a:bodyPr rtlCol="0">
            <a:normAutofit lnSpcReduction="10000"/>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a:p>
            <a:r>
              <a:rPr lang="en-US" sz="1800" dirty="0"/>
              <a:t>Store the kit in a dry place at 4° to 37°C (40° to 99°F). Do not freeze. </a:t>
            </a:r>
          </a:p>
          <a:p>
            <a:endParaRPr lang="en-US" sz="1800" dirty="0" smtClean="0"/>
          </a:p>
          <a:p>
            <a:r>
              <a:rPr lang="en-US" sz="1800" dirty="0" smtClean="0"/>
              <a:t>When </a:t>
            </a:r>
            <a:r>
              <a:rPr lang="en-US" sz="1800" dirty="0"/>
              <a:t>stored in the foil pouch at the recommended temperature, the test is stable until the “Expiration” date on the pouch. </a:t>
            </a:r>
          </a:p>
          <a:p>
            <a:endParaRPr lang="en-US" sz="1800" dirty="0" smtClean="0"/>
          </a:p>
          <a:p>
            <a:r>
              <a:rPr lang="en-US" sz="1800" dirty="0" smtClean="0"/>
              <a:t>Use </a:t>
            </a:r>
            <a:r>
              <a:rPr lang="en-US" sz="1800" dirty="0"/>
              <a:t>ROM Plus within six (6) hours after opening foil pouch. </a:t>
            </a:r>
          </a:p>
          <a:p>
            <a:endParaRPr lang="en-US" sz="1800" dirty="0" smtClean="0"/>
          </a:p>
          <a:p>
            <a:r>
              <a:rPr lang="en-US" sz="1800" dirty="0" smtClean="0"/>
              <a:t>Use </a:t>
            </a:r>
            <a:r>
              <a:rPr lang="en-US" sz="1800" dirty="0"/>
              <a:t>ROM Plus within six (6) hours of collecting the vaginal swab sample and placing it into the buffer vial </a:t>
            </a:r>
          </a:p>
          <a:p>
            <a:pPr>
              <a:lnSpc>
                <a:spcPct val="90000"/>
              </a:lnSpc>
              <a:defRPr/>
            </a:pPr>
            <a:endParaRPr lang="en-US" altLang="en-US" sz="1800" dirty="0" smtClean="0"/>
          </a:p>
          <a:p>
            <a:pPr>
              <a:lnSpc>
                <a:spcPct val="90000"/>
              </a:lnSpc>
              <a:defRPr/>
            </a:pPr>
            <a:r>
              <a:rPr lang="en-US" altLang="en-US" sz="1800" dirty="0" smtClean="0"/>
              <a:t>Do not use expired kits</a:t>
            </a:r>
          </a:p>
          <a:p>
            <a:pPr>
              <a:lnSpc>
                <a:spcPct val="90000"/>
              </a:lnSpc>
              <a:defRPr/>
            </a:pPr>
            <a:endParaRPr lang="en-US" altLang="en-US" sz="1800" dirty="0" smtClean="0"/>
          </a:p>
          <a:p>
            <a:pPr>
              <a:lnSpc>
                <a:spcPct val="90000"/>
              </a:lnSpc>
              <a:defRPr/>
            </a:pPr>
            <a:r>
              <a:rPr lang="en-US" altLang="en-US" sz="1800" dirty="0" smtClean="0"/>
              <a:t>Do not reuse swabs</a:t>
            </a:r>
          </a:p>
          <a:p>
            <a:pPr>
              <a:lnSpc>
                <a:spcPct val="90000"/>
              </a:lnSpc>
              <a:defRPr/>
            </a:pPr>
            <a:endParaRPr lang="en-US" altLang="en-US" sz="1800" dirty="0" smtClean="0"/>
          </a:p>
        </p:txBody>
      </p:sp>
    </p:spTree>
    <p:custDataLst>
      <p:tags r:id="rId1"/>
    </p:custDataLst>
    <p:extLst>
      <p:ext uri="{BB962C8B-B14F-4D97-AF65-F5344CB8AC3E}">
        <p14:creationId xmlns:p14="http://schemas.microsoft.com/office/powerpoint/2010/main" val="2599357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18</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2"/>
          <p:cNvSpPr txBox="1">
            <a:spLocks noChangeArrowheads="1"/>
          </p:cNvSpPr>
          <p:nvPr/>
        </p:nvSpPr>
        <p:spPr>
          <a:xfrm>
            <a:off x="228600" y="374904"/>
            <a:ext cx="8695944" cy="868680"/>
          </a:xfrm>
          <a:prstGeom prst="rect">
            <a:avLst/>
          </a:prstGeom>
        </p:spPr>
        <p:txBody>
          <a:bodyPr vert="horz" lIns="91440" tIns="45720" rIns="91440" bIns="91440" rtlCol="0" anchor="ctr">
            <a:normAutofit/>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r>
              <a:rPr lang="en-US" altLang="en-US" dirty="0" smtClean="0"/>
              <a:t>Test Limitations</a:t>
            </a:r>
          </a:p>
        </p:txBody>
      </p:sp>
      <p:sp>
        <p:nvSpPr>
          <p:cNvPr id="8" name="Rectangle 3"/>
          <p:cNvSpPr txBox="1">
            <a:spLocks noChangeArrowheads="1"/>
          </p:cNvSpPr>
          <p:nvPr/>
        </p:nvSpPr>
        <p:spPr>
          <a:xfrm>
            <a:off x="228600" y="1335024"/>
            <a:ext cx="8695944" cy="5268976"/>
          </a:xfrm>
          <a:prstGeom prst="rect">
            <a:avLst/>
          </a:prstGeom>
        </p:spPr>
        <p:txBody>
          <a:bodyPr rtlCol="0">
            <a:normAutofit fontScale="55000" lnSpcReduction="20000"/>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n-US" dirty="0"/>
              <a:t>ROM diagnoses should not be based on any single test. </a:t>
            </a:r>
          </a:p>
          <a:p>
            <a:r>
              <a:rPr lang="en-US" dirty="0" smtClean="0"/>
              <a:t>ROM </a:t>
            </a:r>
            <a:r>
              <a:rPr lang="en-US" dirty="0"/>
              <a:t>Plus is for in vitro diagnostic use only. </a:t>
            </a:r>
          </a:p>
          <a:p>
            <a:r>
              <a:rPr lang="en-US" dirty="0" smtClean="0"/>
              <a:t>ROM </a:t>
            </a:r>
            <a:r>
              <a:rPr lang="en-US" dirty="0"/>
              <a:t>Plus is for healthcare professional use only. </a:t>
            </a:r>
          </a:p>
          <a:p>
            <a:r>
              <a:rPr lang="en-US" dirty="0" smtClean="0"/>
              <a:t>Allow </a:t>
            </a:r>
            <a:r>
              <a:rPr lang="en-US" dirty="0"/>
              <a:t>pouch containing ROM Plus to reach room temperature prior to utilizing the test. </a:t>
            </a:r>
          </a:p>
          <a:p>
            <a:r>
              <a:rPr lang="en-US" dirty="0" smtClean="0"/>
              <a:t>All </a:t>
            </a:r>
            <a:r>
              <a:rPr lang="en-US" dirty="0"/>
              <a:t>instructions should be followed carefully for accurate results. </a:t>
            </a:r>
          </a:p>
          <a:p>
            <a:r>
              <a:rPr lang="en-US" dirty="0" smtClean="0"/>
              <a:t>Each </a:t>
            </a:r>
            <a:r>
              <a:rPr lang="en-US" dirty="0"/>
              <a:t>ROM Plus test kit is single use and disposable and should not be reused. </a:t>
            </a:r>
          </a:p>
          <a:p>
            <a:r>
              <a:rPr lang="en-US" dirty="0" smtClean="0"/>
              <a:t>ROM </a:t>
            </a:r>
            <a:r>
              <a:rPr lang="en-US" dirty="0"/>
              <a:t>Plus results are qualitative. No quantitative interpretations should be made. </a:t>
            </a:r>
          </a:p>
          <a:p>
            <a:r>
              <a:rPr lang="en-US" dirty="0" smtClean="0"/>
              <a:t>ROM </a:t>
            </a:r>
            <a:r>
              <a:rPr lang="en-US" dirty="0"/>
              <a:t>Plus test kits will function properly with trace amounts of blood in the sample. </a:t>
            </a:r>
            <a:r>
              <a:rPr lang="en-US" dirty="0" smtClean="0"/>
              <a:t>Significant amounts </a:t>
            </a:r>
            <a:r>
              <a:rPr lang="en-US" dirty="0"/>
              <a:t>of blood discharge may cause the test to malfunction and is not recommended. </a:t>
            </a:r>
          </a:p>
          <a:p>
            <a:r>
              <a:rPr lang="en-US" dirty="0" smtClean="0"/>
              <a:t>Safety </a:t>
            </a:r>
            <a:r>
              <a:rPr lang="en-US" dirty="0"/>
              <a:t>precautions should be observed when collecting, handling, and disposing of test samples. Used test kits are biohazardous. </a:t>
            </a:r>
          </a:p>
          <a:p>
            <a:r>
              <a:rPr lang="en-US" dirty="0" smtClean="0"/>
              <a:t>Elevated </a:t>
            </a:r>
            <a:r>
              <a:rPr lang="en-US" dirty="0"/>
              <a:t>fetal serum, urine, cord blood, and amniotic fluid as well as maternal serum levels of AFP have been reported in the literature in various developmental disorders such as neural-tube defects, hypothyroidism, autoimmune states, congenital heart defects, cystic fibrosis, etc. ROM Plus has not been evaluated for potential interference in these conditions. </a:t>
            </a:r>
          </a:p>
          <a:p>
            <a:endParaRPr lang="en-US" b="1" dirty="0" smtClean="0"/>
          </a:p>
          <a:p>
            <a:r>
              <a:rPr lang="en-US" b="1" dirty="0" smtClean="0"/>
              <a:t>Warning</a:t>
            </a:r>
            <a:r>
              <a:rPr lang="en-US" b="1" dirty="0"/>
              <a:t>: The test may report positive results in patients with intact membranes (see specificity in the performance section) and therefore decisions to induce labor should not be based solely on the ROM Plus test results. </a:t>
            </a:r>
            <a:endParaRPr lang="en-US" altLang="en-US" sz="2400" dirty="0"/>
          </a:p>
          <a:p>
            <a:pPr algn="ctr">
              <a:spcBef>
                <a:spcPct val="0"/>
              </a:spcBef>
              <a:buFontTx/>
              <a:buNone/>
            </a:pPr>
            <a:r>
              <a:rPr lang="en-US" altLang="en-US" sz="2400" dirty="0">
                <a:solidFill>
                  <a:srgbClr val="005DAA"/>
                </a:solidFill>
                <a:latin typeface="Arial" panose="020B0604020202020204" pitchFamily="34" charset="0"/>
              </a:rPr>
              <a:t>Any patient result that is inconsistent with patient’s</a:t>
            </a:r>
          </a:p>
          <a:p>
            <a:pPr algn="ctr">
              <a:spcBef>
                <a:spcPct val="0"/>
              </a:spcBef>
              <a:buFontTx/>
              <a:buNone/>
            </a:pPr>
            <a:r>
              <a:rPr lang="en-US" altLang="en-US" sz="2400" dirty="0">
                <a:solidFill>
                  <a:srgbClr val="005DAA"/>
                </a:solidFill>
                <a:latin typeface="Arial" panose="020B0604020202020204" pitchFamily="34" charset="0"/>
              </a:rPr>
              <a:t>clinical condition should be repeated.</a:t>
            </a:r>
          </a:p>
          <a:p>
            <a:pPr>
              <a:lnSpc>
                <a:spcPct val="90000"/>
              </a:lnSpc>
              <a:defRPr/>
            </a:pPr>
            <a:endParaRPr lang="en-US" altLang="en-US" sz="2400" dirty="0" smtClean="0"/>
          </a:p>
        </p:txBody>
      </p:sp>
    </p:spTree>
    <p:custDataLst>
      <p:tags r:id="rId1"/>
    </p:custDataLst>
    <p:extLst>
      <p:ext uri="{BB962C8B-B14F-4D97-AF65-F5344CB8AC3E}">
        <p14:creationId xmlns:p14="http://schemas.microsoft.com/office/powerpoint/2010/main" val="114893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Causes of False Negatives</a:t>
            </a:r>
            <a:endParaRPr lang="en-US" dirty="0"/>
          </a:p>
        </p:txBody>
      </p:sp>
      <p:sp>
        <p:nvSpPr>
          <p:cNvPr id="3" name="Slide Number Placeholder 2"/>
          <p:cNvSpPr>
            <a:spLocks noGrp="1"/>
          </p:cNvSpPr>
          <p:nvPr>
            <p:ph type="sldNum" sz="quarter" idx="10"/>
          </p:nvPr>
        </p:nvSpPr>
        <p:spPr/>
        <p:txBody>
          <a:bodyPr/>
          <a:lstStyle/>
          <a:p>
            <a:fld id="{4EF9D3C6-162D-A348-BFC0-1CEF154C6935}" type="slidenum">
              <a:rPr lang="en-US" smtClean="0"/>
              <a:pPr/>
              <a:t>19</a:t>
            </a:fld>
            <a:endParaRPr lang="en-US" dirty="0"/>
          </a:p>
        </p:txBody>
      </p:sp>
      <p:sp>
        <p:nvSpPr>
          <p:cNvPr id="4" name="Content Placeholder 3"/>
          <p:cNvSpPr>
            <a:spLocks noGrp="1"/>
          </p:cNvSpPr>
          <p:nvPr>
            <p:ph sz="quarter" idx="11"/>
          </p:nvPr>
        </p:nvSpPr>
        <p:spPr/>
        <p:txBody>
          <a:bodyPr/>
          <a:lstStyle/>
          <a:p>
            <a:r>
              <a:rPr lang="en-US" dirty="0" smtClean="0"/>
              <a:t>Insufficient protein from the patient (high and/or minimal fluid leak)</a:t>
            </a:r>
          </a:p>
          <a:p>
            <a:r>
              <a:rPr lang="en-US" dirty="0" smtClean="0"/>
              <a:t>Too much protein from patient which typically appears in patients with grossly rupture membranes (High Dose Hook effect)</a:t>
            </a:r>
          </a:p>
          <a:p>
            <a:r>
              <a:rPr lang="en-US" dirty="0" smtClean="0"/>
              <a:t>Over-active vaginal proteases in the vaginal flora that break down the protein</a:t>
            </a:r>
          </a:p>
          <a:p>
            <a:r>
              <a:rPr lang="en-US" dirty="0" smtClean="0"/>
              <a:t>User error-did not follow IFU</a:t>
            </a:r>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5909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2</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10" name="Rectangle 6"/>
          <p:cNvSpPr txBox="1">
            <a:spLocks noChangeArrowheads="1"/>
          </p:cNvSpPr>
          <p:nvPr/>
        </p:nvSpPr>
        <p:spPr>
          <a:xfrm>
            <a:off x="228600" y="374904"/>
            <a:ext cx="8695944" cy="868680"/>
          </a:xfrm>
          <a:prstGeom prst="rect">
            <a:avLst/>
          </a:prstGeom>
        </p:spPr>
        <p:txBody>
          <a:bodyPr vert="horz" lIns="91440" tIns="45720" rIns="91440" bIns="91440" rtlCol="0" anchor="ctr">
            <a:normAutofit/>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r>
              <a:rPr lang="en-US" altLang="en-US" dirty="0" smtClean="0">
                <a:ea typeface="ＭＳ Ｐゴシック" panose="020B0600070205080204" pitchFamily="34" charset="-128"/>
              </a:rPr>
              <a:t>ROM plus</a:t>
            </a:r>
          </a:p>
        </p:txBody>
      </p:sp>
      <p:sp>
        <p:nvSpPr>
          <p:cNvPr id="11" name="Rectangle 8"/>
          <p:cNvSpPr txBox="1">
            <a:spLocks noChangeArrowheads="1"/>
          </p:cNvSpPr>
          <p:nvPr/>
        </p:nvSpPr>
        <p:spPr>
          <a:xfrm>
            <a:off x="228600" y="1335024"/>
            <a:ext cx="8695944" cy="4562856"/>
          </a:xfrm>
          <a:prstGeom prst="rect">
            <a:avLst/>
          </a:prstGeom>
        </p:spPr>
        <p:txBody>
          <a:bodyPr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defRPr/>
            </a:pPr>
            <a:r>
              <a:rPr lang="en-US" altLang="en-US" dirty="0" smtClean="0">
                <a:ea typeface="ＭＳ Ｐゴシック" pitchFamily="34" charset="-128"/>
              </a:rPr>
              <a:t>ROM plus is a point of care test that can aid in the detection of ROM in pregnant women reporting signs, symptoms, or complaints suggestive of ROM. </a:t>
            </a:r>
          </a:p>
        </p:txBody>
      </p:sp>
      <p:pic>
        <p:nvPicPr>
          <p:cNvPr id="8" name="Shape 8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41436" y="3121496"/>
            <a:ext cx="1557887" cy="2319338"/>
          </a:xfrm>
          <a:prstGeom prst="rect">
            <a:avLst/>
          </a:prstGeom>
          <a:noFill/>
          <a:ln>
            <a:noFill/>
          </a:ln>
        </p:spPr>
      </p:pic>
    </p:spTree>
    <p:custDataLst>
      <p:tags r:id="rId1"/>
    </p:custDataLst>
    <p:extLst>
      <p:ext uri="{BB962C8B-B14F-4D97-AF65-F5344CB8AC3E}">
        <p14:creationId xmlns:p14="http://schemas.microsoft.com/office/powerpoint/2010/main" val="3584889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Causes of False Positives</a:t>
            </a:r>
            <a:endParaRPr lang="en-US" dirty="0"/>
          </a:p>
        </p:txBody>
      </p:sp>
      <p:sp>
        <p:nvSpPr>
          <p:cNvPr id="3" name="Slide Number Placeholder 2"/>
          <p:cNvSpPr>
            <a:spLocks noGrp="1"/>
          </p:cNvSpPr>
          <p:nvPr>
            <p:ph type="sldNum" sz="quarter" idx="10"/>
          </p:nvPr>
        </p:nvSpPr>
        <p:spPr/>
        <p:txBody>
          <a:bodyPr/>
          <a:lstStyle/>
          <a:p>
            <a:fld id="{4EF9D3C6-162D-A348-BFC0-1CEF154C6935}" type="slidenum">
              <a:rPr lang="en-US" smtClean="0"/>
              <a:pPr/>
              <a:t>20</a:t>
            </a:fld>
            <a:endParaRPr lang="en-US" dirty="0"/>
          </a:p>
        </p:txBody>
      </p:sp>
      <p:sp>
        <p:nvSpPr>
          <p:cNvPr id="4" name="Content Placeholder 3"/>
          <p:cNvSpPr>
            <a:spLocks noGrp="1"/>
          </p:cNvSpPr>
          <p:nvPr>
            <p:ph sz="quarter" idx="11"/>
          </p:nvPr>
        </p:nvSpPr>
        <p:spPr/>
        <p:txBody>
          <a:bodyPr/>
          <a:lstStyle/>
          <a:p>
            <a:r>
              <a:rPr lang="en-US" dirty="0" smtClean="0"/>
              <a:t>Proper IFU procedure not followed</a:t>
            </a:r>
          </a:p>
          <a:p>
            <a:r>
              <a:rPr lang="en-US" dirty="0" err="1" smtClean="0"/>
              <a:t>Microtransudation</a:t>
            </a:r>
            <a:r>
              <a:rPr lang="en-US" dirty="0" smtClean="0"/>
              <a:t> of protein across the membranes as the membranes are stressed near term-causing a leakage of protein without a gross membrane rupture</a:t>
            </a:r>
          </a:p>
          <a:p>
            <a:r>
              <a:rPr lang="en-US" dirty="0" smtClean="0"/>
              <a:t>Small, high leak</a:t>
            </a:r>
          </a:p>
          <a:p>
            <a:r>
              <a:rPr lang="en-US" dirty="0" smtClean="0"/>
              <a:t>Potential for resealing of the membranes</a:t>
            </a:r>
            <a:endParaRPr lang="en-US" dirty="0"/>
          </a:p>
        </p:txBody>
      </p:sp>
      <p:sp>
        <p:nvSpPr>
          <p:cNvPr id="5" name="Footer Placeholder 4"/>
          <p:cNvSpPr>
            <a:spLocks noGrp="1"/>
          </p:cNvSpPr>
          <p:nvPr>
            <p:ph type="ftr" sz="quarter" idx="3"/>
          </p:nvPr>
        </p:nvSpPr>
        <p:spPr/>
        <p:txBody>
          <a:bodyPr/>
          <a:lstStyle/>
          <a:p>
            <a:r>
              <a:rPr lang="en-US" smtClean="0"/>
              <a:t>CREATING A HEALTHIER HAWAIʻI</a:t>
            </a:r>
            <a:endParaRPr lang="en-US" dirty="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5264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21</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2"/>
          <p:cNvSpPr txBox="1">
            <a:spLocks noChangeArrowheads="1"/>
          </p:cNvSpPr>
          <p:nvPr/>
        </p:nvSpPr>
        <p:spPr>
          <a:xfrm>
            <a:off x="228600" y="374904"/>
            <a:ext cx="8695944" cy="868680"/>
          </a:xfrm>
          <a:prstGeom prst="rect">
            <a:avLst/>
          </a:prstGeom>
        </p:spPr>
        <p:txBody>
          <a:bodyPr vert="horz" lIns="91440" tIns="45720" rIns="91440" bIns="91440" rtlCol="0" anchor="ctr">
            <a:normAutofit fontScale="97500"/>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pPr>
              <a:defRPr/>
            </a:pPr>
            <a:r>
              <a:rPr lang="en-US" altLang="en-US" dirty="0" smtClean="0">
                <a:ea typeface="ＭＳ Ｐゴシック" pitchFamily="34" charset="-128"/>
              </a:rPr>
              <a:t>Remember to Check the Following:</a:t>
            </a:r>
          </a:p>
        </p:txBody>
      </p:sp>
      <p:sp>
        <p:nvSpPr>
          <p:cNvPr id="8" name="Rectangle 3"/>
          <p:cNvSpPr txBox="1">
            <a:spLocks noChangeArrowheads="1"/>
          </p:cNvSpPr>
          <p:nvPr/>
        </p:nvSpPr>
        <p:spPr>
          <a:xfrm>
            <a:off x="228600" y="1335024"/>
            <a:ext cx="8695944" cy="4089904"/>
          </a:xfrm>
          <a:prstGeom prst="rect">
            <a:avLst/>
          </a:prstGeom>
        </p:spPr>
        <p:txBody>
          <a:bodyPr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US" altLang="en-US" sz="2400" dirty="0" smtClean="0">
                <a:ea typeface="ＭＳ Ｐゴシック" pitchFamily="34" charset="-128"/>
              </a:rPr>
              <a:t>Procedural timing was strictly followed.</a:t>
            </a:r>
          </a:p>
          <a:p>
            <a:pPr>
              <a:spcBef>
                <a:spcPts val="600"/>
              </a:spcBef>
              <a:defRPr/>
            </a:pPr>
            <a:r>
              <a:rPr lang="en-US" altLang="en-US" sz="2400" dirty="0" smtClean="0">
                <a:ea typeface="ＭＳ Ｐゴシック" pitchFamily="34" charset="-128"/>
              </a:rPr>
              <a:t>The provided sterile swab touched nothing prior to insertion.</a:t>
            </a:r>
          </a:p>
          <a:p>
            <a:pPr>
              <a:spcBef>
                <a:spcPts val="600"/>
              </a:spcBef>
              <a:defRPr/>
            </a:pPr>
            <a:r>
              <a:rPr lang="en-US" altLang="en-US" sz="2400" dirty="0" smtClean="0">
                <a:ea typeface="ＭＳ Ｐゴシック" pitchFamily="34" charset="-128"/>
              </a:rPr>
              <a:t>Sample collected within 6 hours</a:t>
            </a:r>
          </a:p>
          <a:p>
            <a:pPr>
              <a:spcBef>
                <a:spcPts val="600"/>
              </a:spcBef>
              <a:defRPr/>
            </a:pPr>
            <a:r>
              <a:rPr lang="en-US" altLang="en-US" sz="2400" dirty="0" smtClean="0">
                <a:ea typeface="ＭＳ Ｐゴシック" pitchFamily="34" charset="-128"/>
              </a:rPr>
              <a:t>There are no significant blood admixture.</a:t>
            </a:r>
          </a:p>
          <a:p>
            <a:pPr>
              <a:spcBef>
                <a:spcPts val="600"/>
              </a:spcBef>
              <a:defRPr/>
            </a:pPr>
            <a:r>
              <a:rPr lang="en-US" altLang="en-US" sz="2400" dirty="0" smtClean="0">
                <a:ea typeface="ＭＳ Ｐゴシック" pitchFamily="34" charset="-128"/>
              </a:rPr>
              <a:t>The test kit was stored according to manufacturer instructions between 4-37</a:t>
            </a:r>
            <a:r>
              <a:rPr lang="en-US" altLang="en-US" sz="2400" baseline="30000" dirty="0" smtClean="0">
                <a:ea typeface="ＭＳ Ｐゴシック" pitchFamily="34" charset="-128"/>
              </a:rPr>
              <a:t>o</a:t>
            </a:r>
            <a:r>
              <a:rPr lang="en-US" altLang="en-US" sz="2400" dirty="0" smtClean="0">
                <a:ea typeface="ＭＳ Ｐゴシック" pitchFamily="34" charset="-128"/>
                <a:cs typeface="Arial" charset="0"/>
              </a:rPr>
              <a:t>C or 40-99</a:t>
            </a:r>
            <a:r>
              <a:rPr lang="en-US" altLang="en-US" sz="2400" baseline="30000" dirty="0" smtClean="0">
                <a:ea typeface="ＭＳ Ｐゴシック" pitchFamily="34" charset="-128"/>
              </a:rPr>
              <a:t>o</a:t>
            </a:r>
            <a:r>
              <a:rPr lang="en-US" altLang="en-US" sz="2400" dirty="0" smtClean="0">
                <a:ea typeface="ＭＳ Ｐゴシック" pitchFamily="34" charset="-128"/>
                <a:cs typeface="Arial" charset="0"/>
              </a:rPr>
              <a:t>F.</a:t>
            </a:r>
          </a:p>
        </p:txBody>
      </p:sp>
    </p:spTree>
    <p:custDataLst>
      <p:tags r:id="rId1"/>
    </p:custDataLst>
    <p:extLst>
      <p:ext uri="{BB962C8B-B14F-4D97-AF65-F5344CB8AC3E}">
        <p14:creationId xmlns:p14="http://schemas.microsoft.com/office/powerpoint/2010/main" val="84476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22</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2"/>
          <p:cNvSpPr txBox="1">
            <a:spLocks noChangeArrowheads="1"/>
          </p:cNvSpPr>
          <p:nvPr/>
        </p:nvSpPr>
        <p:spPr>
          <a:xfrm>
            <a:off x="228600" y="374904"/>
            <a:ext cx="8695944" cy="868680"/>
          </a:xfrm>
          <a:prstGeom prst="rect">
            <a:avLst/>
          </a:prstGeom>
        </p:spPr>
        <p:txBody>
          <a:bodyPr vert="horz" lIns="91440" tIns="45720" rIns="91440" bIns="91440" rtlCol="0" anchor="ctr">
            <a:normAutofit/>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r>
              <a:rPr lang="en-US" altLang="en-US" dirty="0" smtClean="0">
                <a:ea typeface="ＭＳ Ｐゴシック" panose="020B0600070205080204" pitchFamily="34" charset="-128"/>
              </a:rPr>
              <a:t>Frequently Asked Questions</a:t>
            </a:r>
          </a:p>
        </p:txBody>
      </p:sp>
      <p:sp>
        <p:nvSpPr>
          <p:cNvPr id="8" name="Rectangle 3"/>
          <p:cNvSpPr txBox="1">
            <a:spLocks noChangeArrowheads="1"/>
          </p:cNvSpPr>
          <p:nvPr/>
        </p:nvSpPr>
        <p:spPr>
          <a:xfrm>
            <a:off x="228600" y="1025912"/>
            <a:ext cx="8695944" cy="4871968"/>
          </a:xfrm>
          <a:prstGeom prst="rect">
            <a:avLst/>
          </a:prstGeom>
        </p:spPr>
        <p:txBody>
          <a:bodyPr rtlCol="0">
            <a:no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US" altLang="en-US" sz="1600" b="1" dirty="0" smtClean="0">
                <a:ea typeface="ＭＳ Ｐゴシック" pitchFamily="34" charset="-128"/>
              </a:rPr>
              <a:t>Is a faint line a positive result?</a:t>
            </a:r>
          </a:p>
          <a:p>
            <a:pPr>
              <a:spcBef>
                <a:spcPts val="600"/>
              </a:spcBef>
              <a:buFontTx/>
              <a:buNone/>
              <a:defRPr/>
            </a:pPr>
            <a:r>
              <a:rPr lang="en-US" altLang="en-US" sz="1600" dirty="0" smtClean="0">
                <a:solidFill>
                  <a:srgbClr val="FF00FF"/>
                </a:solidFill>
                <a:ea typeface="ＭＳ Ｐゴシック" pitchFamily="34" charset="-128"/>
              </a:rPr>
              <a:t>	</a:t>
            </a:r>
            <a:r>
              <a:rPr lang="en-US" altLang="en-US" sz="1400" i="1" dirty="0" smtClean="0">
                <a:ea typeface="ＭＳ Ｐゴシック" pitchFamily="34" charset="-128"/>
              </a:rPr>
              <a:t>Yes, even faint and broken lines are a positive result.</a:t>
            </a:r>
          </a:p>
          <a:p>
            <a:pPr>
              <a:spcBef>
                <a:spcPts val="600"/>
              </a:spcBef>
              <a:defRPr/>
            </a:pPr>
            <a:r>
              <a:rPr lang="en-US" altLang="en-US" sz="1600" b="1" dirty="0" smtClean="0">
                <a:ea typeface="ＭＳ Ｐゴシック" pitchFamily="34" charset="-128"/>
              </a:rPr>
              <a:t>What is the maximum time between the sample collection and application of drops to cassette?</a:t>
            </a:r>
          </a:p>
          <a:p>
            <a:pPr>
              <a:spcBef>
                <a:spcPts val="600"/>
              </a:spcBef>
              <a:buFontTx/>
              <a:buNone/>
              <a:defRPr/>
            </a:pPr>
            <a:r>
              <a:rPr lang="en-US" altLang="en-US" sz="1600" dirty="0" smtClean="0">
                <a:solidFill>
                  <a:srgbClr val="FF00FF"/>
                </a:solidFill>
                <a:ea typeface="ＭＳ Ｐゴシック" pitchFamily="34" charset="-128"/>
              </a:rPr>
              <a:t>	</a:t>
            </a:r>
            <a:r>
              <a:rPr lang="en-US" altLang="en-US" sz="1400" i="1" dirty="0" smtClean="0">
                <a:ea typeface="ＭＳ Ｐゴシック" pitchFamily="34" charset="-128"/>
              </a:rPr>
              <a:t>Up to 6 hours when swab is in buffer solution.</a:t>
            </a:r>
          </a:p>
          <a:p>
            <a:pPr>
              <a:spcBef>
                <a:spcPts val="600"/>
              </a:spcBef>
              <a:defRPr/>
            </a:pPr>
            <a:r>
              <a:rPr lang="en-US" altLang="en-US" sz="1600" b="1" dirty="0" smtClean="0">
                <a:ea typeface="ＭＳ Ｐゴシック" pitchFamily="34" charset="-128"/>
              </a:rPr>
              <a:t>What is the maximum time between opening the test cassette and using it?</a:t>
            </a:r>
          </a:p>
          <a:p>
            <a:pPr>
              <a:spcBef>
                <a:spcPts val="600"/>
              </a:spcBef>
              <a:buFontTx/>
              <a:buNone/>
              <a:defRPr/>
            </a:pPr>
            <a:r>
              <a:rPr lang="en-US" altLang="en-US" sz="1600" dirty="0" smtClean="0">
                <a:solidFill>
                  <a:srgbClr val="FF00FF"/>
                </a:solidFill>
                <a:ea typeface="ＭＳ Ｐゴシック" pitchFamily="34" charset="-128"/>
              </a:rPr>
              <a:t>	</a:t>
            </a:r>
            <a:r>
              <a:rPr lang="en-US" altLang="en-US" sz="1400" i="1" dirty="0" smtClean="0">
                <a:ea typeface="ＭＳ Ｐゴシック" pitchFamily="34" charset="-128"/>
              </a:rPr>
              <a:t>You can leave a test cassette open for up to 6 hours.</a:t>
            </a:r>
          </a:p>
          <a:p>
            <a:r>
              <a:rPr lang="en-US" sz="1600" b="1" dirty="0"/>
              <a:t>Does blood contamination affect the test result?</a:t>
            </a:r>
          </a:p>
          <a:p>
            <a:pPr marL="0" indent="0">
              <a:buNone/>
            </a:pPr>
            <a:r>
              <a:rPr lang="en-US" sz="1400" i="1" dirty="0" smtClean="0"/>
              <a:t>	ROM </a:t>
            </a:r>
            <a:r>
              <a:rPr lang="en-US" sz="1400" i="1" dirty="0"/>
              <a:t>Plus test kits have been tested up to 10% blood concentration. In other words, it will function properly with </a:t>
            </a:r>
            <a:r>
              <a:rPr lang="en-US" sz="1400" i="1" dirty="0" smtClean="0"/>
              <a:t>trace amounts </a:t>
            </a:r>
            <a:r>
              <a:rPr lang="en-US" sz="1400" i="1" dirty="0"/>
              <a:t>of blood in the sample, however, significant amounts of bloody discharge may cause the test to </a:t>
            </a:r>
            <a:r>
              <a:rPr lang="en-US" sz="1400" i="1" dirty="0" smtClean="0"/>
              <a:t>malfunction. ROM </a:t>
            </a:r>
            <a:r>
              <a:rPr lang="en-US" sz="1400" i="1" dirty="0"/>
              <a:t>Plus is not recommended for use in these situations and it should be determined what is causing the bleeding.</a:t>
            </a:r>
          </a:p>
          <a:p>
            <a:r>
              <a:rPr lang="en-US" sz="1600" b="1" dirty="0"/>
              <a:t>Will semen, urine or disinfectants interfere with test?</a:t>
            </a:r>
          </a:p>
          <a:p>
            <a:pPr marL="0" indent="0">
              <a:buNone/>
            </a:pPr>
            <a:r>
              <a:rPr lang="en-US" sz="1400" dirty="0" smtClean="0"/>
              <a:t>	Tylenol</a:t>
            </a:r>
            <a:r>
              <a:rPr lang="en-US" sz="1400" dirty="0"/>
              <a:t>, aspirin, Lever Soap, Noxema cream, Pert Shampoo, human semen, urine and blood were tested as possible interference’s and were shown to be negative. For additional information please see the ROM Plus IFU</a:t>
            </a:r>
          </a:p>
          <a:p>
            <a:r>
              <a:rPr lang="en-US" sz="1600" b="1" dirty="0"/>
              <a:t>Is there a time limit for reading the test?</a:t>
            </a:r>
          </a:p>
          <a:p>
            <a:pPr marL="0" indent="0">
              <a:buNone/>
            </a:pPr>
            <a:r>
              <a:rPr lang="en-US" sz="1400" dirty="0" smtClean="0"/>
              <a:t>	Yes</a:t>
            </a:r>
            <a:r>
              <a:rPr lang="en-US" sz="1400" dirty="0"/>
              <a:t>. The ROM Plus test is an immunoassay test and as with all immunoassay tests the results will diminish over time. Do not read the test results after 30 minutes have </a:t>
            </a:r>
            <a:r>
              <a:rPr lang="en-US" sz="1400" dirty="0" smtClean="0"/>
              <a:t>passed</a:t>
            </a:r>
            <a:r>
              <a:rPr lang="en-US" sz="1600" dirty="0" smtClean="0"/>
              <a:t>.</a:t>
            </a:r>
            <a:endParaRPr lang="en-US" sz="1600" dirty="0"/>
          </a:p>
          <a:p>
            <a:pPr marL="0" indent="0">
              <a:spcBef>
                <a:spcPts val="600"/>
              </a:spcBef>
              <a:buNone/>
              <a:defRPr/>
            </a:pPr>
            <a:endParaRPr lang="en-US" altLang="en-US" sz="1600" i="1" dirty="0" smtClean="0">
              <a:ea typeface="ＭＳ Ｐゴシック" pitchFamily="34" charset="-128"/>
            </a:endParaRPr>
          </a:p>
        </p:txBody>
      </p:sp>
    </p:spTree>
    <p:custDataLst>
      <p:tags r:id="rId1"/>
    </p:custDataLst>
    <p:extLst>
      <p:ext uri="{BB962C8B-B14F-4D97-AF65-F5344CB8AC3E}">
        <p14:creationId xmlns:p14="http://schemas.microsoft.com/office/powerpoint/2010/main" val="2693988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23</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2"/>
          <p:cNvSpPr txBox="1">
            <a:spLocks noChangeArrowheads="1"/>
          </p:cNvSpPr>
          <p:nvPr/>
        </p:nvSpPr>
        <p:spPr>
          <a:xfrm>
            <a:off x="223839" y="157819"/>
            <a:ext cx="8695944" cy="868680"/>
          </a:xfrm>
          <a:prstGeom prst="rect">
            <a:avLst/>
          </a:prstGeom>
        </p:spPr>
        <p:txBody>
          <a:bodyPr vert="horz" lIns="91440" tIns="45720" rIns="91440" bIns="91440" rtlCol="0" anchor="ctr">
            <a:normAutofit/>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r>
              <a:rPr lang="en-US" altLang="en-US" dirty="0" smtClean="0">
                <a:ea typeface="ＭＳ Ｐゴシック" panose="020B0600070205080204" pitchFamily="34" charset="-128"/>
              </a:rPr>
              <a:t>Frequently Asked Questions</a:t>
            </a:r>
          </a:p>
        </p:txBody>
      </p:sp>
      <p:sp>
        <p:nvSpPr>
          <p:cNvPr id="8" name="Rectangle 3"/>
          <p:cNvSpPr txBox="1">
            <a:spLocks noChangeArrowheads="1"/>
          </p:cNvSpPr>
          <p:nvPr/>
        </p:nvSpPr>
        <p:spPr>
          <a:xfrm>
            <a:off x="267835" y="944983"/>
            <a:ext cx="8695944" cy="4562856"/>
          </a:xfrm>
          <a:prstGeom prst="rect">
            <a:avLst/>
          </a:prstGeom>
        </p:spPr>
        <p:txBody>
          <a:bodyPr rtlCol="0">
            <a:no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endParaRPr lang="en-US" altLang="en-US" sz="1600" b="1" dirty="0" smtClean="0">
              <a:ea typeface="ＭＳ Ｐゴシック" pitchFamily="34" charset="-128"/>
            </a:endParaRPr>
          </a:p>
          <a:p>
            <a:r>
              <a:rPr lang="en-US" sz="1600" b="1" dirty="0"/>
              <a:t>Does blood contamination affect the test result?</a:t>
            </a:r>
          </a:p>
          <a:p>
            <a:pPr marL="0" indent="0">
              <a:buNone/>
            </a:pPr>
            <a:r>
              <a:rPr lang="en-US" sz="1400" i="1" dirty="0" smtClean="0"/>
              <a:t>	ROM </a:t>
            </a:r>
            <a:r>
              <a:rPr lang="en-US" sz="1400" i="1" dirty="0"/>
              <a:t>Plus test kits have been tested up to 10% blood concentration. In other words, it will function properly with </a:t>
            </a:r>
            <a:r>
              <a:rPr lang="en-US" sz="1400" i="1" dirty="0" smtClean="0"/>
              <a:t>trace amounts </a:t>
            </a:r>
            <a:r>
              <a:rPr lang="en-US" sz="1400" i="1" dirty="0"/>
              <a:t>of blood in the sample, however, significant amounts of bloody discharge may cause the test to </a:t>
            </a:r>
            <a:r>
              <a:rPr lang="en-US" sz="1400" i="1" dirty="0" smtClean="0"/>
              <a:t>malfunction. ROM </a:t>
            </a:r>
            <a:r>
              <a:rPr lang="en-US" sz="1400" i="1" dirty="0"/>
              <a:t>Plus is not recommended for use in these situations and it should be determined what is causing the bleeding.</a:t>
            </a:r>
          </a:p>
          <a:p>
            <a:r>
              <a:rPr lang="en-US" sz="1600" b="1" dirty="0" smtClean="0"/>
              <a:t>What </a:t>
            </a:r>
            <a:r>
              <a:rPr lang="en-US" sz="1600" b="1" dirty="0"/>
              <a:t>is sensitivity/specificity?</a:t>
            </a:r>
          </a:p>
          <a:p>
            <a:pPr marL="0" indent="0">
              <a:buNone/>
            </a:pPr>
            <a:r>
              <a:rPr lang="en-US" sz="1400" i="1" dirty="0" smtClean="0"/>
              <a:t>	Sensitivity </a:t>
            </a:r>
            <a:r>
              <a:rPr lang="en-US" sz="1400" i="1" dirty="0"/>
              <a:t>is the percentage probability that a positive test will occur in a patient who is really experiencing rupture </a:t>
            </a:r>
            <a:r>
              <a:rPr lang="en-US" sz="1400" i="1" dirty="0" smtClean="0"/>
              <a:t>of membranes</a:t>
            </a:r>
            <a:r>
              <a:rPr lang="en-US" sz="1400" i="1" dirty="0"/>
              <a:t>, or the proportion of actual positives which are correctly identified as such. In a multi-site hospital </a:t>
            </a:r>
            <a:r>
              <a:rPr lang="en-US" sz="1400" i="1" dirty="0" smtClean="0"/>
              <a:t>study involving </a:t>
            </a:r>
            <a:r>
              <a:rPr lang="en-US" sz="1400" i="1" dirty="0"/>
              <a:t>285 patients, ROM Plus resulted in an overall sensitivity of 99% (see IFU for details</a:t>
            </a:r>
            <a:r>
              <a:rPr lang="en-US" sz="1400" i="1" dirty="0" smtClean="0"/>
              <a:t>).  Specificity </a:t>
            </a:r>
            <a:r>
              <a:rPr lang="en-US" sz="1400" i="1" dirty="0"/>
              <a:t>is the percentage probability that a negative test will occur in a patient who is not experiencing rupture </a:t>
            </a:r>
            <a:r>
              <a:rPr lang="en-US" sz="1400" i="1" dirty="0" smtClean="0"/>
              <a:t>of membranes</a:t>
            </a:r>
            <a:r>
              <a:rPr lang="en-US" sz="1400" i="1" dirty="0"/>
              <a:t>, or the proportion of actual negatives which are correctly identified as such. Specificity also refers to </a:t>
            </a:r>
            <a:r>
              <a:rPr lang="en-US" sz="1400" i="1" dirty="0" smtClean="0"/>
              <a:t>the ability </a:t>
            </a:r>
            <a:r>
              <a:rPr lang="en-US" sz="1400" i="1" dirty="0"/>
              <a:t>of the test to detect the correct result in the presence of interfering components that may be present in a </a:t>
            </a:r>
            <a:r>
              <a:rPr lang="en-US" sz="1400" i="1" dirty="0" smtClean="0"/>
              <a:t>sample matrix </a:t>
            </a:r>
            <a:r>
              <a:rPr lang="en-US" sz="1400" i="1" dirty="0"/>
              <a:t>(i.e., blood, urine, semen, etc.). ROM Plus resulted in an overall specificity of 85%.</a:t>
            </a:r>
          </a:p>
          <a:p>
            <a:r>
              <a:rPr lang="en-US" sz="1600" b="1" dirty="0" smtClean="0"/>
              <a:t>Are </a:t>
            </a:r>
            <a:r>
              <a:rPr lang="en-US" sz="1600" b="1" dirty="0"/>
              <a:t>there gestational age limitations for using ROM Plus?</a:t>
            </a:r>
          </a:p>
          <a:p>
            <a:pPr marL="0" indent="0">
              <a:buNone/>
            </a:pPr>
            <a:r>
              <a:rPr lang="en-US" sz="1400" i="1" dirty="0" smtClean="0"/>
              <a:t>	ROM </a:t>
            </a:r>
            <a:r>
              <a:rPr lang="en-US" sz="1400" i="1" dirty="0"/>
              <a:t>Plus does not have any gestational age limits</a:t>
            </a:r>
            <a:r>
              <a:rPr lang="en-US" sz="1400" i="1" dirty="0" smtClean="0"/>
              <a:t>.</a:t>
            </a:r>
            <a:endParaRPr lang="en-US" sz="1400" i="1" dirty="0"/>
          </a:p>
        </p:txBody>
      </p:sp>
    </p:spTree>
    <p:custDataLst>
      <p:tags r:id="rId1"/>
    </p:custDataLst>
    <p:extLst>
      <p:ext uri="{BB962C8B-B14F-4D97-AF65-F5344CB8AC3E}">
        <p14:creationId xmlns:p14="http://schemas.microsoft.com/office/powerpoint/2010/main" val="3361169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24</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3"/>
          <p:cNvSpPr txBox="1">
            <a:spLocks noChangeArrowheads="1"/>
          </p:cNvSpPr>
          <p:nvPr/>
        </p:nvSpPr>
        <p:spPr bwMode="auto">
          <a:xfrm>
            <a:off x="228599" y="1335024"/>
            <a:ext cx="8695944" cy="456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rgbClr val="016C3F"/>
                </a:solidFill>
                <a:latin typeface="Arial" charset="0"/>
                <a:ea typeface="+mn-ea"/>
                <a:cs typeface="+mn-cs"/>
              </a:defRPr>
            </a:lvl1pPr>
            <a:lvl2pPr marL="742950" indent="-285750" algn="l" rtl="0" eaLnBrk="0" fontAlgn="base" hangingPunct="0">
              <a:spcBef>
                <a:spcPct val="20000"/>
              </a:spcBef>
              <a:spcAft>
                <a:spcPct val="0"/>
              </a:spcAft>
              <a:buChar char="–"/>
              <a:defRPr sz="2800">
                <a:solidFill>
                  <a:srgbClr val="016C3F"/>
                </a:solidFill>
                <a:latin typeface="Arial" charset="0"/>
                <a:ea typeface="+mn-ea"/>
              </a:defRPr>
            </a:lvl2pPr>
            <a:lvl3pPr marL="1143000" indent="-228600" algn="l" rtl="0" eaLnBrk="0" fontAlgn="base" hangingPunct="0">
              <a:spcBef>
                <a:spcPct val="20000"/>
              </a:spcBef>
              <a:spcAft>
                <a:spcPct val="0"/>
              </a:spcAft>
              <a:buChar char="•"/>
              <a:defRPr sz="2400">
                <a:solidFill>
                  <a:srgbClr val="016C3F"/>
                </a:solidFill>
                <a:latin typeface="Arial" charset="0"/>
                <a:ea typeface="+mn-ea"/>
              </a:defRPr>
            </a:lvl3pPr>
            <a:lvl4pPr marL="1600200" indent="-228600" algn="l" rtl="0" eaLnBrk="0" fontAlgn="base" hangingPunct="0">
              <a:spcBef>
                <a:spcPct val="20000"/>
              </a:spcBef>
              <a:spcAft>
                <a:spcPct val="0"/>
              </a:spcAft>
              <a:buChar char="–"/>
              <a:defRPr sz="2000">
                <a:solidFill>
                  <a:srgbClr val="016C3F"/>
                </a:solidFill>
                <a:latin typeface="Arial" charset="0"/>
                <a:ea typeface="+mn-ea"/>
              </a:defRPr>
            </a:lvl4pPr>
            <a:lvl5pPr marL="2057400" indent="-228600" algn="l" rtl="0" eaLnBrk="0" fontAlgn="base" hangingPunct="0">
              <a:spcBef>
                <a:spcPct val="20000"/>
              </a:spcBef>
              <a:spcAft>
                <a:spcPct val="0"/>
              </a:spcAft>
              <a:buChar char="»"/>
              <a:defRPr sz="2000">
                <a:solidFill>
                  <a:srgbClr val="016C3F"/>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buFont typeface="Arial" panose="020B0604020202020204" pitchFamily="34" charset="0"/>
              <a:buChar char="•"/>
              <a:defRPr/>
            </a:pPr>
            <a:r>
              <a:rPr lang="en-US" altLang="en-US" sz="2000" kern="0" dirty="0" smtClean="0">
                <a:solidFill>
                  <a:srgbClr val="000000"/>
                </a:solidFill>
                <a:ea typeface="ＭＳ Ｐゴシック" charset="-128"/>
              </a:rPr>
              <a:t>To view the ROM plus Training video, click on the “Exit Course” button at the top right of this screen then click on </a:t>
            </a:r>
            <a:r>
              <a:rPr lang="en-US" altLang="en-US" sz="2000" b="1" kern="0" dirty="0" smtClean="0">
                <a:solidFill>
                  <a:srgbClr val="000000"/>
                </a:solidFill>
                <a:ea typeface="ＭＳ Ｐゴシック" charset="-128"/>
              </a:rPr>
              <a:t>ROM plus Training Video</a:t>
            </a:r>
            <a:r>
              <a:rPr lang="en-US" altLang="en-US" sz="2000" kern="0" dirty="0" smtClean="0">
                <a:solidFill>
                  <a:srgbClr val="000000"/>
                </a:solidFill>
                <a:ea typeface="ＭＳ Ｐゴシック" charset="-128"/>
              </a:rPr>
              <a:t> and view. </a:t>
            </a:r>
          </a:p>
          <a:p>
            <a:pPr>
              <a:lnSpc>
                <a:spcPct val="90000"/>
              </a:lnSpc>
              <a:buFont typeface="Arial" panose="020B0604020202020204" pitchFamily="34" charset="0"/>
              <a:buChar char="•"/>
              <a:defRPr/>
            </a:pPr>
            <a:endParaRPr lang="en-US" altLang="en-US" sz="2000" kern="0" dirty="0">
              <a:solidFill>
                <a:srgbClr val="000000"/>
              </a:solidFill>
              <a:ea typeface="ＭＳ Ｐゴシック" charset="-128"/>
            </a:endParaRPr>
          </a:p>
          <a:p>
            <a:pPr>
              <a:lnSpc>
                <a:spcPct val="90000"/>
              </a:lnSpc>
              <a:buFont typeface="Arial" panose="020B0604020202020204" pitchFamily="34" charset="0"/>
              <a:buChar char="•"/>
              <a:defRPr/>
            </a:pPr>
            <a:r>
              <a:rPr lang="en-US" altLang="en-US" sz="2000" kern="0" dirty="0">
                <a:solidFill>
                  <a:srgbClr val="000000"/>
                </a:solidFill>
                <a:ea typeface="ＭＳ Ｐゴシック" charset="-128"/>
              </a:rPr>
              <a:t>The videos may take 1-2 minutes to load. If you encounter technical difficulties, please contact the IT Service Desk at 535-7010.</a:t>
            </a:r>
          </a:p>
          <a:p>
            <a:pPr>
              <a:lnSpc>
                <a:spcPct val="90000"/>
              </a:lnSpc>
              <a:buFont typeface="Arial" panose="020B0604020202020204" pitchFamily="34" charset="0"/>
              <a:buChar char="•"/>
              <a:defRPr/>
            </a:pPr>
            <a:endParaRPr lang="en-US" altLang="en-US" sz="2000" kern="0" dirty="0">
              <a:solidFill>
                <a:srgbClr val="000000"/>
              </a:solidFill>
              <a:ea typeface="ＭＳ Ｐゴシック" charset="-128"/>
            </a:endParaRPr>
          </a:p>
          <a:p>
            <a:pPr marL="342900" lvl="1" indent="-342900">
              <a:buFont typeface="Arial" panose="020B0604020202020204" pitchFamily="34" charset="0"/>
              <a:buChar char="•"/>
            </a:pPr>
            <a:r>
              <a:rPr lang="en-US" altLang="en-US" sz="2000" kern="0" dirty="0">
                <a:solidFill>
                  <a:srgbClr val="000000"/>
                </a:solidFill>
                <a:ea typeface="ＭＳ Ｐゴシック" charset="-128"/>
              </a:rPr>
              <a:t>After viewing the video, proceed to the Post Exam </a:t>
            </a:r>
            <a:r>
              <a:rPr lang="en-US" sz="2000" dirty="0">
                <a:solidFill>
                  <a:srgbClr val="000000"/>
                </a:solidFill>
                <a:latin typeface="Arial" pitchFamily="34" charset="0"/>
                <a:ea typeface="ＭＳ Ｐゴシック" charset="-128"/>
              </a:rPr>
              <a:t>so you may receive credit for completing this course.</a:t>
            </a:r>
          </a:p>
          <a:p>
            <a:pPr marL="342900" lvl="1" indent="-342900">
              <a:buFont typeface="Arial" panose="020B0604020202020204" pitchFamily="34" charset="0"/>
              <a:buChar char="•"/>
            </a:pPr>
            <a:endParaRPr lang="en-US" sz="2000" dirty="0">
              <a:solidFill>
                <a:srgbClr val="000000"/>
              </a:solidFill>
              <a:latin typeface="Arial" pitchFamily="34" charset="0"/>
              <a:ea typeface="ＭＳ Ｐゴシック" charset="-128"/>
            </a:endParaRPr>
          </a:p>
          <a:p>
            <a:pPr marL="342900" lvl="1" indent="-342900">
              <a:buFont typeface="Arial" panose="020B0604020202020204" pitchFamily="34" charset="0"/>
              <a:buChar char="•"/>
            </a:pPr>
            <a:r>
              <a:rPr lang="en-US" sz="2000" dirty="0">
                <a:solidFill>
                  <a:srgbClr val="000000"/>
                </a:solidFill>
                <a:latin typeface="Arial" pitchFamily="34" charset="0"/>
                <a:ea typeface="ＭＳ Ｐゴシック" charset="-128"/>
              </a:rPr>
              <a:t>Reminder: After you complete an exam for a course, you may access the course again at any time from the “Completed” tab in the HPH Learning Center</a:t>
            </a:r>
            <a:r>
              <a:rPr lang="en-US" sz="2000" dirty="0">
                <a:solidFill>
                  <a:schemeClr val="tx2"/>
                </a:solidFill>
                <a:latin typeface="Arial" pitchFamily="34" charset="0"/>
                <a:ea typeface="ＭＳ Ｐゴシック" charset="-128"/>
              </a:rPr>
              <a:t>. </a:t>
            </a:r>
          </a:p>
        </p:txBody>
      </p:sp>
      <p:sp>
        <p:nvSpPr>
          <p:cNvPr id="8" name="Rectangle 2"/>
          <p:cNvSpPr txBox="1">
            <a:spLocks noChangeArrowheads="1"/>
          </p:cNvSpPr>
          <p:nvPr/>
        </p:nvSpPr>
        <p:spPr>
          <a:xfrm>
            <a:off x="228600" y="374904"/>
            <a:ext cx="8695944" cy="868680"/>
          </a:xfrm>
          <a:prstGeom prst="rect">
            <a:avLst/>
          </a:prstGeom>
        </p:spPr>
        <p:txBody>
          <a:bodyPr vert="horz" lIns="91440" tIns="45720" rIns="91440" bIns="91440" rtlCol="0" anchor="ctr">
            <a:noAutofit/>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pPr>
              <a:defRPr/>
            </a:pPr>
            <a:r>
              <a:rPr lang="en-US" altLang="en-US" dirty="0" smtClean="0">
                <a:ea typeface="ＭＳ Ｐゴシック" pitchFamily="34" charset="-128"/>
              </a:rPr>
              <a:t>ROM plus Training Video</a:t>
            </a:r>
          </a:p>
        </p:txBody>
      </p:sp>
    </p:spTree>
    <p:custDataLst>
      <p:tags r:id="rId1"/>
    </p:custDataLst>
    <p:extLst>
      <p:ext uri="{BB962C8B-B14F-4D97-AF65-F5344CB8AC3E}">
        <p14:creationId xmlns:p14="http://schemas.microsoft.com/office/powerpoint/2010/main" val="3317369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95400"/>
            <a:ext cx="7543800" cy="601510"/>
          </a:xfrm>
        </p:spPr>
        <p:txBody>
          <a:bodyPr>
            <a:normAutofit fontScale="90000"/>
          </a:bodyPr>
          <a:lstStyle/>
          <a:p>
            <a:r>
              <a:rPr lang="en-US" dirty="0">
                <a:solidFill>
                  <a:srgbClr val="005CB9"/>
                </a:solidFill>
                <a:ea typeface="Open Sans" charset="0"/>
                <a:cs typeface="Open Sans" charset="0"/>
              </a:rPr>
              <a:t>Diagnosing</a:t>
            </a:r>
            <a:r>
              <a:rPr lang="en-US" dirty="0">
                <a:solidFill>
                  <a:srgbClr val="005CB9"/>
                </a:solidFill>
                <a:latin typeface="Open Sans" charset="0"/>
                <a:ea typeface="Open Sans" charset="0"/>
                <a:cs typeface="Open Sans" charset="0"/>
              </a:rPr>
              <a:t> Rupture of Membranes</a:t>
            </a:r>
            <a:endParaRPr lang="en-US" baseline="40000" dirty="0">
              <a:solidFill>
                <a:srgbClr val="005CB9"/>
              </a:solidFill>
              <a:latin typeface="Open Sans" charset="0"/>
              <a:ea typeface="Open Sans" charset="0"/>
              <a:cs typeface="Open Sans" charset="0"/>
            </a:endParaRPr>
          </a:p>
        </p:txBody>
      </p:sp>
      <p:sp>
        <p:nvSpPr>
          <p:cNvPr id="5" name="Subtitle 4"/>
          <p:cNvSpPr>
            <a:spLocks noGrp="1"/>
          </p:cNvSpPr>
          <p:nvPr>
            <p:ph type="subTitle" idx="1"/>
          </p:nvPr>
        </p:nvSpPr>
        <p:spPr>
          <a:xfrm>
            <a:off x="443345" y="2038350"/>
            <a:ext cx="4756728" cy="3909868"/>
          </a:xfrm>
        </p:spPr>
        <p:txBody>
          <a:bodyPr>
            <a:normAutofit/>
          </a:bodyPr>
          <a:lstStyle/>
          <a:p>
            <a:pPr algn="l">
              <a:spcBef>
                <a:spcPts val="1200"/>
              </a:spcBef>
            </a:pPr>
            <a:r>
              <a:rPr lang="en-US" sz="1800" dirty="0">
                <a:ea typeface="Open Sans Light" charset="0"/>
                <a:cs typeface="Open Sans Light" charset="0"/>
              </a:rPr>
              <a:t>Sterile Speculum Exam (SSE)</a:t>
            </a:r>
          </a:p>
          <a:p>
            <a:pPr marL="342900" indent="-342900" algn="l">
              <a:spcBef>
                <a:spcPts val="1000"/>
              </a:spcBef>
              <a:buFont typeface="+mj-lt"/>
              <a:buAutoNum type="arabicPeriod"/>
            </a:pPr>
            <a:r>
              <a:rPr lang="en-US" sz="1800" dirty="0">
                <a:ea typeface="Open Sans Light" charset="0"/>
                <a:cs typeface="Open Sans Light" charset="0"/>
              </a:rPr>
              <a:t>Pooling</a:t>
            </a:r>
          </a:p>
          <a:p>
            <a:pPr marL="342900" indent="-342900" algn="l">
              <a:spcBef>
                <a:spcPts val="1000"/>
              </a:spcBef>
              <a:buFont typeface="+mj-lt"/>
              <a:buAutoNum type="arabicPeriod"/>
            </a:pPr>
            <a:r>
              <a:rPr lang="en-US" sz="1800" dirty="0">
                <a:ea typeface="Open Sans Light" charset="0"/>
                <a:cs typeface="Open Sans Light" charset="0"/>
              </a:rPr>
              <a:t>Nitrazine</a:t>
            </a:r>
          </a:p>
          <a:p>
            <a:pPr marL="342900" indent="-342900" algn="l">
              <a:spcBef>
                <a:spcPts val="1000"/>
              </a:spcBef>
              <a:buFont typeface="+mj-lt"/>
              <a:buAutoNum type="arabicPeriod"/>
            </a:pPr>
            <a:r>
              <a:rPr lang="en-US" sz="1800" dirty="0">
                <a:ea typeface="Open Sans Light" charset="0"/>
                <a:cs typeface="Open Sans Light" charset="0"/>
              </a:rPr>
              <a:t>Ferning</a:t>
            </a:r>
          </a:p>
          <a:p>
            <a:pPr algn="l">
              <a:spcBef>
                <a:spcPts val="1000"/>
              </a:spcBef>
            </a:pPr>
            <a:r>
              <a:rPr lang="en-US" sz="1800" dirty="0">
                <a:ea typeface="Open Sans Light" charset="0"/>
                <a:cs typeface="Open Sans Light" charset="0"/>
              </a:rPr>
              <a:t>*Diagnosis requires at least 2 of 3 to be confirmed positive</a:t>
            </a:r>
          </a:p>
          <a:p>
            <a:pPr algn="l">
              <a:spcBef>
                <a:spcPts val="1000"/>
              </a:spcBef>
            </a:pPr>
            <a:r>
              <a:rPr lang="en-US" sz="1800" dirty="0">
                <a:solidFill>
                  <a:srgbClr val="0066FF"/>
                </a:solidFill>
                <a:ea typeface="Open Sans Light" charset="0"/>
                <a:cs typeface="Open Sans Light" charset="0"/>
              </a:rPr>
              <a:t>Sensitivity: 51-98% </a:t>
            </a:r>
          </a:p>
          <a:p>
            <a:pPr algn="l">
              <a:spcBef>
                <a:spcPts val="1000"/>
              </a:spcBef>
            </a:pPr>
            <a:r>
              <a:rPr lang="en-US" sz="1800" dirty="0">
                <a:solidFill>
                  <a:srgbClr val="0066FF"/>
                </a:solidFill>
                <a:ea typeface="Open Sans Light" charset="0"/>
                <a:cs typeface="Open Sans Light" charset="0"/>
              </a:rPr>
              <a:t>Specificity: 16-88%</a:t>
            </a:r>
          </a:p>
        </p:txBody>
      </p:sp>
      <p:sp>
        <p:nvSpPr>
          <p:cNvPr id="6" name="Subtitle 4"/>
          <p:cNvSpPr txBox="1">
            <a:spLocks/>
          </p:cNvSpPr>
          <p:nvPr/>
        </p:nvSpPr>
        <p:spPr>
          <a:xfrm>
            <a:off x="5943600" y="4955956"/>
            <a:ext cx="4800600" cy="29888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spc="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1200"/>
              </a:spcBef>
            </a:pPr>
            <a:r>
              <a:rPr lang="en-US" sz="1000" dirty="0">
                <a:latin typeface="Open Sans Light" charset="0"/>
                <a:ea typeface="Open Sans Light" charset="0"/>
                <a:cs typeface="Open Sans Light" charset="0"/>
              </a:rPr>
              <a:t>Caughey, et al. Rev. Obstet. Gynecol. 2008, 1:11-22</a:t>
            </a:r>
            <a:endParaRPr lang="en-US" sz="900" dirty="0">
              <a:latin typeface="Open Sans Light" charset="0"/>
              <a:ea typeface="Open Sans Light" charset="0"/>
              <a:cs typeface="Open Sans Light"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0015" y="2484936"/>
            <a:ext cx="1770888" cy="16002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8000" y="2216758"/>
            <a:ext cx="1373732" cy="2355242"/>
          </a:xfrm>
          <a:prstGeom prst="rect">
            <a:avLst/>
          </a:prstGeom>
        </p:spPr>
      </p:pic>
    </p:spTree>
    <p:extLst>
      <p:ext uri="{BB962C8B-B14F-4D97-AF65-F5344CB8AC3E}">
        <p14:creationId xmlns:p14="http://schemas.microsoft.com/office/powerpoint/2010/main" val="385413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95400"/>
            <a:ext cx="8229600" cy="601510"/>
          </a:xfrm>
        </p:spPr>
        <p:txBody>
          <a:bodyPr>
            <a:normAutofit fontScale="90000"/>
          </a:bodyPr>
          <a:lstStyle/>
          <a:p>
            <a:r>
              <a:rPr lang="en-US" dirty="0">
                <a:solidFill>
                  <a:srgbClr val="005CB9"/>
                </a:solidFill>
                <a:ea typeface="Open Sans" charset="0"/>
                <a:cs typeface="Open Sans" charset="0"/>
              </a:rPr>
              <a:t>ROM Plus Rupture of Membranes</a:t>
            </a:r>
            <a:endParaRPr lang="en-US" baseline="40000" dirty="0">
              <a:solidFill>
                <a:srgbClr val="005CB9"/>
              </a:solidFill>
              <a:ea typeface="Open Sans" charset="0"/>
              <a:cs typeface="Open Sans" charset="0"/>
            </a:endParaRPr>
          </a:p>
        </p:txBody>
      </p:sp>
      <p:sp>
        <p:nvSpPr>
          <p:cNvPr id="5" name="Subtitle 4"/>
          <p:cNvSpPr>
            <a:spLocks noGrp="1"/>
          </p:cNvSpPr>
          <p:nvPr>
            <p:ph type="subTitle" idx="1"/>
          </p:nvPr>
        </p:nvSpPr>
        <p:spPr>
          <a:xfrm>
            <a:off x="908901" y="2133599"/>
            <a:ext cx="5715000" cy="3574473"/>
          </a:xfrm>
        </p:spPr>
        <p:txBody>
          <a:bodyPr>
            <a:noAutofit/>
          </a:bodyPr>
          <a:lstStyle/>
          <a:p>
            <a:pPr marL="182880" indent="-182880" algn="l">
              <a:spcBef>
                <a:spcPts val="1200"/>
              </a:spcBef>
              <a:buFont typeface="Arial" panose="020B0604020202020204" pitchFamily="34" charset="0"/>
              <a:buChar char="•"/>
            </a:pPr>
            <a:r>
              <a:rPr lang="en-US" sz="1800" dirty="0">
                <a:ea typeface="Open Sans Light" charset="0"/>
                <a:cs typeface="Open Sans Light" charset="0"/>
              </a:rPr>
              <a:t>Rapid, qualitative immunoassay test for rupture of fetal membranes </a:t>
            </a:r>
          </a:p>
          <a:p>
            <a:pPr marL="182880" indent="-182880" algn="l">
              <a:spcBef>
                <a:spcPts val="1000"/>
              </a:spcBef>
              <a:buFont typeface="Arial" panose="020B0604020202020204" pitchFamily="34" charset="0"/>
              <a:buChar char="•"/>
            </a:pPr>
            <a:r>
              <a:rPr lang="en-US" sz="1800" dirty="0">
                <a:ea typeface="Open Sans Light" charset="0"/>
                <a:cs typeface="Open Sans Light" charset="0"/>
              </a:rPr>
              <a:t>No gestational age limitations</a:t>
            </a:r>
          </a:p>
          <a:p>
            <a:pPr marL="182880" indent="-182880" algn="l">
              <a:spcBef>
                <a:spcPts val="1000"/>
              </a:spcBef>
              <a:buFont typeface="Arial" panose="020B0604020202020204" pitchFamily="34" charset="0"/>
              <a:buChar char="•"/>
            </a:pPr>
            <a:r>
              <a:rPr lang="en-US" sz="1800" dirty="0">
                <a:ea typeface="Open Sans Light" charset="0"/>
                <a:cs typeface="Open Sans Light" charset="0"/>
              </a:rPr>
              <a:t>Detects amniotic fluid proteins in cervicovaginal secretions of pregnant women</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Insulin-like Growth Factor Binding Protein-1 (IGFBP-1)</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Alpha-Fetoprotein (AFP) </a:t>
            </a:r>
          </a:p>
          <a:p>
            <a:pPr marL="182880" indent="-182880" algn="l">
              <a:spcBef>
                <a:spcPts val="1000"/>
              </a:spcBef>
              <a:buFont typeface="Arial" panose="020B0604020202020204" pitchFamily="34" charset="0"/>
              <a:buChar char="•"/>
            </a:pPr>
            <a:r>
              <a:rPr lang="en-US" sz="1800" dirty="0">
                <a:ea typeface="Open Sans Light" charset="0"/>
                <a:cs typeface="Open Sans Light" charset="0"/>
              </a:rPr>
              <a:t>Uses unique monoclonal and polyclonal antibody approach</a:t>
            </a:r>
          </a:p>
        </p:txBody>
      </p:sp>
    </p:spTree>
    <p:extLst>
      <p:ext uri="{BB962C8B-B14F-4D97-AF65-F5344CB8AC3E}">
        <p14:creationId xmlns:p14="http://schemas.microsoft.com/office/powerpoint/2010/main" val="3782015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95400"/>
            <a:ext cx="7086600" cy="601510"/>
          </a:xfrm>
        </p:spPr>
        <p:txBody>
          <a:bodyPr>
            <a:normAutofit fontScale="90000"/>
          </a:bodyPr>
          <a:lstStyle/>
          <a:p>
            <a:r>
              <a:rPr lang="en-US" dirty="0">
                <a:solidFill>
                  <a:srgbClr val="005CB9"/>
                </a:solidFill>
                <a:ea typeface="Open Sans" charset="0"/>
                <a:cs typeface="Open Sans" charset="0"/>
              </a:rPr>
              <a:t>Why IGFBP-1 &amp; AFP?</a:t>
            </a:r>
            <a:endParaRPr lang="en-US" baseline="40000" dirty="0">
              <a:solidFill>
                <a:srgbClr val="005CB9"/>
              </a:solidFill>
              <a:ea typeface="Open Sans" charset="0"/>
              <a:cs typeface="Open Sans" charset="0"/>
            </a:endParaRPr>
          </a:p>
        </p:txBody>
      </p:sp>
      <p:sp>
        <p:nvSpPr>
          <p:cNvPr id="5" name="Subtitle 4"/>
          <p:cNvSpPr>
            <a:spLocks noGrp="1"/>
          </p:cNvSpPr>
          <p:nvPr>
            <p:ph type="subTitle" idx="1"/>
          </p:nvPr>
        </p:nvSpPr>
        <p:spPr>
          <a:xfrm>
            <a:off x="914400" y="2057400"/>
            <a:ext cx="6400800" cy="2762250"/>
          </a:xfrm>
        </p:spPr>
        <p:txBody>
          <a:bodyPr>
            <a:noAutofit/>
          </a:bodyPr>
          <a:lstStyle/>
          <a:p>
            <a:pPr marL="285750" indent="-285750" algn="l">
              <a:spcBef>
                <a:spcPts val="1200"/>
              </a:spcBef>
              <a:buFont typeface="Arial" charset="0"/>
              <a:buChar char="•"/>
            </a:pPr>
            <a:r>
              <a:rPr lang="en-US" sz="1800" dirty="0">
                <a:ea typeface="Open Sans Light" charset="0"/>
                <a:cs typeface="Open Sans Light" charset="0"/>
              </a:rPr>
              <a:t>IGFBP-1 has been recognized in the literature as an excellent marker for amniotic fluid</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Present in high levels during all 3 trimesters</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100-1,000X higher concentrations in AF than other bodily fluids</a:t>
            </a:r>
          </a:p>
          <a:p>
            <a:pPr marL="285750" indent="-285750" algn="l">
              <a:spcBef>
                <a:spcPts val="1000"/>
              </a:spcBef>
              <a:buFont typeface="Arial" charset="0"/>
              <a:buChar char="•"/>
            </a:pPr>
            <a:r>
              <a:rPr lang="en-US" sz="1800" dirty="0">
                <a:ea typeface="Open Sans Light" charset="0"/>
                <a:cs typeface="Open Sans Light" charset="0"/>
              </a:rPr>
              <a:t>AFP peaks during the 2</a:t>
            </a:r>
            <a:r>
              <a:rPr lang="en-US" sz="1800" baseline="30000" dirty="0">
                <a:ea typeface="Open Sans Light" charset="0"/>
                <a:cs typeface="Open Sans Light" charset="0"/>
              </a:rPr>
              <a:t>nd</a:t>
            </a:r>
            <a:r>
              <a:rPr lang="en-US" sz="1800" dirty="0">
                <a:ea typeface="Open Sans Light" charset="0"/>
                <a:cs typeface="Open Sans Light" charset="0"/>
              </a:rPr>
              <a:t> trimester and then declines </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Increases ROM Plus’ accuracy in preterm patients </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100-1,000X higher concentrations in AF than other bodily fluids</a:t>
            </a:r>
          </a:p>
        </p:txBody>
      </p:sp>
    </p:spTree>
    <p:extLst>
      <p:ext uri="{BB962C8B-B14F-4D97-AF65-F5344CB8AC3E}">
        <p14:creationId xmlns:p14="http://schemas.microsoft.com/office/powerpoint/2010/main" val="233078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643936"/>
            <a:ext cx="7086600" cy="601510"/>
          </a:xfrm>
        </p:spPr>
        <p:txBody>
          <a:bodyPr>
            <a:normAutofit fontScale="90000"/>
          </a:bodyPr>
          <a:lstStyle/>
          <a:p>
            <a:r>
              <a:rPr lang="en-US" dirty="0" smtClean="0">
                <a:solidFill>
                  <a:srgbClr val="005CB9"/>
                </a:solidFill>
                <a:ea typeface="Open Sans" charset="0"/>
                <a:cs typeface="Open Sans" charset="0"/>
              </a:rPr>
              <a:t>How ROM Plus works</a:t>
            </a:r>
            <a:endParaRPr lang="en-US" baseline="40000" dirty="0">
              <a:solidFill>
                <a:srgbClr val="005CB9"/>
              </a:solidFill>
              <a:ea typeface="Open Sans" charset="0"/>
              <a:cs typeface="Open Sans" charset="0"/>
            </a:endParaRPr>
          </a:p>
        </p:txBody>
      </p:sp>
      <p:sp>
        <p:nvSpPr>
          <p:cNvPr id="5" name="Subtitle 4"/>
          <p:cNvSpPr>
            <a:spLocks noGrp="1"/>
          </p:cNvSpPr>
          <p:nvPr>
            <p:ph type="subTitle" idx="1"/>
          </p:nvPr>
        </p:nvSpPr>
        <p:spPr>
          <a:xfrm>
            <a:off x="914399" y="1330036"/>
            <a:ext cx="4821383" cy="4350328"/>
          </a:xfrm>
        </p:spPr>
        <p:txBody>
          <a:bodyPr>
            <a:noAutofit/>
          </a:bodyPr>
          <a:lstStyle/>
          <a:p>
            <a:pPr marL="285750" indent="-285750" algn="l">
              <a:spcBef>
                <a:spcPts val="1200"/>
              </a:spcBef>
              <a:buFont typeface="Arial" charset="0"/>
              <a:buChar char="•"/>
            </a:pPr>
            <a:r>
              <a:rPr lang="en-US" altLang="en-US" sz="1800" dirty="0"/>
              <a:t>Uses the principles of immunochromatograpahy to </a:t>
            </a:r>
            <a:r>
              <a:rPr lang="en-US" altLang="en-US" sz="1800" dirty="0" smtClean="0"/>
              <a:t>proteins </a:t>
            </a:r>
            <a:r>
              <a:rPr lang="en-US" altLang="en-US" sz="1800" dirty="0"/>
              <a:t>present in amniotic fluid of pregnant women.</a:t>
            </a:r>
          </a:p>
          <a:p>
            <a:pPr marL="285750" indent="-285750" algn="l">
              <a:spcBef>
                <a:spcPts val="1200"/>
              </a:spcBef>
              <a:buFont typeface="Arial" charset="0"/>
              <a:buChar char="•"/>
            </a:pPr>
            <a:r>
              <a:rPr lang="en-US" sz="1800" dirty="0" smtClean="0">
                <a:ea typeface="Open Sans Light" charset="0"/>
                <a:cs typeface="Open Sans Light" charset="0"/>
              </a:rPr>
              <a:t>Detects </a:t>
            </a:r>
            <a:r>
              <a:rPr lang="en-US" sz="1800" dirty="0">
                <a:ea typeface="Open Sans Light" charset="0"/>
                <a:cs typeface="Open Sans Light" charset="0"/>
              </a:rPr>
              <a:t>two </a:t>
            </a:r>
            <a:r>
              <a:rPr lang="en-US" sz="1800" dirty="0" smtClean="0">
                <a:ea typeface="Open Sans Light" charset="0"/>
                <a:cs typeface="Open Sans Light" charset="0"/>
              </a:rPr>
              <a:t>proteins-AFP and IGFBP-1</a:t>
            </a:r>
            <a:endParaRPr lang="en-US" sz="1800" dirty="0">
              <a:ea typeface="Open Sans Light" charset="0"/>
              <a:cs typeface="Open Sans Light" charset="0"/>
            </a:endParaRPr>
          </a:p>
          <a:p>
            <a:pPr marL="285750" indent="-285750" algn="l">
              <a:spcBef>
                <a:spcPts val="1200"/>
              </a:spcBef>
              <a:buFont typeface="Arial" charset="0"/>
              <a:buChar char="•"/>
            </a:pPr>
            <a:r>
              <a:rPr lang="en-US" sz="1800" dirty="0">
                <a:ea typeface="Open Sans Light" charset="0"/>
                <a:cs typeface="Open Sans Light" charset="0"/>
              </a:rPr>
              <a:t>Uses both monoclonal and polyclonal antibodies to detect proteins</a:t>
            </a:r>
          </a:p>
          <a:p>
            <a:pPr marL="640080" lvl="1" indent="-182880" algn="l">
              <a:spcBef>
                <a:spcPts val="1000"/>
              </a:spcBef>
              <a:buFont typeface="Arial" panose="020B0604020202020204" pitchFamily="34" charset="0"/>
              <a:buChar char="•"/>
            </a:pPr>
            <a:r>
              <a:rPr lang="en-US" sz="1400" dirty="0">
                <a:ea typeface="Open Sans Light" charset="0"/>
                <a:cs typeface="Open Sans Light" charset="0"/>
              </a:rPr>
              <a:t>May reduce potential effects of protein degradation</a:t>
            </a:r>
          </a:p>
          <a:p>
            <a:pPr marL="640080" lvl="1" indent="-182880" algn="l">
              <a:spcBef>
                <a:spcPts val="1000"/>
              </a:spcBef>
              <a:buFont typeface="Arial" panose="020B0604020202020204" pitchFamily="34" charset="0"/>
              <a:buChar char="•"/>
            </a:pPr>
            <a:r>
              <a:rPr lang="en-US" sz="1400" dirty="0">
                <a:ea typeface="Open Sans Light" charset="0"/>
                <a:cs typeface="Open Sans Light" charset="0"/>
              </a:rPr>
              <a:t>Decreases potential false negatives</a:t>
            </a:r>
          </a:p>
          <a:p>
            <a:pPr marL="640080" lvl="1" indent="-182880" algn="l">
              <a:spcBef>
                <a:spcPts val="1000"/>
              </a:spcBef>
              <a:buFont typeface="Arial" panose="020B0604020202020204" pitchFamily="34" charset="0"/>
              <a:buChar char="•"/>
            </a:pPr>
            <a:r>
              <a:rPr lang="en-US" sz="1400" dirty="0">
                <a:ea typeface="Open Sans Light" charset="0"/>
                <a:cs typeface="Open Sans Light" charset="0"/>
              </a:rPr>
              <a:t>Reducing chance of discharging a patient who is ruptured</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1635041"/>
            <a:ext cx="1828800" cy="16617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7400" y="3509286"/>
            <a:ext cx="1828800" cy="1646831"/>
          </a:xfrm>
          <a:prstGeom prst="rect">
            <a:avLst/>
          </a:prstGeom>
        </p:spPr>
      </p:pic>
      <p:sp>
        <p:nvSpPr>
          <p:cNvPr id="7" name="Subtitle 4"/>
          <p:cNvSpPr txBox="1">
            <a:spLocks/>
          </p:cNvSpPr>
          <p:nvPr/>
        </p:nvSpPr>
        <p:spPr>
          <a:xfrm>
            <a:off x="5867400" y="1457360"/>
            <a:ext cx="1828800" cy="60960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spc="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1000"/>
              </a:spcBef>
            </a:pPr>
            <a:r>
              <a:rPr lang="en-US" sz="1400" dirty="0">
                <a:latin typeface="Open Sans Light" charset="0"/>
                <a:ea typeface="Open Sans Light" charset="0"/>
                <a:cs typeface="Open Sans Light" charset="0"/>
              </a:rPr>
              <a:t>Monoclonal Antibody</a:t>
            </a:r>
            <a:endParaRPr lang="en-US" sz="1600" dirty="0">
              <a:latin typeface="Open Sans Light" charset="0"/>
              <a:ea typeface="Open Sans Light" charset="0"/>
              <a:cs typeface="Open Sans Light" charset="0"/>
            </a:endParaRPr>
          </a:p>
        </p:txBody>
      </p:sp>
      <p:sp>
        <p:nvSpPr>
          <p:cNvPr id="8" name="Subtitle 4"/>
          <p:cNvSpPr txBox="1">
            <a:spLocks/>
          </p:cNvSpPr>
          <p:nvPr/>
        </p:nvSpPr>
        <p:spPr>
          <a:xfrm>
            <a:off x="5867400" y="3331605"/>
            <a:ext cx="1828800" cy="60960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spc="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1000"/>
              </a:spcBef>
            </a:pPr>
            <a:r>
              <a:rPr lang="en-US" sz="1400" dirty="0">
                <a:latin typeface="Open Sans Light" charset="0"/>
                <a:ea typeface="Open Sans Light" charset="0"/>
                <a:cs typeface="Open Sans Light" charset="0"/>
              </a:rPr>
              <a:t>Polyclonal Antibodies</a:t>
            </a:r>
            <a:endParaRPr lang="en-US" sz="1600" dirty="0">
              <a:latin typeface="Open Sans Light" charset="0"/>
              <a:ea typeface="Open Sans Light" charset="0"/>
              <a:cs typeface="Open Sans Light" charset="0"/>
            </a:endParaRPr>
          </a:p>
        </p:txBody>
      </p:sp>
    </p:spTree>
    <p:extLst>
      <p:ext uri="{BB962C8B-B14F-4D97-AF65-F5344CB8AC3E}">
        <p14:creationId xmlns:p14="http://schemas.microsoft.com/office/powerpoint/2010/main" val="275776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EF9D3C6-162D-A348-BFC0-1CEF154C6935}" type="slidenum">
              <a:rPr lang="en-US" smtClean="0"/>
              <a:pPr/>
              <a:t>7</a:t>
            </a:fld>
            <a:endParaRPr lang="en-US" dirty="0"/>
          </a:p>
        </p:txBody>
      </p:sp>
      <p:sp>
        <p:nvSpPr>
          <p:cNvPr id="5" name="Footer Placeholder 4"/>
          <p:cNvSpPr>
            <a:spLocks noGrp="1"/>
          </p:cNvSpPr>
          <p:nvPr>
            <p:ph type="ftr" sz="quarter" idx="3"/>
          </p:nvPr>
        </p:nvSpPr>
        <p:spPr/>
        <p:txBody>
          <a:bodyPr/>
          <a:lstStyle/>
          <a:p>
            <a:r>
              <a:rPr lang="en-US" dirty="0" smtClean="0"/>
              <a:t>CREATING A HEALTHIER HAWAIʻI</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Rectangle 2"/>
          <p:cNvSpPr txBox="1">
            <a:spLocks noChangeArrowheads="1"/>
          </p:cNvSpPr>
          <p:nvPr/>
        </p:nvSpPr>
        <p:spPr>
          <a:xfrm>
            <a:off x="228600" y="374904"/>
            <a:ext cx="8695944" cy="868680"/>
          </a:xfrm>
          <a:prstGeom prst="rect">
            <a:avLst/>
          </a:prstGeom>
        </p:spPr>
        <p:txBody>
          <a:bodyPr vert="horz" lIns="91440" tIns="45720" rIns="91440" bIns="91440" rtlCol="0" anchor="ctr">
            <a:normAutofit fontScale="97500"/>
          </a:bodyPr>
          <a:lstStyle>
            <a:lvl1pPr algn="l" defTabSz="457200" rtl="0" eaLnBrk="1" latinLnBrk="0" hangingPunct="1">
              <a:spcBef>
                <a:spcPct val="0"/>
              </a:spcBef>
              <a:buNone/>
              <a:defRPr sz="3600" kern="1200">
                <a:solidFill>
                  <a:schemeClr val="accent1"/>
                </a:solidFill>
                <a:latin typeface="+mj-lt"/>
                <a:ea typeface="+mj-ea"/>
                <a:cs typeface="Arial" panose="020B0604020202020204" pitchFamily="34" charset="0"/>
              </a:defRPr>
            </a:lvl1pPr>
          </a:lstStyle>
          <a:p>
            <a:pPr>
              <a:defRPr/>
            </a:pPr>
            <a:r>
              <a:rPr lang="en-US" altLang="en-US" dirty="0" smtClean="0">
                <a:ea typeface="ＭＳ Ｐゴシック" pitchFamily="34" charset="-128"/>
              </a:rPr>
              <a:t>Patient Criteria for ROM plus Testing</a:t>
            </a:r>
          </a:p>
        </p:txBody>
      </p:sp>
      <p:sp>
        <p:nvSpPr>
          <p:cNvPr id="8" name="Rectangle 3"/>
          <p:cNvSpPr txBox="1">
            <a:spLocks noChangeArrowheads="1"/>
          </p:cNvSpPr>
          <p:nvPr/>
        </p:nvSpPr>
        <p:spPr>
          <a:xfrm>
            <a:off x="228600" y="1335024"/>
            <a:ext cx="8695944" cy="3206240"/>
          </a:xfrm>
          <a:prstGeom prst="rect">
            <a:avLst/>
          </a:prstGeom>
        </p:spPr>
        <p:txBody>
          <a:bodyPr rtlCol="0">
            <a:normAutofit/>
          </a:bodyPr>
          <a:lstStyle>
            <a:lvl1pPr marL="342900" indent="-342900" algn="l" defTabSz="457200" rtl="0" eaLnBrk="1" latinLnBrk="0" hangingPunct="1">
              <a:spcBef>
                <a:spcPct val="20000"/>
              </a:spcBef>
              <a:buClr>
                <a:schemeClr val="accent1"/>
              </a:buClr>
              <a:buFont typeface="Arial"/>
              <a:buChar char="•"/>
              <a:defRPr sz="2800" kern="1200">
                <a:solidFill>
                  <a:srgbClr val="000000"/>
                </a:solidFill>
                <a:latin typeface="+mn-lt"/>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Arial"/>
              <a:buChar char="–"/>
              <a:defRPr sz="2400" kern="120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00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US" altLang="en-US" sz="2400" dirty="0" smtClean="0">
                <a:ea typeface="ＭＳ Ｐゴシック" pitchFamily="34" charset="-128"/>
              </a:rPr>
              <a:t>No gestational age limit</a:t>
            </a:r>
            <a:r>
              <a:rPr lang="en-US" altLang="en-US" sz="2400" dirty="0" smtClean="0">
                <a:ea typeface="ＭＳ Ｐゴシック" pitchFamily="34" charset="-128"/>
                <a:cs typeface="Arial" charset="0"/>
              </a:rPr>
              <a:t>.</a:t>
            </a:r>
          </a:p>
        </p:txBody>
      </p:sp>
    </p:spTree>
    <p:custDataLst>
      <p:tags r:id="rId1"/>
    </p:custDataLst>
    <p:extLst>
      <p:ext uri="{BB962C8B-B14F-4D97-AF65-F5344CB8AC3E}">
        <p14:creationId xmlns:p14="http://schemas.microsoft.com/office/powerpoint/2010/main" val="8064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95400"/>
            <a:ext cx="7086600" cy="601510"/>
          </a:xfrm>
        </p:spPr>
        <p:txBody>
          <a:bodyPr>
            <a:normAutofit fontScale="90000"/>
          </a:bodyPr>
          <a:lstStyle/>
          <a:p>
            <a:r>
              <a:rPr lang="en-US" dirty="0" smtClean="0">
                <a:solidFill>
                  <a:srgbClr val="005CB9"/>
                </a:solidFill>
                <a:ea typeface="Open Sans" charset="0"/>
                <a:cs typeface="Open Sans" charset="0"/>
              </a:rPr>
              <a:t>ROM plus </a:t>
            </a:r>
            <a:endParaRPr lang="en-US" baseline="40000" dirty="0">
              <a:solidFill>
                <a:srgbClr val="005CB9"/>
              </a:solidFill>
              <a:ea typeface="Open Sans" charset="0"/>
              <a:cs typeface="Open Sans" charset="0"/>
            </a:endParaRPr>
          </a:p>
        </p:txBody>
      </p:sp>
      <p:sp>
        <p:nvSpPr>
          <p:cNvPr id="5" name="Subtitle 4"/>
          <p:cNvSpPr>
            <a:spLocks noGrp="1"/>
          </p:cNvSpPr>
          <p:nvPr>
            <p:ph type="subTitle" idx="1"/>
          </p:nvPr>
        </p:nvSpPr>
        <p:spPr>
          <a:xfrm>
            <a:off x="914400" y="2057400"/>
            <a:ext cx="5257800" cy="3179618"/>
          </a:xfrm>
        </p:spPr>
        <p:txBody>
          <a:bodyPr>
            <a:normAutofit/>
          </a:bodyPr>
          <a:lstStyle/>
          <a:p>
            <a:pPr marL="285750" indent="-285750" algn="l">
              <a:spcBef>
                <a:spcPts val="1200"/>
              </a:spcBef>
              <a:buFont typeface="Arial" charset="0"/>
              <a:buChar char="•"/>
            </a:pPr>
            <a:r>
              <a:rPr lang="en-US" sz="1800" dirty="0">
                <a:ea typeface="Open Sans Light" charset="0"/>
                <a:cs typeface="Open Sans Light" charset="0"/>
              </a:rPr>
              <a:t>Tested to work with up to 10% concentration of whole blood</a:t>
            </a:r>
          </a:p>
          <a:p>
            <a:pPr marL="285750" indent="-285750" algn="l">
              <a:spcBef>
                <a:spcPts val="1200"/>
              </a:spcBef>
              <a:buFont typeface="Arial" charset="0"/>
              <a:buChar char="•"/>
            </a:pPr>
            <a:r>
              <a:rPr lang="en-US" sz="1800" dirty="0" smtClean="0">
                <a:ea typeface="Open Sans Light" charset="0"/>
                <a:cs typeface="Open Sans Light" charset="0"/>
              </a:rPr>
              <a:t>Ease </a:t>
            </a:r>
            <a:r>
              <a:rPr lang="en-US" sz="1800" dirty="0">
                <a:ea typeface="Open Sans Light" charset="0"/>
                <a:cs typeface="Open Sans Light" charset="0"/>
              </a:rPr>
              <a:t>of Use</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15 second vaginal swab</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15 second mix buffer solution</a:t>
            </a:r>
          </a:p>
          <a:p>
            <a:pPr marL="640080" lvl="1" indent="-182880" algn="l">
              <a:spcBef>
                <a:spcPts val="1000"/>
              </a:spcBef>
              <a:buFont typeface="Arial" panose="020B0604020202020204" pitchFamily="34" charset="0"/>
              <a:buChar char="•"/>
            </a:pPr>
            <a:r>
              <a:rPr lang="en-US" sz="1800" dirty="0">
                <a:ea typeface="Open Sans Light" charset="0"/>
                <a:cs typeface="Open Sans Light" charset="0"/>
              </a:rPr>
              <a:t>Spill resistant vial</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2940" y="1143000"/>
            <a:ext cx="3681061" cy="3505200"/>
          </a:xfrm>
          <a:prstGeom prst="rect">
            <a:avLst/>
          </a:prstGeom>
        </p:spPr>
      </p:pic>
    </p:spTree>
    <p:extLst>
      <p:ext uri="{BB962C8B-B14F-4D97-AF65-F5344CB8AC3E}">
        <p14:creationId xmlns:p14="http://schemas.microsoft.com/office/powerpoint/2010/main" val="629108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295400"/>
            <a:ext cx="6934200" cy="601510"/>
          </a:xfrm>
        </p:spPr>
        <p:txBody>
          <a:bodyPr>
            <a:normAutofit fontScale="90000"/>
          </a:bodyPr>
          <a:lstStyle/>
          <a:p>
            <a:r>
              <a:rPr lang="en-US" dirty="0">
                <a:solidFill>
                  <a:srgbClr val="005CB9"/>
                </a:solidFill>
                <a:ea typeface="Open Sans" charset="0"/>
                <a:cs typeface="Open Sans" charset="0"/>
              </a:rPr>
              <a:t>ROM Plus Performance Metrics</a:t>
            </a:r>
            <a:endParaRPr lang="en-US" baseline="40000" dirty="0">
              <a:solidFill>
                <a:srgbClr val="005CB9"/>
              </a:solidFill>
              <a:ea typeface="Open Sans" charset="0"/>
              <a:cs typeface="Open Sans" charset="0"/>
            </a:endParaRPr>
          </a:p>
        </p:txBody>
      </p:sp>
      <p:sp>
        <p:nvSpPr>
          <p:cNvPr id="6" name="Content Placeholder 2"/>
          <p:cNvSpPr txBox="1">
            <a:spLocks/>
          </p:cNvSpPr>
          <p:nvPr/>
        </p:nvSpPr>
        <p:spPr>
          <a:xfrm>
            <a:off x="152400" y="4685436"/>
            <a:ext cx="8763000" cy="496165"/>
          </a:xfrm>
          <a:prstGeom prst="rect">
            <a:avLst/>
          </a:prstGeom>
        </p:spPr>
        <p:txBody>
          <a:bodyPr lIns="0" tIns="0" rIns="0" bIns="0" anchor="t"/>
          <a:lstStyle>
            <a:lvl1pPr marL="0" indent="0" algn="l" defTabSz="914400" rtl="0" eaLnBrk="1" latinLnBrk="0" hangingPunct="1">
              <a:spcBef>
                <a:spcPct val="20000"/>
              </a:spcBef>
              <a:buFont typeface="Arial" panose="020B0604020202020204" pitchFamily="34" charset="0"/>
              <a:buNone/>
              <a:defRPr sz="2800" kern="1200" spc="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 indent="-91440">
              <a:spcBef>
                <a:spcPts val="0"/>
              </a:spcBef>
              <a:buFont typeface="+mj-lt"/>
              <a:buAutoNum type="arabicPeriod"/>
            </a:pPr>
            <a:r>
              <a:rPr lang="en-US" sz="600" dirty="0">
                <a:latin typeface="Open Sans"/>
                <a:ea typeface="Open Sans" charset="0"/>
                <a:cs typeface="Open Sans" charset="0"/>
              </a:rPr>
              <a:t>Thomasino T, Levi C, Draper M, Neubert AG. Diagnosing rupture of membranes using combination monoclonal/polyclonal immunologic protein detection. J Reprod Med. 2013;58(5–6):187–194. </a:t>
            </a:r>
          </a:p>
          <a:p>
            <a:pPr marL="91440" indent="-91440">
              <a:spcBef>
                <a:spcPts val="0"/>
              </a:spcBef>
              <a:buFont typeface="+mj-lt"/>
              <a:buAutoNum type="arabicPeriod"/>
            </a:pPr>
            <a:r>
              <a:rPr lang="en-US" sz="600" dirty="0">
                <a:latin typeface="Open Sans"/>
                <a:ea typeface="Open Sans" charset="0"/>
                <a:cs typeface="Open Sans" charset="0"/>
              </a:rPr>
              <a:t>Igbinosa, Irogue &amp; A. Moore, Ferney &amp; Johnson, Cheri &amp; Block, Jon. (2017). Comparison of rapid immunoassays for rupture of fetal membranes. BMC Pregnancy and Childbirth. 17. . 10.1186/s12884-017-1311-y. </a:t>
            </a:r>
          </a:p>
          <a:p>
            <a:pPr marL="91440" indent="-91440">
              <a:spcBef>
                <a:spcPts val="0"/>
              </a:spcBef>
              <a:buFont typeface="+mj-lt"/>
              <a:buAutoNum type="arabicPeriod"/>
            </a:pPr>
            <a:r>
              <a:rPr lang="en-US" sz="600" dirty="0">
                <a:latin typeface="Open Sans"/>
                <a:ea typeface="Open Sans" charset="0"/>
                <a:cs typeface="Open Sans" charset="0"/>
              </a:rPr>
              <a:t>Senanayake HM. Actim™ PROM, </a:t>
            </a:r>
            <a:r>
              <a:rPr lang="en-US" sz="600" dirty="0" smtClean="0">
                <a:latin typeface="Open Sans"/>
                <a:ea typeface="Open Sans" charset="0"/>
                <a:cs typeface="Open Sans" charset="0"/>
              </a:rPr>
              <a:t>ROM plus®, </a:t>
            </a:r>
            <a:r>
              <a:rPr lang="en-US" sz="600" dirty="0">
                <a:latin typeface="Open Sans"/>
                <a:ea typeface="Open Sans" charset="0"/>
                <a:cs typeface="Open Sans" charset="0"/>
              </a:rPr>
              <a:t>and ROM+plus®: Rupture of membrane kits tested on amniotic fluid from women at C-section: a comparative study. Sri Lanka Journal of Obstetrics and Gynaecology. 2013; 116-121. </a:t>
            </a:r>
          </a:p>
          <a:p>
            <a:pPr marL="91440" indent="-91440">
              <a:spcBef>
                <a:spcPts val="0"/>
              </a:spcBef>
              <a:buFont typeface="+mj-lt"/>
              <a:buAutoNum type="arabicPeriod"/>
            </a:pPr>
            <a:r>
              <a:rPr lang="en-US" sz="600" dirty="0">
                <a:latin typeface="Open Sans"/>
                <a:ea typeface="Open Sans" charset="0"/>
                <a:cs typeface="Open Sans" charset="0"/>
              </a:rPr>
              <a:t>Rogers LC, Scott L, Block JE. Accurate point-of-care detection of ruptured fetal membranes: improved diagnostic performance characteristics with a monoclonal/polyclonal immunoassay. Clin Med Insights Reprod Health. 2016;10:15–8.</a:t>
            </a:r>
          </a:p>
          <a:p>
            <a:pPr>
              <a:spcBef>
                <a:spcPts val="0"/>
              </a:spcBef>
            </a:pPr>
            <a:r>
              <a:rPr lang="en-US" sz="600" dirty="0">
                <a:latin typeface="Open Sans"/>
                <a:ea typeface="Open Sans" charset="0"/>
                <a:cs typeface="Open Sans" charset="0"/>
              </a:rPr>
              <a:t>11. Esplin, et. al. Prospective evaluation of the efficacy of immunoassays in the diagnosis of rupture of the membranes. J Matern Fetal Neonatal Med. 2019 Jan 13:1-7. doi: 10.1080/14767058.2018.1555809. [Epub ahead of print]</a:t>
            </a:r>
          </a:p>
        </p:txBody>
      </p:sp>
      <p:pic>
        <p:nvPicPr>
          <p:cNvPr id="7" name="Picture 7" descr="A screenshot of a cell phone&#10;&#10;Description generated with very high confidence">
            <a:extLst>
              <a:ext uri="{FF2B5EF4-FFF2-40B4-BE49-F238E27FC236}">
                <a16:creationId xmlns:a16="http://schemas.microsoft.com/office/drawing/2014/main" id="{D0E4CAD7-C6A4-4D54-ADC3-047E17DAD1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4436" y="1899815"/>
            <a:ext cx="4191520" cy="2745221"/>
          </a:xfrm>
          <a:prstGeom prst="rect">
            <a:avLst/>
          </a:prstGeom>
        </p:spPr>
      </p:pic>
    </p:spTree>
    <p:extLst>
      <p:ext uri="{BB962C8B-B14F-4D97-AF65-F5344CB8AC3E}">
        <p14:creationId xmlns:p14="http://schemas.microsoft.com/office/powerpoint/2010/main" val="738441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78755e20-a469-4fc5-b222-6ecf20186a32"/>
  <p:tag name="ARTICULATE_REFERENCE_TYPE_1" val="1"/>
  <p:tag name="ARTICULATE_REFERENCE_1" val="K:\2016 Annual Training\16_KMCWC Amnisure\16_WC Amnisure RESOURCES\Rupture of Membranes (ROM) Test - Amnisure.pdf"/>
  <p:tag name="ARTICULATE_REFERENCE_TITLE_1" val="Rupture of Membranes (ROM) Test - Amnisure"/>
  <p:tag name="ARTICULATE_REFERENCE_ID_1" val="7463204f-5f0c-44ca-aa5c-0ff8c5af41ac"/>
  <p:tag name="ARTICULATE_SLIDE_COUNT" val="17"/>
  <p:tag name="ARTICULATE_PRESENTER_VERSION" val="8"/>
  <p:tag name="ARTICULATE_DESIGN_ID_OFFICE THEME" val="5thH0IhQcBZ"/>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577592-\\ernie\nursing education$\2021 annual training\21_kmcwc_amnisure\21_kmcwc_amnisure.pptx"/>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72"/>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8"/>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59"/>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62"/>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61"/>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74"/>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73"/>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269"/>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9"/>
  <p:tag name="ARTICULATE_LOCK_SLIDE" val="0"/>
  <p:tag name="ARTICULATE_NAV_LEVEL" val="1"/>
  <p:tag name="ARTICULATE_TOC_EXPANDED" val="True"/>
  <p:tag name="ARTICULATE_SLIDE_PRESENTER_GUID" val="bf017442-7086-4906-8162-9f1c1c63738e"/>
  <p:tag name="ARTICULATE_SLIDE_PAUSE" val="1"/>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Office Theme">
  <a:themeElements>
    <a:clrScheme name="HPH 1">
      <a:dk1>
        <a:srgbClr val="78787B"/>
      </a:dk1>
      <a:lt1>
        <a:sysClr val="window" lastClr="FFFFFF"/>
      </a:lt1>
      <a:dk2>
        <a:srgbClr val="404040"/>
      </a:dk2>
      <a:lt2>
        <a:srgbClr val="F4F2EC"/>
      </a:lt2>
      <a:accent1>
        <a:srgbClr val="0091BA"/>
      </a:accent1>
      <a:accent2>
        <a:srgbClr val="F58220"/>
      </a:accent2>
      <a:accent3>
        <a:srgbClr val="62A945"/>
      </a:accent3>
      <a:accent4>
        <a:srgbClr val="862065"/>
      </a:accent4>
      <a:accent5>
        <a:srgbClr val="0071B9"/>
      </a:accent5>
      <a:accent6>
        <a:srgbClr val="78787B"/>
      </a:accent6>
      <a:hlink>
        <a:srgbClr val="0091BA"/>
      </a:hlink>
      <a:folHlink>
        <a:srgbClr val="7878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7862</TotalTime>
  <Words>3993</Words>
  <Application>Microsoft Office PowerPoint</Application>
  <PresentationFormat>On-screen Show (4:3)</PresentationFormat>
  <Paragraphs>291</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Avenir</vt:lpstr>
      <vt:lpstr>Calibri</vt:lpstr>
      <vt:lpstr>Open Sans</vt:lpstr>
      <vt:lpstr>Open Sans Light</vt:lpstr>
      <vt:lpstr>Office Theme</vt:lpstr>
      <vt:lpstr>Ruptured Membranes Assessment Module</vt:lpstr>
      <vt:lpstr>PowerPoint Presentation</vt:lpstr>
      <vt:lpstr>Diagnosing Rupture of Membranes</vt:lpstr>
      <vt:lpstr>ROM Plus Rupture of Membranes</vt:lpstr>
      <vt:lpstr>Why IGFBP-1 &amp; AFP?</vt:lpstr>
      <vt:lpstr>How ROM Plus works</vt:lpstr>
      <vt:lpstr>PowerPoint Presentation</vt:lpstr>
      <vt:lpstr>ROM plus </vt:lpstr>
      <vt:lpstr>ROM Plus Performance Metrics</vt:lpstr>
      <vt:lpstr>ROM Plus Test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Causes of False Negatives</vt:lpstr>
      <vt:lpstr>Potential Causes of False Positives</vt:lpstr>
      <vt:lpstr>PowerPoint Presentation</vt:lpstr>
      <vt:lpstr>PowerPoint Presentation</vt:lpstr>
      <vt:lpstr>PowerPoint Presentation</vt:lpstr>
      <vt:lpstr>PowerPoint Presentation</vt:lpstr>
    </vt:vector>
  </TitlesOfParts>
  <Company>Anthology Marketing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Lum</dc:creator>
  <cp:lastModifiedBy>Gaug, Shana</cp:lastModifiedBy>
  <cp:revision>87</cp:revision>
  <dcterms:created xsi:type="dcterms:W3CDTF">2016-04-08T03:41:26Z</dcterms:created>
  <dcterms:modified xsi:type="dcterms:W3CDTF">2022-10-27T01:33:26Z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KMCWC PPT AmniSure</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B01E38F7-F4B9-47A9-B1E9-7039FDDB018B</vt:lpwstr>
  </property>
  <property fmtid="{D5CDD505-2E9C-101B-9397-08002B2CF9AE}" pid="6" name="ArticulateProjectFull">
    <vt:lpwstr>\\ernie\nursing education$\2021 Annual Training\21_KMCWC_AmniSure\21_KMCWC_AmniSure.ppta</vt:lpwstr>
  </property>
</Properties>
</file>