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57" r:id="rId6"/>
    <p:sldId id="277" r:id="rId7"/>
    <p:sldId id="280" r:id="rId8"/>
    <p:sldId id="263" r:id="rId9"/>
    <p:sldId id="271" r:id="rId10"/>
    <p:sldId id="273" r:id="rId11"/>
    <p:sldId id="274" r:id="rId12"/>
    <p:sldId id="275" r:id="rId13"/>
    <p:sldId id="276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878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96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4519F3-FDE8-48E4-8B49-2F6EC68AE8B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4D447F-FE28-40C7-B681-ACF55E88BB3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0"/>
            <a:t>Visual comparison of colors between the test paper and the color chart will yield results in clinically meaningful units</a:t>
          </a:r>
          <a:endParaRPr lang="en-US"/>
        </a:p>
      </dgm:t>
    </dgm:pt>
    <dgm:pt modelId="{A1C47163-7C62-4A5F-B221-3191C654F7DB}" type="parTrans" cxnId="{36C99BAE-C4A3-4598-B117-E08365A41A6E}">
      <dgm:prSet/>
      <dgm:spPr/>
      <dgm:t>
        <a:bodyPr/>
        <a:lstStyle/>
        <a:p>
          <a:endParaRPr lang="en-US"/>
        </a:p>
      </dgm:t>
    </dgm:pt>
    <dgm:pt modelId="{5CE2C8B1-7A70-4FAA-85ED-EF3051F65209}" type="sibTrans" cxnId="{36C99BAE-C4A3-4598-B117-E08365A41A6E}">
      <dgm:prSet/>
      <dgm:spPr/>
      <dgm:t>
        <a:bodyPr/>
        <a:lstStyle/>
        <a:p>
          <a:endParaRPr lang="en-US"/>
        </a:p>
      </dgm:t>
    </dgm:pt>
    <dgm:pt modelId="{3A112985-486A-41CF-B117-FC63197DB16F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/>
            <a:t>BV detection </a:t>
          </a:r>
        </a:p>
      </dgm:t>
    </dgm:pt>
    <dgm:pt modelId="{C212A38D-E77E-47A4-9BED-E4937E692F5E}" type="parTrans" cxnId="{2FBD0C2C-62F9-45C4-98B9-2B65049606C1}">
      <dgm:prSet/>
      <dgm:spPr/>
      <dgm:t>
        <a:bodyPr/>
        <a:lstStyle/>
        <a:p>
          <a:endParaRPr lang="en-US"/>
        </a:p>
      </dgm:t>
    </dgm:pt>
    <dgm:pt modelId="{1B66DDA8-4803-4FFC-B26D-A995C8E87E06}" type="sibTrans" cxnId="{2FBD0C2C-62F9-45C4-98B9-2B65049606C1}">
      <dgm:prSet/>
      <dgm:spPr/>
      <dgm:t>
        <a:bodyPr/>
        <a:lstStyle/>
        <a:p>
          <a:endParaRPr lang="en-US"/>
        </a:p>
      </dgm:t>
    </dgm:pt>
    <dgm:pt modelId="{860E16A0-B258-4C59-B20D-A5C9632F335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Amniotic fluid detection</a:t>
          </a:r>
        </a:p>
      </dgm:t>
    </dgm:pt>
    <dgm:pt modelId="{9AB43DD0-1B68-4A5B-8526-27B01F1A20FE}" type="parTrans" cxnId="{E460734F-7DC4-4A6F-ADD3-71746C471CEB}">
      <dgm:prSet/>
      <dgm:spPr/>
      <dgm:t>
        <a:bodyPr/>
        <a:lstStyle/>
        <a:p>
          <a:endParaRPr lang="en-US"/>
        </a:p>
      </dgm:t>
    </dgm:pt>
    <dgm:pt modelId="{C4D7FCEC-F581-4757-BE3E-B68BC80224DD}" type="sibTrans" cxnId="{E460734F-7DC4-4A6F-ADD3-71746C471CEB}">
      <dgm:prSet/>
      <dgm:spPr/>
      <dgm:t>
        <a:bodyPr/>
        <a:lstStyle/>
        <a:p>
          <a:endParaRPr lang="en-US"/>
        </a:p>
      </dgm:t>
    </dgm:pt>
    <dgm:pt modelId="{C96E0A2B-FE73-0547-B75D-747161D03062}" type="pres">
      <dgm:prSet presAssocID="{7D4519F3-FDE8-48E4-8B49-2F6EC68AE8B3}" presName="linear" presStyleCnt="0">
        <dgm:presLayoutVars>
          <dgm:animLvl val="lvl"/>
          <dgm:resizeHandles val="exact"/>
        </dgm:presLayoutVars>
      </dgm:prSet>
      <dgm:spPr/>
    </dgm:pt>
    <dgm:pt modelId="{9D2CBFBB-2DB2-5A4E-8997-E9A5E9F84C93}" type="pres">
      <dgm:prSet presAssocID="{9D4D447F-FE28-40C7-B681-ACF55E88BB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E52079-879B-CD4E-9012-49A4A166DFD4}" type="pres">
      <dgm:prSet presAssocID="{5CE2C8B1-7A70-4FAA-85ED-EF3051F65209}" presName="spacer" presStyleCnt="0"/>
      <dgm:spPr/>
    </dgm:pt>
    <dgm:pt modelId="{E1B9AAEC-6EBF-DD41-BE8D-9B12B8BC1E8C}" type="pres">
      <dgm:prSet presAssocID="{3A112985-486A-41CF-B117-FC63197DB16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B3B0F9-61E0-4E45-A7D5-9DE60A2BB337}" type="pres">
      <dgm:prSet presAssocID="{1B66DDA8-4803-4FFC-B26D-A995C8E87E06}" presName="spacer" presStyleCnt="0"/>
      <dgm:spPr/>
    </dgm:pt>
    <dgm:pt modelId="{998E703A-6542-5E41-ABB8-C27ED2F4D102}" type="pres">
      <dgm:prSet presAssocID="{860E16A0-B258-4C59-B20D-A5C9632F335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FBD0C2C-62F9-45C4-98B9-2B65049606C1}" srcId="{7D4519F3-FDE8-48E4-8B49-2F6EC68AE8B3}" destId="{3A112985-486A-41CF-B117-FC63197DB16F}" srcOrd="1" destOrd="0" parTransId="{C212A38D-E77E-47A4-9BED-E4937E692F5E}" sibTransId="{1B66DDA8-4803-4FFC-B26D-A995C8E87E06}"/>
    <dgm:cxn modelId="{52E9712C-1529-DB4E-9EA3-5F2A6CE9A826}" type="presOf" srcId="{860E16A0-B258-4C59-B20D-A5C9632F3350}" destId="{998E703A-6542-5E41-ABB8-C27ED2F4D102}" srcOrd="0" destOrd="0" presId="urn:microsoft.com/office/officeart/2005/8/layout/vList2"/>
    <dgm:cxn modelId="{5558296D-F757-E345-997E-6BC6C34BE335}" type="presOf" srcId="{7D4519F3-FDE8-48E4-8B49-2F6EC68AE8B3}" destId="{C96E0A2B-FE73-0547-B75D-747161D03062}" srcOrd="0" destOrd="0" presId="urn:microsoft.com/office/officeart/2005/8/layout/vList2"/>
    <dgm:cxn modelId="{E460734F-7DC4-4A6F-ADD3-71746C471CEB}" srcId="{7D4519F3-FDE8-48E4-8B49-2F6EC68AE8B3}" destId="{860E16A0-B258-4C59-B20D-A5C9632F3350}" srcOrd="2" destOrd="0" parTransId="{9AB43DD0-1B68-4A5B-8526-27B01F1A20FE}" sibTransId="{C4D7FCEC-F581-4757-BE3E-B68BC80224DD}"/>
    <dgm:cxn modelId="{82BD2977-8E96-5846-B504-5018DB814F62}" type="presOf" srcId="{9D4D447F-FE28-40C7-B681-ACF55E88BB3D}" destId="{9D2CBFBB-2DB2-5A4E-8997-E9A5E9F84C93}" srcOrd="0" destOrd="0" presId="urn:microsoft.com/office/officeart/2005/8/layout/vList2"/>
    <dgm:cxn modelId="{36C99BAE-C4A3-4598-B117-E08365A41A6E}" srcId="{7D4519F3-FDE8-48E4-8B49-2F6EC68AE8B3}" destId="{9D4D447F-FE28-40C7-B681-ACF55E88BB3D}" srcOrd="0" destOrd="0" parTransId="{A1C47163-7C62-4A5F-B221-3191C654F7DB}" sibTransId="{5CE2C8B1-7A70-4FAA-85ED-EF3051F65209}"/>
    <dgm:cxn modelId="{4FFBD5C1-EE36-C343-BC5D-208AD8D71046}" type="presOf" srcId="{3A112985-486A-41CF-B117-FC63197DB16F}" destId="{E1B9AAEC-6EBF-DD41-BE8D-9B12B8BC1E8C}" srcOrd="0" destOrd="0" presId="urn:microsoft.com/office/officeart/2005/8/layout/vList2"/>
    <dgm:cxn modelId="{8F11AAEB-7242-774F-90E5-3A97E3613FE7}" type="presParOf" srcId="{C96E0A2B-FE73-0547-B75D-747161D03062}" destId="{9D2CBFBB-2DB2-5A4E-8997-E9A5E9F84C93}" srcOrd="0" destOrd="0" presId="urn:microsoft.com/office/officeart/2005/8/layout/vList2"/>
    <dgm:cxn modelId="{62008D50-D301-D940-94C8-0FCEDCA444CE}" type="presParOf" srcId="{C96E0A2B-FE73-0547-B75D-747161D03062}" destId="{F3E52079-879B-CD4E-9012-49A4A166DFD4}" srcOrd="1" destOrd="0" presId="urn:microsoft.com/office/officeart/2005/8/layout/vList2"/>
    <dgm:cxn modelId="{781C1444-32FF-7345-B544-F0B97C5765D3}" type="presParOf" srcId="{C96E0A2B-FE73-0547-B75D-747161D03062}" destId="{E1B9AAEC-6EBF-DD41-BE8D-9B12B8BC1E8C}" srcOrd="2" destOrd="0" presId="urn:microsoft.com/office/officeart/2005/8/layout/vList2"/>
    <dgm:cxn modelId="{693163E5-9F2D-4543-B630-F7079C892BA6}" type="presParOf" srcId="{C96E0A2B-FE73-0547-B75D-747161D03062}" destId="{D6B3B0F9-61E0-4E45-A7D5-9DE60A2BB337}" srcOrd="3" destOrd="0" presId="urn:microsoft.com/office/officeart/2005/8/layout/vList2"/>
    <dgm:cxn modelId="{3D0C99F6-654D-024E-82BA-237A1894F693}" type="presParOf" srcId="{C96E0A2B-FE73-0547-B75D-747161D03062}" destId="{998E703A-6542-5E41-ABB8-C27ED2F4D1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E20F92-86FF-409F-BD78-6C68844C82A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0207A4-1AFB-4320-A5D7-4F2B3A4A9308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Store </a:t>
          </a:r>
          <a:r>
            <a:rPr lang="en-US" b="0" dirty="0"/>
            <a:t>at room temperature, out of direct sunlight </a:t>
          </a:r>
          <a:endParaRPr lang="en-US" dirty="0"/>
        </a:p>
      </dgm:t>
    </dgm:pt>
    <dgm:pt modelId="{0EB2CAA9-2476-42CD-B5E1-3D7096496CEA}" type="parTrans" cxnId="{45202CDF-AFD9-4C15-85E0-FAA830473B83}">
      <dgm:prSet/>
      <dgm:spPr/>
      <dgm:t>
        <a:bodyPr/>
        <a:lstStyle/>
        <a:p>
          <a:endParaRPr lang="en-US"/>
        </a:p>
      </dgm:t>
    </dgm:pt>
    <dgm:pt modelId="{965E39B3-3013-4C9D-882A-73D4172890CF}" type="sibTrans" cxnId="{45202CDF-AFD9-4C15-85E0-FAA830473B83}">
      <dgm:prSet/>
      <dgm:spPr/>
      <dgm:t>
        <a:bodyPr/>
        <a:lstStyle/>
        <a:p>
          <a:endParaRPr lang="en-US"/>
        </a:p>
      </dgm:t>
    </dgm:pt>
    <dgm:pt modelId="{FB7A7B8A-76EE-417F-8D85-1CD65E49334D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S</a:t>
          </a:r>
          <a:r>
            <a:rPr lang="en-US" b="0"/>
            <a:t>helf life is 6 months</a:t>
          </a:r>
          <a:endParaRPr lang="en-US"/>
        </a:p>
      </dgm:t>
    </dgm:pt>
    <dgm:pt modelId="{5744EDBF-21D9-458B-AE56-3A7558AE4EBA}" type="parTrans" cxnId="{FE9055AB-E758-434D-9426-99A45310ECC6}">
      <dgm:prSet/>
      <dgm:spPr/>
      <dgm:t>
        <a:bodyPr/>
        <a:lstStyle/>
        <a:p>
          <a:endParaRPr lang="en-US"/>
        </a:p>
      </dgm:t>
    </dgm:pt>
    <dgm:pt modelId="{C9779A26-152A-40EA-B262-D799507BC431}" type="sibTrans" cxnId="{FE9055AB-E758-434D-9426-99A45310ECC6}">
      <dgm:prSet/>
      <dgm:spPr/>
      <dgm:t>
        <a:bodyPr/>
        <a:lstStyle/>
        <a:p>
          <a:endParaRPr lang="en-US"/>
        </a:p>
      </dgm:t>
    </dgm:pt>
    <dgm:pt modelId="{65E2FA9E-E88B-9F45-A781-58D60E7D921F}" type="pres">
      <dgm:prSet presAssocID="{DBE20F92-86FF-409F-BD78-6C68844C82AA}" presName="linear" presStyleCnt="0">
        <dgm:presLayoutVars>
          <dgm:animLvl val="lvl"/>
          <dgm:resizeHandles val="exact"/>
        </dgm:presLayoutVars>
      </dgm:prSet>
      <dgm:spPr/>
    </dgm:pt>
    <dgm:pt modelId="{B8561D4C-B464-2042-BA2D-6E9220599DC1}" type="pres">
      <dgm:prSet presAssocID="{960207A4-1AFB-4320-A5D7-4F2B3A4A930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DE8577D-FC4A-7E4E-9A30-E0E8F78979B4}" type="pres">
      <dgm:prSet presAssocID="{965E39B3-3013-4C9D-882A-73D4172890CF}" presName="spacer" presStyleCnt="0"/>
      <dgm:spPr/>
    </dgm:pt>
    <dgm:pt modelId="{CBFD4049-D842-AD4A-B7BE-267649FCF2EE}" type="pres">
      <dgm:prSet presAssocID="{FB7A7B8A-76EE-417F-8D85-1CD65E49334D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C1E0212-1C43-0B43-9311-EA4F0D7D5A9E}" type="presOf" srcId="{DBE20F92-86FF-409F-BD78-6C68844C82AA}" destId="{65E2FA9E-E88B-9F45-A781-58D60E7D921F}" srcOrd="0" destOrd="0" presId="urn:microsoft.com/office/officeart/2005/8/layout/vList2"/>
    <dgm:cxn modelId="{58606C51-C011-0B48-A07A-04E97F3C7A83}" type="presOf" srcId="{960207A4-1AFB-4320-A5D7-4F2B3A4A9308}" destId="{B8561D4C-B464-2042-BA2D-6E9220599DC1}" srcOrd="0" destOrd="0" presId="urn:microsoft.com/office/officeart/2005/8/layout/vList2"/>
    <dgm:cxn modelId="{FE9055AB-E758-434D-9426-99A45310ECC6}" srcId="{DBE20F92-86FF-409F-BD78-6C68844C82AA}" destId="{FB7A7B8A-76EE-417F-8D85-1CD65E49334D}" srcOrd="1" destOrd="0" parTransId="{5744EDBF-21D9-458B-AE56-3A7558AE4EBA}" sibTransId="{C9779A26-152A-40EA-B262-D799507BC431}"/>
    <dgm:cxn modelId="{C5FFA4BE-37BD-EA49-B4C2-C191C96EFB0A}" type="presOf" srcId="{FB7A7B8A-76EE-417F-8D85-1CD65E49334D}" destId="{CBFD4049-D842-AD4A-B7BE-267649FCF2EE}" srcOrd="0" destOrd="0" presId="urn:microsoft.com/office/officeart/2005/8/layout/vList2"/>
    <dgm:cxn modelId="{45202CDF-AFD9-4C15-85E0-FAA830473B83}" srcId="{DBE20F92-86FF-409F-BD78-6C68844C82AA}" destId="{960207A4-1AFB-4320-A5D7-4F2B3A4A9308}" srcOrd="0" destOrd="0" parTransId="{0EB2CAA9-2476-42CD-B5E1-3D7096496CEA}" sibTransId="{965E39B3-3013-4C9D-882A-73D4172890CF}"/>
    <dgm:cxn modelId="{A9E4F0BF-D64E-FC4E-86CE-74D2130C7CD2}" type="presParOf" srcId="{65E2FA9E-E88B-9F45-A781-58D60E7D921F}" destId="{B8561D4C-B464-2042-BA2D-6E9220599DC1}" srcOrd="0" destOrd="0" presId="urn:microsoft.com/office/officeart/2005/8/layout/vList2"/>
    <dgm:cxn modelId="{26E1A4EF-2535-1843-AC85-DBB4F367F89F}" type="presParOf" srcId="{65E2FA9E-E88B-9F45-A781-58D60E7D921F}" destId="{7DE8577D-FC4A-7E4E-9A30-E0E8F78979B4}" srcOrd="1" destOrd="0" presId="urn:microsoft.com/office/officeart/2005/8/layout/vList2"/>
    <dgm:cxn modelId="{FF0F2BAF-1A14-FE40-96D2-5DC60BA79268}" type="presParOf" srcId="{65E2FA9E-E88B-9F45-A781-58D60E7D921F}" destId="{CBFD4049-D842-AD4A-B7BE-267649FCF2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85FBF7-193D-45ED-9889-D2DFE94A1F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ABEC6C-D763-4A33-A656-3A178EBC7552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Complete with each new roll and every 30 days. </a:t>
          </a:r>
        </a:p>
      </dgm:t>
    </dgm:pt>
    <dgm:pt modelId="{55B037D9-A3D7-4A15-9462-527E229AFADC}" type="parTrans" cxnId="{260B0816-2A3A-40C6-A768-141923B167FB}">
      <dgm:prSet/>
      <dgm:spPr/>
      <dgm:t>
        <a:bodyPr/>
        <a:lstStyle/>
        <a:p>
          <a:endParaRPr lang="en-US"/>
        </a:p>
      </dgm:t>
    </dgm:pt>
    <dgm:pt modelId="{AD1EDEAC-D780-4510-9022-249A8B5B1E84}" type="sibTrans" cxnId="{260B0816-2A3A-40C6-A768-141923B167FB}">
      <dgm:prSet/>
      <dgm:spPr/>
      <dgm:t>
        <a:bodyPr/>
        <a:lstStyle/>
        <a:p>
          <a:endParaRPr lang="en-US"/>
        </a:p>
      </dgm:t>
    </dgm:pt>
    <dgm:pt modelId="{1A5BE8BC-6A13-4EDA-95E5-ADD1FA446EC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1. Dispense a drop from level 1 </a:t>
          </a:r>
          <a:r>
            <a:rPr lang="en-US" dirty="0" err="1"/>
            <a:t>Quantimetrix</a:t>
          </a:r>
          <a:r>
            <a:rPr lang="en-US" dirty="0"/>
            <a:t> dropper onto pH strip.  </a:t>
          </a:r>
        </a:p>
        <a:p>
          <a:r>
            <a:rPr lang="en-US" dirty="0"/>
            <a:t>2. Read immediately. </a:t>
          </a:r>
        </a:p>
        <a:p>
          <a:r>
            <a:rPr lang="en-US" dirty="0"/>
            <a:t>3. Repeat with level 2 </a:t>
          </a:r>
          <a:r>
            <a:rPr lang="en-US" dirty="0" err="1"/>
            <a:t>Quantimetrix</a:t>
          </a:r>
          <a:r>
            <a:rPr lang="en-US" dirty="0"/>
            <a:t> dropper.</a:t>
          </a:r>
        </a:p>
        <a:p>
          <a:r>
            <a:rPr lang="en-US" dirty="0"/>
            <a:t>4. Log results on QC Log </a:t>
          </a:r>
        </a:p>
      </dgm:t>
    </dgm:pt>
    <dgm:pt modelId="{5513132F-87BB-48AD-BBD2-8D9219400316}" type="parTrans" cxnId="{C695AE67-C60C-4CCE-A838-03A16CEE1F0F}">
      <dgm:prSet/>
      <dgm:spPr/>
      <dgm:t>
        <a:bodyPr/>
        <a:lstStyle/>
        <a:p>
          <a:endParaRPr lang="en-US"/>
        </a:p>
      </dgm:t>
    </dgm:pt>
    <dgm:pt modelId="{5BAE6B4E-CEBD-40D1-8187-6E08D4B973A4}" type="sibTrans" cxnId="{C695AE67-C60C-4CCE-A838-03A16CEE1F0F}">
      <dgm:prSet/>
      <dgm:spPr/>
      <dgm:t>
        <a:bodyPr/>
        <a:lstStyle/>
        <a:p>
          <a:endParaRPr lang="en-US"/>
        </a:p>
      </dgm:t>
    </dgm:pt>
    <dgm:pt modelId="{EB6D35FE-4C16-EC48-B176-30290311E392}" type="pres">
      <dgm:prSet presAssocID="{6B85FBF7-193D-45ED-9889-D2DFE94A1FF1}" presName="linear" presStyleCnt="0">
        <dgm:presLayoutVars>
          <dgm:animLvl val="lvl"/>
          <dgm:resizeHandles val="exact"/>
        </dgm:presLayoutVars>
      </dgm:prSet>
      <dgm:spPr/>
    </dgm:pt>
    <dgm:pt modelId="{986BEBDF-9DB5-0F43-9B81-971D7C4D2B38}" type="pres">
      <dgm:prSet presAssocID="{ADABEC6C-D763-4A33-A656-3A178EBC755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E713CE8-E6B0-F34D-9315-D72A3FDBCDB0}" type="pres">
      <dgm:prSet presAssocID="{AD1EDEAC-D780-4510-9022-249A8B5B1E84}" presName="spacer" presStyleCnt="0"/>
      <dgm:spPr/>
    </dgm:pt>
    <dgm:pt modelId="{22D94F43-12F6-2C48-A33B-E9D740E19E7C}" type="pres">
      <dgm:prSet presAssocID="{1A5BE8BC-6A13-4EDA-95E5-ADD1FA446EC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260B0816-2A3A-40C6-A768-141923B167FB}" srcId="{6B85FBF7-193D-45ED-9889-D2DFE94A1FF1}" destId="{ADABEC6C-D763-4A33-A656-3A178EBC7552}" srcOrd="0" destOrd="0" parTransId="{55B037D9-A3D7-4A15-9462-527E229AFADC}" sibTransId="{AD1EDEAC-D780-4510-9022-249A8B5B1E84}"/>
    <dgm:cxn modelId="{00352238-A4B1-3949-9C68-324EAFF975EB}" type="presOf" srcId="{ADABEC6C-D763-4A33-A656-3A178EBC7552}" destId="{986BEBDF-9DB5-0F43-9B81-971D7C4D2B38}" srcOrd="0" destOrd="0" presId="urn:microsoft.com/office/officeart/2005/8/layout/vList2"/>
    <dgm:cxn modelId="{C695AE67-C60C-4CCE-A838-03A16CEE1F0F}" srcId="{6B85FBF7-193D-45ED-9889-D2DFE94A1FF1}" destId="{1A5BE8BC-6A13-4EDA-95E5-ADD1FA446EC0}" srcOrd="1" destOrd="0" parTransId="{5513132F-87BB-48AD-BBD2-8D9219400316}" sibTransId="{5BAE6B4E-CEBD-40D1-8187-6E08D4B973A4}"/>
    <dgm:cxn modelId="{6BAB35E3-ADBC-C246-8A8F-D15B9DC8AB62}" type="presOf" srcId="{6B85FBF7-193D-45ED-9889-D2DFE94A1FF1}" destId="{EB6D35FE-4C16-EC48-B176-30290311E392}" srcOrd="0" destOrd="0" presId="urn:microsoft.com/office/officeart/2005/8/layout/vList2"/>
    <dgm:cxn modelId="{B96990F6-CA73-1445-903C-E0D9A99EB329}" type="presOf" srcId="{1A5BE8BC-6A13-4EDA-95E5-ADD1FA446EC0}" destId="{22D94F43-12F6-2C48-A33B-E9D740E19E7C}" srcOrd="0" destOrd="0" presId="urn:microsoft.com/office/officeart/2005/8/layout/vList2"/>
    <dgm:cxn modelId="{7F15F09D-67C7-474B-8A91-D618F6A03723}" type="presParOf" srcId="{EB6D35FE-4C16-EC48-B176-30290311E392}" destId="{986BEBDF-9DB5-0F43-9B81-971D7C4D2B38}" srcOrd="0" destOrd="0" presId="urn:microsoft.com/office/officeart/2005/8/layout/vList2"/>
    <dgm:cxn modelId="{5C7359FB-C448-DC40-A854-29CF35EAC8EA}" type="presParOf" srcId="{EB6D35FE-4C16-EC48-B176-30290311E392}" destId="{6E713CE8-E6B0-F34D-9315-D72A3FDBCDB0}" srcOrd="1" destOrd="0" presId="urn:microsoft.com/office/officeart/2005/8/layout/vList2"/>
    <dgm:cxn modelId="{7A18B824-E1B9-0246-92A9-15B2518A3EA5}" type="presParOf" srcId="{EB6D35FE-4C16-EC48-B176-30290311E392}" destId="{22D94F43-12F6-2C48-A33B-E9D740E19E7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85FBF7-193D-45ED-9889-D2DFE94A1F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DABEC6C-D763-4A33-A656-3A178EBC7552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/>
            <a:t>Remove 1 – 2 inches of pH paper</a:t>
          </a:r>
        </a:p>
      </dgm:t>
    </dgm:pt>
    <dgm:pt modelId="{55B037D9-A3D7-4A15-9462-527E229AFADC}" type="parTrans" cxnId="{260B0816-2A3A-40C6-A768-141923B167FB}">
      <dgm:prSet/>
      <dgm:spPr/>
      <dgm:t>
        <a:bodyPr/>
        <a:lstStyle/>
        <a:p>
          <a:endParaRPr lang="en-US"/>
        </a:p>
      </dgm:t>
    </dgm:pt>
    <dgm:pt modelId="{AD1EDEAC-D780-4510-9022-249A8B5B1E84}" type="sibTrans" cxnId="{260B0816-2A3A-40C6-A768-141923B167FB}">
      <dgm:prSet/>
      <dgm:spPr/>
      <dgm:t>
        <a:bodyPr/>
        <a:lstStyle/>
        <a:p>
          <a:endParaRPr lang="en-US"/>
        </a:p>
      </dgm:t>
    </dgm:pt>
    <dgm:pt modelId="{1A5BE8BC-6A13-4EDA-95E5-ADD1FA446EC0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dirty="0" err="1"/>
            <a:t>pHizatest</a:t>
          </a:r>
          <a:r>
            <a:rPr lang="en-US" dirty="0"/>
            <a:t> may be applied directly to pooled vaginal fluid or vaginal fluid on a cotton swab</a:t>
          </a:r>
        </a:p>
      </dgm:t>
    </dgm:pt>
    <dgm:pt modelId="{5513132F-87BB-48AD-BBD2-8D9219400316}" type="parTrans" cxnId="{C695AE67-C60C-4CCE-A838-03A16CEE1F0F}">
      <dgm:prSet/>
      <dgm:spPr/>
      <dgm:t>
        <a:bodyPr/>
        <a:lstStyle/>
        <a:p>
          <a:endParaRPr lang="en-US"/>
        </a:p>
      </dgm:t>
    </dgm:pt>
    <dgm:pt modelId="{5BAE6B4E-CEBD-40D1-8187-6E08D4B973A4}" type="sibTrans" cxnId="{C695AE67-C60C-4CCE-A838-03A16CEE1F0F}">
      <dgm:prSet/>
      <dgm:spPr/>
      <dgm:t>
        <a:bodyPr/>
        <a:lstStyle/>
        <a:p>
          <a:endParaRPr lang="en-US"/>
        </a:p>
      </dgm:t>
    </dgm:pt>
    <dgm:pt modelId="{5ECE6706-044D-415D-A213-EC64B7D6E9C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Observe for immediate color change</a:t>
          </a:r>
        </a:p>
      </dgm:t>
    </dgm:pt>
    <dgm:pt modelId="{5F79CBF2-92DE-40C6-B17F-ABF333936390}" type="parTrans" cxnId="{0A7A77A1-B894-485A-881E-A2303A1DA4E3}">
      <dgm:prSet/>
      <dgm:spPr/>
      <dgm:t>
        <a:bodyPr/>
        <a:lstStyle/>
        <a:p>
          <a:endParaRPr lang="en-US"/>
        </a:p>
      </dgm:t>
    </dgm:pt>
    <dgm:pt modelId="{D4E96321-03F7-4D7B-A80E-6EBB83A8E558}" type="sibTrans" cxnId="{0A7A77A1-B894-485A-881E-A2303A1DA4E3}">
      <dgm:prSet/>
      <dgm:spPr/>
      <dgm:t>
        <a:bodyPr/>
        <a:lstStyle/>
        <a:p>
          <a:endParaRPr lang="en-US"/>
        </a:p>
      </dgm:t>
    </dgm:pt>
    <dgm:pt modelId="{EB6D35FE-4C16-EC48-B176-30290311E392}" type="pres">
      <dgm:prSet presAssocID="{6B85FBF7-193D-45ED-9889-D2DFE94A1FF1}" presName="linear" presStyleCnt="0">
        <dgm:presLayoutVars>
          <dgm:animLvl val="lvl"/>
          <dgm:resizeHandles val="exact"/>
        </dgm:presLayoutVars>
      </dgm:prSet>
      <dgm:spPr/>
    </dgm:pt>
    <dgm:pt modelId="{986BEBDF-9DB5-0F43-9B81-971D7C4D2B38}" type="pres">
      <dgm:prSet presAssocID="{ADABEC6C-D763-4A33-A656-3A178EBC755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E713CE8-E6B0-F34D-9315-D72A3FDBCDB0}" type="pres">
      <dgm:prSet presAssocID="{AD1EDEAC-D780-4510-9022-249A8B5B1E84}" presName="spacer" presStyleCnt="0"/>
      <dgm:spPr/>
    </dgm:pt>
    <dgm:pt modelId="{22D94F43-12F6-2C48-A33B-E9D740E19E7C}" type="pres">
      <dgm:prSet presAssocID="{1A5BE8BC-6A13-4EDA-95E5-ADD1FA446EC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65D7974-F065-B948-A937-C584059A5ABA}" type="pres">
      <dgm:prSet presAssocID="{5BAE6B4E-CEBD-40D1-8187-6E08D4B973A4}" presName="spacer" presStyleCnt="0"/>
      <dgm:spPr/>
    </dgm:pt>
    <dgm:pt modelId="{EA889148-80AB-9B4D-A460-C295F2C31FC8}" type="pres">
      <dgm:prSet presAssocID="{5ECE6706-044D-415D-A213-EC64B7D6E9C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60B0816-2A3A-40C6-A768-141923B167FB}" srcId="{6B85FBF7-193D-45ED-9889-D2DFE94A1FF1}" destId="{ADABEC6C-D763-4A33-A656-3A178EBC7552}" srcOrd="0" destOrd="0" parTransId="{55B037D9-A3D7-4A15-9462-527E229AFADC}" sibTransId="{AD1EDEAC-D780-4510-9022-249A8B5B1E84}"/>
    <dgm:cxn modelId="{00352238-A4B1-3949-9C68-324EAFF975EB}" type="presOf" srcId="{ADABEC6C-D763-4A33-A656-3A178EBC7552}" destId="{986BEBDF-9DB5-0F43-9B81-971D7C4D2B38}" srcOrd="0" destOrd="0" presId="urn:microsoft.com/office/officeart/2005/8/layout/vList2"/>
    <dgm:cxn modelId="{E4FAE55D-13F1-2A49-AE02-4D994544E2BF}" type="presOf" srcId="{5ECE6706-044D-415D-A213-EC64B7D6E9CB}" destId="{EA889148-80AB-9B4D-A460-C295F2C31FC8}" srcOrd="0" destOrd="0" presId="urn:microsoft.com/office/officeart/2005/8/layout/vList2"/>
    <dgm:cxn modelId="{C695AE67-C60C-4CCE-A838-03A16CEE1F0F}" srcId="{6B85FBF7-193D-45ED-9889-D2DFE94A1FF1}" destId="{1A5BE8BC-6A13-4EDA-95E5-ADD1FA446EC0}" srcOrd="1" destOrd="0" parTransId="{5513132F-87BB-48AD-BBD2-8D9219400316}" sibTransId="{5BAE6B4E-CEBD-40D1-8187-6E08D4B973A4}"/>
    <dgm:cxn modelId="{0A7A77A1-B894-485A-881E-A2303A1DA4E3}" srcId="{6B85FBF7-193D-45ED-9889-D2DFE94A1FF1}" destId="{5ECE6706-044D-415D-A213-EC64B7D6E9CB}" srcOrd="2" destOrd="0" parTransId="{5F79CBF2-92DE-40C6-B17F-ABF333936390}" sibTransId="{D4E96321-03F7-4D7B-A80E-6EBB83A8E558}"/>
    <dgm:cxn modelId="{6BAB35E3-ADBC-C246-8A8F-D15B9DC8AB62}" type="presOf" srcId="{6B85FBF7-193D-45ED-9889-D2DFE94A1FF1}" destId="{EB6D35FE-4C16-EC48-B176-30290311E392}" srcOrd="0" destOrd="0" presId="urn:microsoft.com/office/officeart/2005/8/layout/vList2"/>
    <dgm:cxn modelId="{B96990F6-CA73-1445-903C-E0D9A99EB329}" type="presOf" srcId="{1A5BE8BC-6A13-4EDA-95E5-ADD1FA446EC0}" destId="{22D94F43-12F6-2C48-A33B-E9D740E19E7C}" srcOrd="0" destOrd="0" presId="urn:microsoft.com/office/officeart/2005/8/layout/vList2"/>
    <dgm:cxn modelId="{7F15F09D-67C7-474B-8A91-D618F6A03723}" type="presParOf" srcId="{EB6D35FE-4C16-EC48-B176-30290311E392}" destId="{986BEBDF-9DB5-0F43-9B81-971D7C4D2B38}" srcOrd="0" destOrd="0" presId="urn:microsoft.com/office/officeart/2005/8/layout/vList2"/>
    <dgm:cxn modelId="{5C7359FB-C448-DC40-A854-29CF35EAC8EA}" type="presParOf" srcId="{EB6D35FE-4C16-EC48-B176-30290311E392}" destId="{6E713CE8-E6B0-F34D-9315-D72A3FDBCDB0}" srcOrd="1" destOrd="0" presId="urn:microsoft.com/office/officeart/2005/8/layout/vList2"/>
    <dgm:cxn modelId="{7A18B824-E1B9-0246-92A9-15B2518A3EA5}" type="presParOf" srcId="{EB6D35FE-4C16-EC48-B176-30290311E392}" destId="{22D94F43-12F6-2C48-A33B-E9D740E19E7C}" srcOrd="2" destOrd="0" presId="urn:microsoft.com/office/officeart/2005/8/layout/vList2"/>
    <dgm:cxn modelId="{C81772B2-8670-4048-8F9F-26FBFFF7F75D}" type="presParOf" srcId="{EB6D35FE-4C16-EC48-B176-30290311E392}" destId="{365D7974-F065-B948-A937-C584059A5ABA}" srcOrd="3" destOrd="0" presId="urn:microsoft.com/office/officeart/2005/8/layout/vList2"/>
    <dgm:cxn modelId="{8370ACBC-5E61-B44F-8B85-0914D190D8A3}" type="presParOf" srcId="{EB6D35FE-4C16-EC48-B176-30290311E392}" destId="{EA889148-80AB-9B4D-A460-C295F2C31FC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CBFBB-2DB2-5A4E-8997-E9A5E9F84C93}">
      <dsp:nvSpPr>
        <dsp:cNvPr id="0" name=""/>
        <dsp:cNvSpPr/>
      </dsp:nvSpPr>
      <dsp:spPr>
        <a:xfrm>
          <a:off x="0" y="71945"/>
          <a:ext cx="8696325" cy="142155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/>
            <a:t>Visual comparison of colors between the test paper and the color chart will yield results in clinically meaningful units</a:t>
          </a:r>
          <a:endParaRPr lang="en-US" sz="2700" kern="1200"/>
        </a:p>
      </dsp:txBody>
      <dsp:txXfrm>
        <a:off x="69394" y="141339"/>
        <a:ext cx="8557537" cy="1282762"/>
      </dsp:txXfrm>
    </dsp:sp>
    <dsp:sp modelId="{E1B9AAEC-6EBF-DD41-BE8D-9B12B8BC1E8C}">
      <dsp:nvSpPr>
        <dsp:cNvPr id="0" name=""/>
        <dsp:cNvSpPr/>
      </dsp:nvSpPr>
      <dsp:spPr>
        <a:xfrm>
          <a:off x="0" y="1571255"/>
          <a:ext cx="8696325" cy="142155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BV detection </a:t>
          </a:r>
        </a:p>
      </dsp:txBody>
      <dsp:txXfrm>
        <a:off x="69394" y="1640649"/>
        <a:ext cx="8557537" cy="1282762"/>
      </dsp:txXfrm>
    </dsp:sp>
    <dsp:sp modelId="{998E703A-6542-5E41-ABB8-C27ED2F4D102}">
      <dsp:nvSpPr>
        <dsp:cNvPr id="0" name=""/>
        <dsp:cNvSpPr/>
      </dsp:nvSpPr>
      <dsp:spPr>
        <a:xfrm>
          <a:off x="0" y="3070565"/>
          <a:ext cx="8696325" cy="142155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Amniotic fluid detection</a:t>
          </a:r>
        </a:p>
      </dsp:txBody>
      <dsp:txXfrm>
        <a:off x="69394" y="3139959"/>
        <a:ext cx="8557537" cy="1282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61D4C-B464-2042-BA2D-6E9220599DC1}">
      <dsp:nvSpPr>
        <dsp:cNvPr id="0" name=""/>
        <dsp:cNvSpPr/>
      </dsp:nvSpPr>
      <dsp:spPr>
        <a:xfrm>
          <a:off x="0" y="199430"/>
          <a:ext cx="8704262" cy="200772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Store </a:t>
          </a:r>
          <a:r>
            <a:rPr lang="en-US" sz="5200" b="0" kern="1200" dirty="0"/>
            <a:t>at room temperature, out of direct sunlight </a:t>
          </a:r>
          <a:endParaRPr lang="en-US" sz="5200" kern="1200" dirty="0"/>
        </a:p>
      </dsp:txBody>
      <dsp:txXfrm>
        <a:off x="98009" y="297439"/>
        <a:ext cx="8508244" cy="1811702"/>
      </dsp:txXfrm>
    </dsp:sp>
    <dsp:sp modelId="{CBFD4049-D842-AD4A-B7BE-267649FCF2EE}">
      <dsp:nvSpPr>
        <dsp:cNvPr id="0" name=""/>
        <dsp:cNvSpPr/>
      </dsp:nvSpPr>
      <dsp:spPr>
        <a:xfrm>
          <a:off x="0" y="2356911"/>
          <a:ext cx="8704262" cy="200772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S</a:t>
          </a:r>
          <a:r>
            <a:rPr lang="en-US" sz="5200" b="0" kern="1200"/>
            <a:t>helf life is 6 months</a:t>
          </a:r>
          <a:endParaRPr lang="en-US" sz="5200" kern="1200"/>
        </a:p>
      </dsp:txBody>
      <dsp:txXfrm>
        <a:off x="98009" y="2454920"/>
        <a:ext cx="8508244" cy="1811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BEBDF-9DB5-0F43-9B81-971D7C4D2B38}">
      <dsp:nvSpPr>
        <dsp:cNvPr id="0" name=""/>
        <dsp:cNvSpPr/>
      </dsp:nvSpPr>
      <dsp:spPr>
        <a:xfrm>
          <a:off x="0" y="384200"/>
          <a:ext cx="8704262" cy="186615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Complete with each new roll and every 30 days. </a:t>
          </a:r>
        </a:p>
      </dsp:txBody>
      <dsp:txXfrm>
        <a:off x="91098" y="475298"/>
        <a:ext cx="8522066" cy="1683954"/>
      </dsp:txXfrm>
    </dsp:sp>
    <dsp:sp modelId="{22D94F43-12F6-2C48-A33B-E9D740E19E7C}">
      <dsp:nvSpPr>
        <dsp:cNvPr id="0" name=""/>
        <dsp:cNvSpPr/>
      </dsp:nvSpPr>
      <dsp:spPr>
        <a:xfrm>
          <a:off x="0" y="2313710"/>
          <a:ext cx="8704262" cy="186615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1. Dispense a drop from level 1 </a:t>
          </a:r>
          <a:r>
            <a:rPr lang="en-US" sz="2200" kern="1200" dirty="0" err="1"/>
            <a:t>Quantimetrix</a:t>
          </a:r>
          <a:r>
            <a:rPr lang="en-US" sz="2200" kern="1200" dirty="0"/>
            <a:t> dropper onto pH strip. 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2. Read immediately. 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3. Repeat with level 2 </a:t>
          </a:r>
          <a:r>
            <a:rPr lang="en-US" sz="2200" kern="1200" dirty="0" err="1"/>
            <a:t>Quantimetrix</a:t>
          </a:r>
          <a:r>
            <a:rPr lang="en-US" sz="2200" kern="1200" dirty="0"/>
            <a:t> dropper.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4. Log results on QC Log </a:t>
          </a:r>
        </a:p>
      </dsp:txBody>
      <dsp:txXfrm>
        <a:off x="91098" y="2404808"/>
        <a:ext cx="8522066" cy="16839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BEBDF-9DB5-0F43-9B81-971D7C4D2B38}">
      <dsp:nvSpPr>
        <dsp:cNvPr id="0" name=""/>
        <dsp:cNvSpPr/>
      </dsp:nvSpPr>
      <dsp:spPr>
        <a:xfrm>
          <a:off x="0" y="364670"/>
          <a:ext cx="8704262" cy="1216800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Remove 1 – 2 inches of pH paper</a:t>
          </a:r>
        </a:p>
      </dsp:txBody>
      <dsp:txXfrm>
        <a:off x="59399" y="424069"/>
        <a:ext cx="8585464" cy="1098002"/>
      </dsp:txXfrm>
    </dsp:sp>
    <dsp:sp modelId="{22D94F43-12F6-2C48-A33B-E9D740E19E7C}">
      <dsp:nvSpPr>
        <dsp:cNvPr id="0" name=""/>
        <dsp:cNvSpPr/>
      </dsp:nvSpPr>
      <dsp:spPr>
        <a:xfrm>
          <a:off x="0" y="1673631"/>
          <a:ext cx="8704262" cy="121680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pHizatest</a:t>
          </a:r>
          <a:r>
            <a:rPr lang="en-US" sz="3200" kern="1200" dirty="0"/>
            <a:t> may be applied directly to pooled vaginal fluid or vaginal fluid on a cotton swab</a:t>
          </a:r>
        </a:p>
      </dsp:txBody>
      <dsp:txXfrm>
        <a:off x="59399" y="1733030"/>
        <a:ext cx="8585464" cy="1098002"/>
      </dsp:txXfrm>
    </dsp:sp>
    <dsp:sp modelId="{EA889148-80AB-9B4D-A460-C295F2C31FC8}">
      <dsp:nvSpPr>
        <dsp:cNvPr id="0" name=""/>
        <dsp:cNvSpPr/>
      </dsp:nvSpPr>
      <dsp:spPr>
        <a:xfrm>
          <a:off x="0" y="2982591"/>
          <a:ext cx="8704262" cy="1216800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Observe for immediate color change</a:t>
          </a:r>
        </a:p>
      </dsp:txBody>
      <dsp:txXfrm>
        <a:off x="59399" y="3041990"/>
        <a:ext cx="8585464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4261-D5A3-9047-8D9F-7F6079EA0C4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E47F2-A06C-0E45-B864-D22BCE135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751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F6B71-D530-9C4F-BC90-DD47ACEC3E96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092DF-2799-494E-8442-6655B1578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55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54C31-0226-F84A-B3EC-3F733CD812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513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54C31-0226-F84A-B3EC-3F733CD812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21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273" y="5566543"/>
            <a:ext cx="4992368" cy="1076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211" y="859196"/>
            <a:ext cx="8387578" cy="2280526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211" y="3276047"/>
            <a:ext cx="8387578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9D3C6-162D-A348-BFC0-1CEF154C693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2298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8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4219" y="1"/>
            <a:ext cx="36978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3838" y="426264"/>
            <a:ext cx="4296542" cy="26517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4125" y="6356350"/>
            <a:ext cx="36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100" cap="all" spc="130">
                <a:solidFill>
                  <a:srgbClr val="0091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CREATING A HEALTHIER HAWAIʻI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9" y="5985719"/>
            <a:ext cx="6062662" cy="20364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Source text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24125" y="3218516"/>
            <a:ext cx="4296542" cy="265176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31927" y="426264"/>
            <a:ext cx="4296542" cy="2651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32214" y="3218516"/>
            <a:ext cx="4296542" cy="265176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Picture 11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1" y="6111012"/>
            <a:ext cx="2418051" cy="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069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4/18/2023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83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1" y="6111012"/>
            <a:ext cx="2418051" cy="521379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5" y="373563"/>
            <a:ext cx="8695750" cy="871647"/>
          </a:xfrm>
        </p:spPr>
        <p:txBody>
          <a:bodyPr tIns="45720" bIns="9144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4219" y="1"/>
            <a:ext cx="36978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3838" y="1332376"/>
            <a:ext cx="8696325" cy="456430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4125" y="6356350"/>
            <a:ext cx="36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100" cap="all" spc="130">
                <a:solidFill>
                  <a:srgbClr val="0091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CREATING A HEALTHIER </a:t>
            </a:r>
            <a:r>
              <a:rPr lang="en-US" dirty="0" err="1"/>
              <a:t>HAWAIʻI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9" y="5985719"/>
            <a:ext cx="6062662" cy="20364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Source text</a:t>
            </a:r>
          </a:p>
        </p:txBody>
      </p:sp>
    </p:spTree>
    <p:extLst>
      <p:ext uri="{BB962C8B-B14F-4D97-AF65-F5344CB8AC3E}">
        <p14:creationId xmlns:p14="http://schemas.microsoft.com/office/powerpoint/2010/main" val="363155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5" y="373563"/>
            <a:ext cx="8695750" cy="871647"/>
          </a:xfrm>
        </p:spPr>
        <p:txBody>
          <a:bodyPr tIns="45720" bIns="9144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4219" y="1"/>
            <a:ext cx="36978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23839" y="1332376"/>
            <a:ext cx="4296542" cy="456430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4125" y="6356350"/>
            <a:ext cx="36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100" cap="all" spc="130">
                <a:solidFill>
                  <a:srgbClr val="0091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CREATING A HEALTHIER </a:t>
            </a:r>
            <a:r>
              <a:rPr lang="en-US" dirty="0" err="1"/>
              <a:t>HAWAIʻI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/>
          </p:nvPr>
        </p:nvSpPr>
        <p:spPr>
          <a:xfrm>
            <a:off x="4623333" y="1332376"/>
            <a:ext cx="4296542" cy="4564305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9" y="5985719"/>
            <a:ext cx="6062662" cy="20364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Source text</a:t>
            </a:r>
          </a:p>
        </p:txBody>
      </p:sp>
      <p:pic>
        <p:nvPicPr>
          <p:cNvPr id="13" name="Picture 12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1" y="6111012"/>
            <a:ext cx="2418051" cy="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153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5" y="373563"/>
            <a:ext cx="8695750" cy="871647"/>
          </a:xfrm>
        </p:spPr>
        <p:txBody>
          <a:bodyPr tIns="45720" bIns="9144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4219" y="1"/>
            <a:ext cx="36978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4125" y="6356350"/>
            <a:ext cx="36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100" cap="all" spc="130">
                <a:solidFill>
                  <a:srgbClr val="0091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CREATING A HEALTHIER </a:t>
            </a:r>
            <a:r>
              <a:rPr lang="en-US" dirty="0" err="1"/>
              <a:t>HAWAIʻI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9" y="5985719"/>
            <a:ext cx="6062662" cy="20364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Source text</a:t>
            </a:r>
          </a:p>
        </p:txBody>
      </p:sp>
      <p:pic>
        <p:nvPicPr>
          <p:cNvPr id="9" name="Picture 8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1" y="6111012"/>
            <a:ext cx="2418051" cy="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5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25" y="373563"/>
            <a:ext cx="8695750" cy="871647"/>
          </a:xfrm>
        </p:spPr>
        <p:txBody>
          <a:bodyPr tIns="45720" bIns="9144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4219" y="1"/>
            <a:ext cx="36978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3838" y="1306213"/>
            <a:ext cx="8704262" cy="45640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4125" y="6356350"/>
            <a:ext cx="36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100" cap="all" spc="130">
                <a:solidFill>
                  <a:srgbClr val="0091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CREATING A HEALTHIER </a:t>
            </a:r>
            <a:r>
              <a:rPr lang="en-US" dirty="0" err="1"/>
              <a:t>HAWAIʻI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9" y="5985719"/>
            <a:ext cx="6062662" cy="20364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Source text</a:t>
            </a:r>
          </a:p>
        </p:txBody>
      </p:sp>
      <p:pic>
        <p:nvPicPr>
          <p:cNvPr id="11" name="Picture 10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1" y="6111012"/>
            <a:ext cx="2418051" cy="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81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4219" y="1"/>
            <a:ext cx="36978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3838" y="426265"/>
            <a:ext cx="8704918" cy="54440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4125" y="6356350"/>
            <a:ext cx="36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100" cap="all" spc="130">
                <a:solidFill>
                  <a:srgbClr val="0091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CREATING A HEALTHIER </a:t>
            </a:r>
            <a:r>
              <a:rPr lang="en-US" dirty="0" err="1"/>
              <a:t>HAWAIʻI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9" y="5985719"/>
            <a:ext cx="6062662" cy="20364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Source text</a:t>
            </a:r>
          </a:p>
        </p:txBody>
      </p:sp>
      <p:pic>
        <p:nvPicPr>
          <p:cNvPr id="10" name="Picture 9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1" y="6111012"/>
            <a:ext cx="2418051" cy="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0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4219" y="1"/>
            <a:ext cx="36978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3838" y="426265"/>
            <a:ext cx="4296542" cy="54440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4125" y="6356350"/>
            <a:ext cx="36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100" cap="all" spc="130">
                <a:solidFill>
                  <a:srgbClr val="0091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CREATING A HEALTHIER </a:t>
            </a:r>
            <a:r>
              <a:rPr lang="en-US" dirty="0" err="1"/>
              <a:t>HAWAIʻI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32214" y="426265"/>
            <a:ext cx="4296542" cy="544401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9" y="5985719"/>
            <a:ext cx="6062662" cy="20364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Source text</a:t>
            </a:r>
          </a:p>
        </p:txBody>
      </p:sp>
      <p:pic>
        <p:nvPicPr>
          <p:cNvPr id="12" name="Picture 11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1" y="6111012"/>
            <a:ext cx="2418051" cy="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3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-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4219" y="1"/>
            <a:ext cx="36978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3838" y="426264"/>
            <a:ext cx="8704918" cy="26517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4125" y="6356350"/>
            <a:ext cx="36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100" cap="all" spc="130">
                <a:solidFill>
                  <a:srgbClr val="0091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CREATING A HEALTHIER HAWAIʻI</a:t>
            </a:r>
            <a:endParaRPr lang="en-US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24125" y="3218516"/>
            <a:ext cx="4296542" cy="2651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32214" y="3218516"/>
            <a:ext cx="4296542" cy="265176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9" y="5985719"/>
            <a:ext cx="6062662" cy="20364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Source text</a:t>
            </a:r>
          </a:p>
        </p:txBody>
      </p:sp>
      <p:pic>
        <p:nvPicPr>
          <p:cNvPr id="11" name="Picture 10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1" y="6111012"/>
            <a:ext cx="2418051" cy="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2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0091B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4219" y="1"/>
            <a:ext cx="369781" cy="274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223838" y="426264"/>
            <a:ext cx="4296542" cy="544401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224125" y="6356350"/>
            <a:ext cx="36834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kern="1100" cap="all" spc="130">
                <a:solidFill>
                  <a:srgbClr val="0091B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CREATING A HEALTHIER HAWAIʻI</a:t>
            </a:r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4631927" y="426264"/>
            <a:ext cx="4296542" cy="2651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4632214" y="3218516"/>
            <a:ext cx="4296542" cy="265176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23839" y="5985719"/>
            <a:ext cx="6062662" cy="203643"/>
          </a:xfr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 dirty="0"/>
              <a:t>Click to edit Source text</a:t>
            </a:r>
          </a:p>
        </p:txBody>
      </p:sp>
      <p:pic>
        <p:nvPicPr>
          <p:cNvPr id="11" name="Picture 10" descr="HPHKap_WC-2016_PM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11" y="6111012"/>
            <a:ext cx="2418051" cy="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69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125" y="199925"/>
            <a:ext cx="86957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125" y="1513036"/>
            <a:ext cx="8695750" cy="466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4219" y="-64655"/>
            <a:ext cx="369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EF9D3C6-162D-A348-BFC0-1CEF154C69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5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1" r:id="rId4"/>
    <p:sldLayoutId id="2147483653" r:id="rId5"/>
    <p:sldLayoutId id="2147483654" r:id="rId6"/>
    <p:sldLayoutId id="2147483659" r:id="rId7"/>
    <p:sldLayoutId id="2147483657" r:id="rId8"/>
    <p:sldLayoutId id="2147483658" r:id="rId9"/>
    <p:sldLayoutId id="2147483656" r:id="rId10"/>
    <p:sldLayoutId id="2147483660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24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–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»"/>
        <a:defRPr sz="18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D1BF3D89-F808-D7B7-9576-676F93D8E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25" y="1864862"/>
            <a:ext cx="7368084" cy="156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60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E7CAD-949D-3350-36BA-9079BD70B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in EPIC cont’d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6440A-027E-39BB-60A3-C5A424CEA0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9DBAF-0853-B485-7A0B-204A90E6A8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758E8763-F68B-ADA6-2B20-03140A4B7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006" y="2382441"/>
            <a:ext cx="5829300" cy="1417420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C6F0413-12FB-B473-5891-A5062DEC89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50" y="3989021"/>
            <a:ext cx="5212956" cy="14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5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3359" y="2721382"/>
            <a:ext cx="8695750" cy="871647"/>
          </a:xfrm>
        </p:spPr>
        <p:txBody>
          <a:bodyPr/>
          <a:lstStyle/>
          <a:p>
            <a:pPr algn="ctr"/>
            <a:r>
              <a:rPr lang="en-US" dirty="0"/>
              <a:t>Mahalo!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9D3C6-162D-A348-BFC0-1CEF154C693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CREATING A HEALTHIER HAWAIʻI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09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Description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9D3C6-162D-A348-BFC0-1CEF154C693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CREATING A HEALTHIER HAWAIʻI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F62F1B-4EA8-0932-A9F3-A31582F4CE8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23838" y="1331913"/>
            <a:ext cx="8696325" cy="4564062"/>
          </a:xfrm>
        </p:spPr>
        <p:txBody>
          <a:bodyPr anchor="ctr">
            <a:normAutofit/>
          </a:bodyPr>
          <a:lstStyle/>
          <a:p>
            <a:r>
              <a:rPr lang="en-US" sz="1800" b="0" dirty="0" err="1">
                <a:effectLst/>
                <a:latin typeface="+mj-lt"/>
              </a:rPr>
              <a:t>pHizatest</a:t>
            </a:r>
            <a:r>
              <a:rPr lang="en-US" sz="1800" b="0" dirty="0">
                <a:effectLst/>
                <a:latin typeface="+mj-lt"/>
              </a:rPr>
              <a:t> paper is a </a:t>
            </a:r>
            <a:r>
              <a:rPr lang="en-US" sz="1800" b="0" dirty="0" err="1">
                <a:effectLst/>
                <a:latin typeface="+mj-lt"/>
              </a:rPr>
              <a:t>nitrazine</a:t>
            </a:r>
            <a:r>
              <a:rPr lang="en-US" sz="1800" b="0" dirty="0">
                <a:effectLst/>
                <a:latin typeface="+mj-lt"/>
              </a:rPr>
              <a:t> indicator paper intended for in-vitro, semi quantitative determination of pH in the 4.5 – 7.5 range </a:t>
            </a:r>
            <a:endParaRPr lang="en-US" sz="1800" dirty="0">
              <a:latin typeface="+mj-lt"/>
            </a:endParaRPr>
          </a:p>
          <a:p>
            <a:endParaRPr lang="en-US" sz="1800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02B1FAB-4006-A1BB-40B6-34E98BF78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71" r="20961" b="-2"/>
          <a:stretch/>
        </p:blipFill>
        <p:spPr>
          <a:xfrm>
            <a:off x="6286501" y="668638"/>
            <a:ext cx="2164079" cy="243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33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9D3C6-162D-A348-BFC0-1CEF154C693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CREATING A HEALTHIER HAWAIʻI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2443C17-9D74-D4F0-8096-CB9D7622B866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28557059"/>
              </p:ext>
            </p:extLst>
          </p:nvPr>
        </p:nvGraphicFramePr>
        <p:xfrm>
          <a:off x="223838" y="1331913"/>
          <a:ext cx="8696325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694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3791-FE48-626B-277A-7F1D5F408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Storage and Shelf Life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66EEFC-0447-2758-B58B-15D736D31B42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4072679071"/>
              </p:ext>
            </p:extLst>
          </p:nvPr>
        </p:nvGraphicFramePr>
        <p:xfrm>
          <a:off x="223838" y="1306513"/>
          <a:ext cx="8704262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3E208D-E771-91DB-BB18-355658F2A0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52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E4BE-86D3-B1A3-15E7-924DEF83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Quality Control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E8D860-73D7-1FFB-0A22-9941B3E52D57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323116133"/>
              </p:ext>
            </p:extLst>
          </p:nvPr>
        </p:nvGraphicFramePr>
        <p:xfrm>
          <a:off x="223838" y="1306513"/>
          <a:ext cx="8704262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FBE32-6015-B897-D771-0D15E468D1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Placeholder 5" descr="Window">
            <a:extLst>
              <a:ext uri="{FF2B5EF4-FFF2-40B4-BE49-F238E27FC236}">
                <a16:creationId xmlns:a16="http://schemas.microsoft.com/office/drawing/2014/main" id="{9B94ED1D-3849-D688-0CC8-495489156C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17099" y="322846"/>
            <a:ext cx="966462" cy="1329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14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2E4BE-86D3-B1A3-15E7-924DEF83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Procedure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E8D860-73D7-1FFB-0A22-9941B3E52D57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239358013"/>
              </p:ext>
            </p:extLst>
          </p:nvPr>
        </p:nvGraphicFramePr>
        <p:xfrm>
          <a:off x="223838" y="1306513"/>
          <a:ext cx="8704262" cy="4564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C243D-9505-24B9-F69E-9974B6EE6F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6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EBB6D-B7A7-C5EA-3587-233AE86C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Interpretation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FB77A-9E55-4DE0-14D2-36B0F54320F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8ED37-64C7-DE38-32B4-21CEA24ECC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1AF66BAF-6CA5-7492-D415-C47BFE67B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00" y="2187258"/>
            <a:ext cx="5184163" cy="2669843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694BF1B-FEAB-8AC6-3234-7E8DB8B5C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71" r="20961" b="-2"/>
          <a:stretch/>
        </p:blipFill>
        <p:spPr>
          <a:xfrm>
            <a:off x="5417821" y="844170"/>
            <a:ext cx="2806720" cy="31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66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81ADA-B20B-92AB-143C-102C163B7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Reporting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A42A5-9CE2-16E0-4994-BBD0CFC532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8C513E96-31CB-F6D2-A982-C0F133592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0655" y="2724493"/>
            <a:ext cx="3403759" cy="2250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3B6994-6F42-8804-D92A-AD544E49E671}"/>
              </a:ext>
            </a:extLst>
          </p:cNvPr>
          <p:cNvSpPr txBox="1"/>
          <p:nvPr/>
        </p:nvSpPr>
        <p:spPr>
          <a:xfrm>
            <a:off x="952500" y="1554480"/>
            <a:ext cx="4015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Document in epic and appropriate patient log</a:t>
            </a:r>
          </a:p>
        </p:txBody>
      </p:sp>
      <p:pic>
        <p:nvPicPr>
          <p:cNvPr id="3" name="Picture Placeholder 5" descr="PPMP Revised 02.15.23.doc  -  Read-Only  -  Compatibility Mode - Word">
            <a:extLst>
              <a:ext uri="{FF2B5EF4-FFF2-40B4-BE49-F238E27FC236}">
                <a16:creationId xmlns:a16="http://schemas.microsoft.com/office/drawing/2014/main" id="{0466D13C-7F97-B692-32B4-44718A68B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993" y="2494137"/>
            <a:ext cx="3687525" cy="24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1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49B96-0BF8-C2E2-E33E-698306D37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in EPIC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49AF8BD-AF1F-BC89-49E5-3AC2F38BD3B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l="2577" r="2577"/>
          <a:stretch/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4F6B2-EDB6-3919-ED9E-57841467DF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08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PH 1">
      <a:dk1>
        <a:srgbClr val="78787B"/>
      </a:dk1>
      <a:lt1>
        <a:sysClr val="window" lastClr="FFFFFF"/>
      </a:lt1>
      <a:dk2>
        <a:srgbClr val="404040"/>
      </a:dk2>
      <a:lt2>
        <a:srgbClr val="F4F2EC"/>
      </a:lt2>
      <a:accent1>
        <a:srgbClr val="0091BA"/>
      </a:accent1>
      <a:accent2>
        <a:srgbClr val="F58220"/>
      </a:accent2>
      <a:accent3>
        <a:srgbClr val="62A945"/>
      </a:accent3>
      <a:accent4>
        <a:srgbClr val="862065"/>
      </a:accent4>
      <a:accent5>
        <a:srgbClr val="0071B9"/>
      </a:accent5>
      <a:accent6>
        <a:srgbClr val="78787B"/>
      </a:accent6>
      <a:hlink>
        <a:srgbClr val="0091BA"/>
      </a:hlink>
      <a:folHlink>
        <a:srgbClr val="7878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2AF780A3C04C43B900C003AEB84588" ma:contentTypeVersion="1" ma:contentTypeDescription="Create a new document." ma:contentTypeScope="" ma:versionID="167a14ed4ef985c0a089e8d6c493d7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46D593-2011-4D20-8438-3B33041AFE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4E82A8-7C5F-4090-94A3-632B94E55F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68EEAB-FD3C-4253-85FC-ED1CB9B85DAF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sharepoint/v3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180</Words>
  <Application>Microsoft Office PowerPoint</Application>
  <PresentationFormat>On-screen Show (4:3)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Product Description</vt:lpstr>
      <vt:lpstr>Results</vt:lpstr>
      <vt:lpstr>Storage and Shelf Life</vt:lpstr>
      <vt:lpstr>Quality Control</vt:lpstr>
      <vt:lpstr>Procedure</vt:lpstr>
      <vt:lpstr>Interpretation</vt:lpstr>
      <vt:lpstr>Result Reporting</vt:lpstr>
      <vt:lpstr>Documentation in EPIC</vt:lpstr>
      <vt:lpstr>Documentation in EPIC cont’d</vt:lpstr>
      <vt:lpstr>Mahalo!</vt:lpstr>
    </vt:vector>
  </TitlesOfParts>
  <Company>Anthology Marketing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Lum</dc:creator>
  <cp:lastModifiedBy>Gaug, Shana</cp:lastModifiedBy>
  <cp:revision>26</cp:revision>
  <dcterms:created xsi:type="dcterms:W3CDTF">2016-04-08T03:41:26Z</dcterms:created>
  <dcterms:modified xsi:type="dcterms:W3CDTF">2023-04-18T19:36:22Z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0x010100162AF780A3C04C43B900C003AEB84588</vt:lpwstr>
  </property>
</Properties>
</file>