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59" r:id="rId5"/>
    <p:sldId id="260" r:id="rId6"/>
    <p:sldId id="274" r:id="rId7"/>
    <p:sldId id="272" r:id="rId8"/>
    <p:sldId id="263" r:id="rId9"/>
    <p:sldId id="264" r:id="rId10"/>
    <p:sldId id="265" r:id="rId11"/>
    <p:sldId id="266" r:id="rId12"/>
    <p:sldId id="277" r:id="rId13"/>
    <p:sldId id="267" r:id="rId14"/>
    <p:sldId id="268" r:id="rId15"/>
    <p:sldId id="269" r:id="rId16"/>
    <p:sldId id="270" r:id="rId17"/>
    <p:sldId id="271"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0" d="100"/>
          <a:sy n="70"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C057D-E1DD-40C4-9BB1-A27F06A6B8F0}"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452C3-3495-4FB8-A763-655B9D26BC4C}" type="slidenum">
              <a:rPr lang="en-US" smtClean="0"/>
              <a:t>‹#›</a:t>
            </a:fld>
            <a:endParaRPr lang="en-US"/>
          </a:p>
        </p:txBody>
      </p:sp>
    </p:spTree>
    <p:extLst>
      <p:ext uri="{BB962C8B-B14F-4D97-AF65-F5344CB8AC3E}">
        <p14:creationId xmlns:p14="http://schemas.microsoft.com/office/powerpoint/2010/main" val="158411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52C3-3495-4FB8-A763-655B9D26BC4C}" type="slidenum">
              <a:rPr lang="en-US" smtClean="0"/>
              <a:t>3</a:t>
            </a:fld>
            <a:endParaRPr lang="en-US"/>
          </a:p>
        </p:txBody>
      </p:sp>
    </p:spTree>
    <p:extLst>
      <p:ext uri="{BB962C8B-B14F-4D97-AF65-F5344CB8AC3E}">
        <p14:creationId xmlns:p14="http://schemas.microsoft.com/office/powerpoint/2010/main" val="308846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52C3-3495-4FB8-A763-655B9D26BC4C}" type="slidenum">
              <a:rPr lang="en-US" smtClean="0"/>
              <a:t>4</a:t>
            </a:fld>
            <a:endParaRPr lang="en-US"/>
          </a:p>
        </p:txBody>
      </p:sp>
    </p:spTree>
    <p:extLst>
      <p:ext uri="{BB962C8B-B14F-4D97-AF65-F5344CB8AC3E}">
        <p14:creationId xmlns:p14="http://schemas.microsoft.com/office/powerpoint/2010/main" val="188244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452C3-3495-4FB8-A763-655B9D26BC4C}" type="slidenum">
              <a:rPr lang="en-US" smtClean="0"/>
              <a:t>18</a:t>
            </a:fld>
            <a:endParaRPr lang="en-US"/>
          </a:p>
        </p:txBody>
      </p:sp>
    </p:spTree>
    <p:extLst>
      <p:ext uri="{BB962C8B-B14F-4D97-AF65-F5344CB8AC3E}">
        <p14:creationId xmlns:p14="http://schemas.microsoft.com/office/powerpoint/2010/main" val="206120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BBA63B-5C60-4999-849C-92AA753A4CAD}"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176857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BA63B-5C60-4999-849C-92AA753A4CAD}"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176341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BA63B-5C60-4999-849C-92AA753A4CAD}"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290832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BA63B-5C60-4999-849C-92AA753A4CAD}"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53430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BA63B-5C60-4999-849C-92AA753A4CAD}"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181911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BBA63B-5C60-4999-849C-92AA753A4CAD}"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94491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BA63B-5C60-4999-849C-92AA753A4CAD}"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294129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BBA63B-5C60-4999-849C-92AA753A4CAD}"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63490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BA63B-5C60-4999-849C-92AA753A4CAD}"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7178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BA63B-5C60-4999-849C-92AA753A4CAD}"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199981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BA63B-5C60-4999-849C-92AA753A4CAD}"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DBE43-623B-47FF-B78B-C3CA05FA67DA}" type="slidenum">
              <a:rPr lang="en-US" smtClean="0"/>
              <a:t>‹#›</a:t>
            </a:fld>
            <a:endParaRPr lang="en-US"/>
          </a:p>
        </p:txBody>
      </p:sp>
    </p:spTree>
    <p:extLst>
      <p:ext uri="{BB962C8B-B14F-4D97-AF65-F5344CB8AC3E}">
        <p14:creationId xmlns:p14="http://schemas.microsoft.com/office/powerpoint/2010/main" val="392755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BA63B-5C60-4999-849C-92AA753A4CAD}" type="datetimeFigureOut">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DBE43-623B-47FF-B78B-C3CA05FA67DA}" type="slidenum">
              <a:rPr lang="en-US" smtClean="0"/>
              <a:t>‹#›</a:t>
            </a:fld>
            <a:endParaRPr lang="en-US"/>
          </a:p>
        </p:txBody>
      </p:sp>
    </p:spTree>
    <p:extLst>
      <p:ext uri="{BB962C8B-B14F-4D97-AF65-F5344CB8AC3E}">
        <p14:creationId xmlns:p14="http://schemas.microsoft.com/office/powerpoint/2010/main" val="182383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609850"/>
          </a:xfrm>
        </p:spPr>
        <p:txBody>
          <a:bodyPr/>
          <a:lstStyle/>
          <a:p>
            <a:r>
              <a:rPr lang="en-US" sz="6600" b="1" dirty="0" smtClean="0">
                <a:solidFill>
                  <a:srgbClr val="0070C0"/>
                </a:solidFill>
              </a:rPr>
              <a:t>Point of Care </a:t>
            </a:r>
            <a:endParaRPr lang="en-US" sz="6600" b="1" dirty="0">
              <a:solidFill>
                <a:srgbClr val="0070C0"/>
              </a:solidFill>
            </a:endParaRPr>
          </a:p>
        </p:txBody>
      </p:sp>
      <p:sp>
        <p:nvSpPr>
          <p:cNvPr id="3" name="Subtitle 2"/>
          <p:cNvSpPr>
            <a:spLocks noGrp="1"/>
          </p:cNvSpPr>
          <p:nvPr>
            <p:ph type="subTitle" idx="1"/>
          </p:nvPr>
        </p:nvSpPr>
        <p:spPr>
          <a:xfrm>
            <a:off x="1447800" y="2362200"/>
            <a:ext cx="6400800" cy="2743200"/>
          </a:xfrm>
        </p:spPr>
        <p:txBody>
          <a:bodyPr>
            <a:normAutofit/>
          </a:bodyPr>
          <a:lstStyle/>
          <a:p>
            <a:r>
              <a:rPr lang="en-US" sz="6600" b="1" dirty="0" smtClean="0">
                <a:solidFill>
                  <a:srgbClr val="FF0000"/>
                </a:solidFill>
              </a:rPr>
              <a:t>Proficiency Testing</a:t>
            </a:r>
            <a:endParaRPr lang="en-US" sz="6600" b="1" dirty="0">
              <a:solidFill>
                <a:srgbClr val="FF0000"/>
              </a:solidFill>
            </a:endParaRPr>
          </a:p>
        </p:txBody>
      </p:sp>
    </p:spTree>
    <p:extLst>
      <p:ext uri="{BB962C8B-B14F-4D97-AF65-F5344CB8AC3E}">
        <p14:creationId xmlns:p14="http://schemas.microsoft.com/office/powerpoint/2010/main" val="82916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0000"/>
                </a:solidFill>
              </a:rPr>
              <a:t>Results Page</a:t>
            </a:r>
            <a:endParaRPr lang="en-US" sz="4000" dirty="0">
              <a:solidFill>
                <a:srgbClr val="FF0000"/>
              </a:solidFill>
            </a:endParaRPr>
          </a:p>
        </p:txBody>
      </p:sp>
      <p:sp>
        <p:nvSpPr>
          <p:cNvPr id="4" name="Text Placeholder 3"/>
          <p:cNvSpPr>
            <a:spLocks noGrp="1"/>
          </p:cNvSpPr>
          <p:nvPr>
            <p:ph type="body" sz="half" idx="2"/>
          </p:nvPr>
        </p:nvSpPr>
        <p:spPr>
          <a:xfrm>
            <a:off x="457200" y="1435100"/>
            <a:ext cx="3008313" cy="5041900"/>
          </a:xfrm>
        </p:spPr>
        <p:txBody>
          <a:bodyPr>
            <a:normAutofit fontScale="70000" lnSpcReduction="20000"/>
          </a:bodyPr>
          <a:lstStyle/>
          <a:p>
            <a:r>
              <a:rPr lang="en-US" sz="2400" u="sng" dirty="0" smtClean="0"/>
              <a:t>Includes</a:t>
            </a:r>
          </a:p>
          <a:p>
            <a:endParaRPr lang="en-US" sz="2400" dirty="0"/>
          </a:p>
          <a:p>
            <a:pPr marL="285750" indent="-285750">
              <a:buFont typeface="Arial" panose="020B0604020202020204" pitchFamily="34" charset="0"/>
              <a:buChar char="•"/>
            </a:pPr>
            <a:r>
              <a:rPr lang="en-US" sz="2000" dirty="0" smtClean="0"/>
              <a:t>Instrument Method Code boxes: enter 2184 for whole blood glucose testing.</a:t>
            </a:r>
          </a:p>
          <a:p>
            <a:endParaRPr lang="en-US" sz="2000" dirty="0" smtClean="0"/>
          </a:p>
          <a:p>
            <a:pPr marL="285750" indent="-285750">
              <a:buFont typeface="Arial" panose="020B0604020202020204" pitchFamily="34" charset="0"/>
              <a:buChar char="•"/>
            </a:pPr>
            <a:r>
              <a:rPr lang="en-US" sz="2000" dirty="0" smtClean="0"/>
              <a:t>Locate the appropriate method code </a:t>
            </a:r>
            <a:r>
              <a:rPr lang="en-US" sz="2000" smtClean="0"/>
              <a:t>for Siemens </a:t>
            </a:r>
            <a:r>
              <a:rPr lang="en-US" sz="2000" dirty="0" smtClean="0"/>
              <a:t>Urine Dips.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Results Boxes: Enter blind sample results  according to sample id </a:t>
            </a:r>
          </a:p>
          <a:p>
            <a:endParaRPr lang="en-US" sz="2000" dirty="0" smtClean="0"/>
          </a:p>
          <a:p>
            <a:pPr marL="285750" indent="-285750">
              <a:buFont typeface="Arial" panose="020B0604020202020204" pitchFamily="34" charset="0"/>
              <a:buChar char="•"/>
            </a:pPr>
            <a:r>
              <a:rPr lang="en-US" sz="2000" b="1" dirty="0" smtClean="0">
                <a:solidFill>
                  <a:srgbClr val="FF0000"/>
                </a:solidFill>
              </a:rPr>
              <a:t>Note: Results submission due date  of November 6</a:t>
            </a:r>
            <a:r>
              <a:rPr lang="en-US" sz="2000" b="1" baseline="30000" dirty="0" smtClean="0">
                <a:solidFill>
                  <a:srgbClr val="FF0000"/>
                </a:solidFill>
              </a:rPr>
              <a:t>th</a:t>
            </a:r>
            <a:r>
              <a:rPr lang="en-US" sz="2000" b="1" dirty="0" smtClean="0">
                <a:solidFill>
                  <a:srgbClr val="FF0000"/>
                </a:solidFill>
              </a:rPr>
              <a:t> 2013 which is located to the top left hand corner of the Result Form.</a:t>
            </a:r>
          </a:p>
          <a:p>
            <a:pPr marL="285750" indent="-285750">
              <a:buFont typeface="Arial" panose="020B0604020202020204" pitchFamily="34" charset="0"/>
              <a:buChar char="•"/>
            </a:pPr>
            <a:endParaRPr lang="en-US" sz="2000" b="1" dirty="0">
              <a:solidFill>
                <a:srgbClr val="FF0000"/>
              </a:solidFill>
            </a:endParaRPr>
          </a:p>
          <a:p>
            <a:pPr marL="285750" indent="-285750">
              <a:buFont typeface="Arial" panose="020B0604020202020204" pitchFamily="34" charset="0"/>
              <a:buChar char="•"/>
            </a:pPr>
            <a:r>
              <a:rPr lang="en-US" sz="2000" b="1" dirty="0" smtClean="0">
                <a:solidFill>
                  <a:srgbClr val="FF0000"/>
                </a:solidFill>
              </a:rPr>
              <a:t>All survey results are to  be submitted before the due date or risk an evaluation score of ZERO</a:t>
            </a:r>
            <a:endParaRPr lang="en-US" sz="2000" b="1" dirty="0">
              <a:solidFill>
                <a:srgbClr val="FF000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6008" y="273050"/>
            <a:ext cx="4389834" cy="5853113"/>
          </a:xfrm>
        </p:spPr>
      </p:pic>
    </p:spTree>
    <p:extLst>
      <p:ext uri="{BB962C8B-B14F-4D97-AF65-F5344CB8AC3E}">
        <p14:creationId xmlns:p14="http://schemas.microsoft.com/office/powerpoint/2010/main" val="2239092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Examples </a:t>
            </a:r>
            <a:endParaRPr lang="en-US" b="1" dirty="0">
              <a:solidFill>
                <a:srgbClr val="FF0000"/>
              </a:solidFill>
            </a:endParaRPr>
          </a:p>
        </p:txBody>
      </p:sp>
      <p:sp>
        <p:nvSpPr>
          <p:cNvPr id="3" name="Text Placeholder 2"/>
          <p:cNvSpPr>
            <a:spLocks noGrp="1"/>
          </p:cNvSpPr>
          <p:nvPr>
            <p:ph type="body" idx="1"/>
          </p:nvPr>
        </p:nvSpPr>
        <p:spPr/>
        <p:txBody>
          <a:bodyPr>
            <a:normAutofit/>
          </a:bodyPr>
          <a:lstStyle/>
          <a:p>
            <a:pPr algn="ctr"/>
            <a:r>
              <a:rPr lang="en-US" sz="2800" dirty="0" smtClean="0"/>
              <a:t>Instrument Method Code</a:t>
            </a:r>
            <a:endParaRPr lang="en-US" sz="28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174875"/>
            <a:ext cx="4038599" cy="3951288"/>
          </a:xfrm>
        </p:spPr>
      </p:pic>
      <p:sp>
        <p:nvSpPr>
          <p:cNvPr id="5" name="Text Placeholder 4"/>
          <p:cNvSpPr>
            <a:spLocks noGrp="1"/>
          </p:cNvSpPr>
          <p:nvPr>
            <p:ph type="body" sz="quarter" idx="3"/>
          </p:nvPr>
        </p:nvSpPr>
        <p:spPr/>
        <p:txBody>
          <a:bodyPr>
            <a:normAutofit/>
          </a:bodyPr>
          <a:lstStyle/>
          <a:p>
            <a:pPr algn="ctr"/>
            <a:r>
              <a:rPr lang="en-US" sz="3200" dirty="0" smtClean="0"/>
              <a:t>Result Entry</a:t>
            </a:r>
            <a:endParaRPr lang="en-US" sz="3200"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0" y="2209800"/>
            <a:ext cx="4041775" cy="3962399"/>
          </a:xfrm>
        </p:spPr>
      </p:pic>
    </p:spTree>
    <p:extLst>
      <p:ext uri="{BB962C8B-B14F-4D97-AF65-F5344CB8AC3E}">
        <p14:creationId xmlns:p14="http://schemas.microsoft.com/office/powerpoint/2010/main" val="317149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PT Sample Instructions</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Perform your QC prior to beginning Proficiency Testing.</a:t>
            </a:r>
          </a:p>
          <a:p>
            <a:endParaRPr lang="en-US" dirty="0"/>
          </a:p>
          <a:p>
            <a:r>
              <a:rPr lang="en-US" dirty="0"/>
              <a:t>F</a:t>
            </a:r>
            <a:r>
              <a:rPr lang="en-US" dirty="0" smtClean="0"/>
              <a:t>ollow the storage and stability instructions to insure that sample are not compromised prior to testing. </a:t>
            </a:r>
          </a:p>
          <a:p>
            <a:endParaRPr lang="en-US" dirty="0"/>
          </a:p>
          <a:p>
            <a:r>
              <a:rPr lang="en-US" dirty="0" smtClean="0"/>
              <a:t>Perform Proficiency Testing as you would a patient test, and record your results on the result form.</a:t>
            </a:r>
          </a:p>
          <a:p>
            <a:endParaRPr lang="en-US" dirty="0"/>
          </a:p>
          <a:p>
            <a:r>
              <a:rPr lang="en-US" dirty="0" smtClean="0"/>
              <a:t>After survey completion and submission, keep the survey refrigerated until the results(Evaluations) are received from CAP.</a:t>
            </a:r>
            <a:endParaRPr lang="en-US" dirty="0"/>
          </a:p>
        </p:txBody>
      </p:sp>
    </p:spTree>
    <p:extLst>
      <p:ext uri="{BB962C8B-B14F-4D97-AF65-F5344CB8AC3E}">
        <p14:creationId xmlns:p14="http://schemas.microsoft.com/office/powerpoint/2010/main" val="395224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rgbClr val="FF0000"/>
                </a:solidFill>
              </a:rPr>
              <a:t>Attestation Page</a:t>
            </a:r>
            <a:endParaRPr lang="en-US" sz="40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6008" y="273050"/>
            <a:ext cx="4389834" cy="5853113"/>
          </a:xfrm>
        </p:spPr>
      </p:pic>
      <p:sp>
        <p:nvSpPr>
          <p:cNvPr id="4" name="Text Placeholder 3"/>
          <p:cNvSpPr>
            <a:spLocks noGrp="1"/>
          </p:cNvSpPr>
          <p:nvPr>
            <p:ph type="body" sz="half" idx="2"/>
          </p:nvPr>
        </p:nvSpPr>
        <p:spPr/>
        <p:txBody>
          <a:bodyPr/>
          <a:lstStyle/>
          <a:p>
            <a:endParaRPr lang="en-US" dirty="0" smtClean="0"/>
          </a:p>
          <a:p>
            <a:pPr marL="285750" indent="-285750">
              <a:buFont typeface="Arial" panose="020B0604020202020204" pitchFamily="34" charset="0"/>
              <a:buChar char="•"/>
            </a:pPr>
            <a:r>
              <a:rPr lang="en-US" sz="2400" dirty="0" smtClean="0"/>
              <a:t>Testing Personnel (staffs performing the Proficiency Test) must sign.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Director/Designee (Department Head or Lead) must sign.</a:t>
            </a:r>
          </a:p>
        </p:txBody>
      </p:sp>
    </p:spTree>
    <p:extLst>
      <p:ext uri="{BB962C8B-B14F-4D97-AF65-F5344CB8AC3E}">
        <p14:creationId xmlns:p14="http://schemas.microsoft.com/office/powerpoint/2010/main" val="3741736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rPr>
              <a:t>Example of Attestation Page</a:t>
            </a:r>
            <a:endParaRPr lang="en-US" sz="4000" b="1" dirty="0">
              <a:solidFill>
                <a:srgbClr val="FF0000"/>
              </a:solidFill>
            </a:endParaRPr>
          </a:p>
        </p:txBody>
      </p:sp>
      <p:sp>
        <p:nvSpPr>
          <p:cNvPr id="3" name="Text Placeholder 2"/>
          <p:cNvSpPr>
            <a:spLocks noGrp="1"/>
          </p:cNvSpPr>
          <p:nvPr>
            <p:ph type="body" idx="1"/>
          </p:nvPr>
        </p:nvSpPr>
        <p:spPr/>
        <p:txBody>
          <a:bodyPr/>
          <a:lstStyle/>
          <a:p>
            <a:r>
              <a:rPr lang="en-US" dirty="0" smtClean="0"/>
              <a:t>Signature of testing Staffs</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286001"/>
            <a:ext cx="3962399" cy="3840162"/>
          </a:xfrm>
        </p:spPr>
      </p:pic>
      <p:sp>
        <p:nvSpPr>
          <p:cNvPr id="5" name="Text Placeholder 4"/>
          <p:cNvSpPr>
            <a:spLocks noGrp="1"/>
          </p:cNvSpPr>
          <p:nvPr>
            <p:ph type="body" sz="quarter" idx="3"/>
          </p:nvPr>
        </p:nvSpPr>
        <p:spPr/>
        <p:txBody>
          <a:bodyPr>
            <a:normAutofit fontScale="92500" lnSpcReduction="20000"/>
          </a:bodyPr>
          <a:lstStyle/>
          <a:p>
            <a:r>
              <a:rPr lang="en-US" dirty="0" smtClean="0"/>
              <a:t>Signature/Signatures of Department Leads</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286000"/>
            <a:ext cx="4041775" cy="3809999"/>
          </a:xfrm>
        </p:spPr>
      </p:pic>
    </p:spTree>
    <p:extLst>
      <p:ext uri="{BB962C8B-B14F-4D97-AF65-F5344CB8AC3E}">
        <p14:creationId xmlns:p14="http://schemas.microsoft.com/office/powerpoint/2010/main" val="1759655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Results Submission to CAP</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Complete Fax Cover Sheet</a:t>
            </a:r>
          </a:p>
          <a:p>
            <a:pPr marL="0" indent="0">
              <a:buNone/>
            </a:pPr>
            <a:endParaRPr lang="en-US" dirty="0" smtClean="0"/>
          </a:p>
          <a:p>
            <a:r>
              <a:rPr lang="en-US" dirty="0" smtClean="0"/>
              <a:t>Fax Completed Results Form and Attestation Page</a:t>
            </a:r>
          </a:p>
          <a:p>
            <a:pPr marL="0" indent="0">
              <a:buNone/>
            </a:pPr>
            <a:endParaRPr lang="en-US" dirty="0" smtClean="0"/>
          </a:p>
          <a:p>
            <a:r>
              <a:rPr lang="en-US" dirty="0" smtClean="0">
                <a:solidFill>
                  <a:srgbClr val="FF0000"/>
                </a:solidFill>
              </a:rPr>
              <a:t>Fax Results to (866-329-2227)</a:t>
            </a:r>
          </a:p>
          <a:p>
            <a:endParaRPr lang="en-US" dirty="0" smtClean="0">
              <a:solidFill>
                <a:srgbClr val="FF0000"/>
              </a:solidFill>
            </a:endParaRPr>
          </a:p>
          <a:p>
            <a:r>
              <a:rPr lang="en-US" dirty="0" smtClean="0"/>
              <a:t>Keep your fax confirmation and submitted results in you CAP 2014 Binder. </a:t>
            </a:r>
            <a:r>
              <a:rPr lang="en-US" dirty="0" smtClean="0">
                <a:latin typeface="Lucida Calligraphy" panose="03010101010101010101" pitchFamily="66" charset="0"/>
              </a:rPr>
              <a:t>(</a:t>
            </a:r>
            <a:r>
              <a:rPr lang="en-US" sz="2200" dirty="0" smtClean="0">
                <a:latin typeface="Lucida Calligraphy" panose="03010101010101010101" pitchFamily="66" charset="0"/>
              </a:rPr>
              <a:t>Just incase your results were not received by CAP</a:t>
            </a:r>
            <a:r>
              <a:rPr lang="en-US" dirty="0" smtClean="0">
                <a:latin typeface="Lucida Calligraphy" panose="03010101010101010101" pitchFamily="66" charset="0"/>
              </a:rPr>
              <a:t>)</a:t>
            </a:r>
            <a:endParaRPr lang="en-US" dirty="0">
              <a:latin typeface="Lucida Calligraphy" panose="03010101010101010101" pitchFamily="66" charset="0"/>
            </a:endParaRPr>
          </a:p>
        </p:txBody>
      </p:sp>
    </p:spTree>
    <p:extLst>
      <p:ext uri="{BB962C8B-B14F-4D97-AF65-F5344CB8AC3E}">
        <p14:creationId xmlns:p14="http://schemas.microsoft.com/office/powerpoint/2010/main" val="256866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ormAutofit fontScale="90000"/>
          </a:bodyPr>
          <a:lstStyle/>
          <a:p>
            <a:pPr algn="ctr"/>
            <a:r>
              <a:rPr lang="en-US" sz="4000" dirty="0" smtClean="0">
                <a:solidFill>
                  <a:srgbClr val="FF0000"/>
                </a:solidFill>
              </a:rPr>
              <a:t>Evaluation</a:t>
            </a:r>
            <a:endParaRPr lang="en-US" sz="40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381000"/>
            <a:ext cx="5111750" cy="5791200"/>
          </a:xfrm>
        </p:spPr>
      </p:pic>
      <p:sp>
        <p:nvSpPr>
          <p:cNvPr id="4" name="Text Placeholder 3"/>
          <p:cNvSpPr>
            <a:spLocks noGrp="1"/>
          </p:cNvSpPr>
          <p:nvPr>
            <p:ph type="body" sz="half" idx="2"/>
          </p:nvPr>
        </p:nvSpPr>
        <p:spPr>
          <a:xfrm>
            <a:off x="457200" y="914400"/>
            <a:ext cx="3008313" cy="5211763"/>
          </a:xfrm>
        </p:spPr>
        <p:txBody>
          <a:bodyPr>
            <a:normAutofit fontScale="92500"/>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sz="2000" dirty="0" smtClean="0"/>
              <a:t>CAP (College of American Pathologist) will evaluate and return the results of the survey to the submitting department</a:t>
            </a:r>
          </a:p>
          <a:p>
            <a:pPr marL="285750" indent="-285750">
              <a:buFont typeface="Arial" panose="020B0604020202020204" pitchFamily="34" charset="0"/>
              <a:buChar char="•"/>
            </a:pPr>
            <a:r>
              <a:rPr lang="en-US" sz="2000" dirty="0" smtClean="0"/>
              <a:t>CAP Evaluation will be reviewed by department Director/Designee  using the Proficiency Testing Follow-up Form.</a:t>
            </a:r>
          </a:p>
          <a:p>
            <a:pPr marL="285750" indent="-285750">
              <a:buFont typeface="Arial" panose="020B0604020202020204" pitchFamily="34" charset="0"/>
              <a:buChar char="•"/>
            </a:pPr>
            <a:r>
              <a:rPr lang="en-US" sz="2000" i="1" dirty="0" smtClean="0"/>
              <a:t>If survey results are acceptable check appropriate boxes and sign where indicated.</a:t>
            </a:r>
          </a:p>
          <a:p>
            <a:pPr marL="285750" indent="-285750">
              <a:buFont typeface="Arial" panose="020B0604020202020204" pitchFamily="34" charset="0"/>
              <a:buChar char="•"/>
            </a:pPr>
            <a:r>
              <a:rPr lang="en-US" sz="2000" i="1" dirty="0" smtClean="0"/>
              <a:t>See follow-up form on the next slide.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6890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solidFill>
                  <a:srgbClr val="FF0000"/>
                </a:solidFill>
              </a:rPr>
              <a:t>Proficiency Survey </a:t>
            </a:r>
            <a:r>
              <a:rPr lang="en-US" sz="3600" b="1" dirty="0" smtClean="0">
                <a:solidFill>
                  <a:srgbClr val="FF0000"/>
                </a:solidFill>
              </a:rPr>
              <a:t>Follow-Up Form</a:t>
            </a:r>
            <a:endParaRPr lang="en-US" sz="3600" dirty="0">
              <a:solidFill>
                <a:srgbClr val="FF0000"/>
              </a:solidFill>
            </a:endParaRPr>
          </a:p>
        </p:txBody>
      </p:sp>
      <p:pic>
        <p:nvPicPr>
          <p:cNvPr id="4" name="Content Placeholder 3" descr="Point of Care Survey Follow-Up Form.docx - Microsoft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19200"/>
            <a:ext cx="8229600" cy="5181599"/>
          </a:xfrm>
        </p:spPr>
      </p:pic>
    </p:spTree>
    <p:extLst>
      <p:ext uri="{BB962C8B-B14F-4D97-AF65-F5344CB8AC3E}">
        <p14:creationId xmlns:p14="http://schemas.microsoft.com/office/powerpoint/2010/main" val="1433979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lstStyle/>
          <a:p>
            <a:r>
              <a:rPr lang="en-US" dirty="0" smtClean="0">
                <a:solidFill>
                  <a:srgbClr val="FF0000"/>
                </a:solidFill>
              </a:rPr>
              <a:t>Completed Proficiency Testing and Evaluation</a:t>
            </a:r>
            <a:endParaRPr lang="en-US" dirty="0">
              <a:solidFill>
                <a:srgbClr val="FF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36008" y="273050"/>
            <a:ext cx="4389834" cy="5853113"/>
          </a:xfrm>
        </p:spPr>
      </p:pic>
      <p:sp>
        <p:nvSpPr>
          <p:cNvPr id="4" name="Text Placeholder 3"/>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sz="1800" dirty="0" smtClean="0"/>
              <a:t>Place submitted survey along with fax confirmation into CAP Binder.</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Place CAP Evaluation into the same tab as submitted results.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smtClean="0"/>
              <a:t>Note: CAP Evaluations are to be completed with Proficiency Survey Follow-up form </a:t>
            </a:r>
            <a:r>
              <a:rPr lang="en-US" sz="1800" b="1" i="1" dirty="0" smtClean="0">
                <a:solidFill>
                  <a:srgbClr val="FF0000"/>
                </a:solidFill>
              </a:rPr>
              <a:t>only if any part the PT is failed. The form must be completed and the survey reviewed before being placed into the binder.</a:t>
            </a:r>
            <a:endParaRPr lang="en-US" sz="1800" b="1" i="1" dirty="0">
              <a:solidFill>
                <a:srgbClr val="FF0000"/>
              </a:solidFill>
            </a:endParaRPr>
          </a:p>
        </p:txBody>
      </p:sp>
    </p:spTree>
    <p:extLst>
      <p:ext uri="{BB962C8B-B14F-4D97-AF65-F5344CB8AC3E}">
        <p14:creationId xmlns:p14="http://schemas.microsoft.com/office/powerpoint/2010/main" val="233994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lstStyle/>
          <a:p>
            <a:r>
              <a:rPr lang="en-US" dirty="0" smtClean="0"/>
              <a:t>Please contact Point of Care Coordinator with any questions</a:t>
            </a:r>
            <a:endParaRPr lang="en-US" dirty="0"/>
          </a:p>
        </p:txBody>
      </p:sp>
      <p:sp>
        <p:nvSpPr>
          <p:cNvPr id="3" name="Subtitle 2"/>
          <p:cNvSpPr>
            <a:spLocks noGrp="1"/>
          </p:cNvSpPr>
          <p:nvPr>
            <p:ph type="subTitle" idx="1"/>
          </p:nvPr>
        </p:nvSpPr>
        <p:spPr>
          <a:xfrm>
            <a:off x="1371600" y="3352800"/>
            <a:ext cx="6400800" cy="2286000"/>
          </a:xfrm>
        </p:spPr>
        <p:txBody>
          <a:bodyPr>
            <a:normAutofit lnSpcReduction="10000"/>
          </a:bodyPr>
          <a:lstStyle/>
          <a:p>
            <a:r>
              <a:rPr lang="en-US" dirty="0" smtClean="0">
                <a:solidFill>
                  <a:schemeClr val="tx1"/>
                </a:solidFill>
              </a:rPr>
              <a:t>Glen Grant</a:t>
            </a:r>
          </a:p>
          <a:p>
            <a:r>
              <a:rPr lang="en-US" dirty="0" smtClean="0">
                <a:solidFill>
                  <a:schemeClr val="tx1"/>
                </a:solidFill>
              </a:rPr>
              <a:t>Office: </a:t>
            </a:r>
            <a:r>
              <a:rPr lang="en-US" dirty="0" smtClean="0">
                <a:solidFill>
                  <a:schemeClr val="tx1"/>
                </a:solidFill>
              </a:rPr>
              <a:t>301-816-6328</a:t>
            </a:r>
            <a:endParaRPr lang="en-US" dirty="0" smtClean="0">
              <a:solidFill>
                <a:schemeClr val="tx1"/>
              </a:solidFill>
            </a:endParaRPr>
          </a:p>
          <a:p>
            <a:r>
              <a:rPr lang="en-US" dirty="0" smtClean="0">
                <a:solidFill>
                  <a:schemeClr val="tx1"/>
                </a:solidFill>
              </a:rPr>
              <a:t>Cell</a:t>
            </a:r>
            <a:r>
              <a:rPr lang="en-US" smtClean="0">
                <a:solidFill>
                  <a:schemeClr val="tx1"/>
                </a:solidFill>
              </a:rPr>
              <a:t>: </a:t>
            </a:r>
            <a:r>
              <a:rPr lang="en-US" smtClean="0">
                <a:solidFill>
                  <a:schemeClr val="tx1"/>
                </a:solidFill>
              </a:rPr>
              <a:t>301-481-7776</a:t>
            </a:r>
            <a:endParaRPr lang="en-US" dirty="0" smtClean="0">
              <a:solidFill>
                <a:schemeClr val="tx1"/>
              </a:solidFill>
            </a:endParaRPr>
          </a:p>
          <a:p>
            <a:r>
              <a:rPr lang="en-US" dirty="0" smtClean="0">
                <a:solidFill>
                  <a:schemeClr val="tx1"/>
                </a:solidFill>
              </a:rPr>
              <a:t>glen.k.grant@kp.org</a:t>
            </a:r>
            <a:endParaRPr lang="en-US" dirty="0">
              <a:solidFill>
                <a:schemeClr val="tx1"/>
              </a:solidFill>
            </a:endParaRPr>
          </a:p>
        </p:txBody>
      </p:sp>
    </p:spTree>
    <p:extLst>
      <p:ext uri="{BB962C8B-B14F-4D97-AF65-F5344CB8AC3E}">
        <p14:creationId xmlns:p14="http://schemas.microsoft.com/office/powerpoint/2010/main" val="3161546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1143000"/>
          </a:xfrm>
        </p:spPr>
        <p:txBody>
          <a:bodyPr>
            <a:normAutofit/>
          </a:bodyPr>
          <a:lstStyle/>
          <a:p>
            <a:r>
              <a:rPr lang="en-US" sz="5400" b="1" dirty="0" smtClean="0">
                <a:solidFill>
                  <a:srgbClr val="FF0000"/>
                </a:solidFill>
              </a:rPr>
              <a:t>CLIA and CMS</a:t>
            </a:r>
            <a:endParaRPr lang="en-US" sz="5400" b="1" dirty="0">
              <a:solidFill>
                <a:srgbClr val="FF0000"/>
              </a:solidFill>
            </a:endParaRPr>
          </a:p>
        </p:txBody>
      </p:sp>
      <p:sp>
        <p:nvSpPr>
          <p:cNvPr id="3" name="Rectangle 2"/>
          <p:cNvSpPr/>
          <p:nvPr/>
        </p:nvSpPr>
        <p:spPr>
          <a:xfrm>
            <a:off x="457200" y="1752600"/>
            <a:ext cx="8305800" cy="4524315"/>
          </a:xfrm>
          <a:prstGeom prst="rect">
            <a:avLst/>
          </a:prstGeom>
        </p:spPr>
        <p:txBody>
          <a:bodyPr wrap="square">
            <a:spAutoFit/>
          </a:bodyPr>
          <a:lstStyle/>
          <a:p>
            <a:r>
              <a:rPr lang="en-US" sz="2400" b="1" i="1" dirty="0" smtClean="0">
                <a:solidFill>
                  <a:schemeClr val="tx2">
                    <a:lumMod val="60000"/>
                    <a:lumOff val="40000"/>
                  </a:schemeClr>
                </a:solidFill>
              </a:rPr>
              <a:t>NOTE</a:t>
            </a:r>
            <a:r>
              <a:rPr lang="en-US" sz="2400" b="1" i="1" dirty="0">
                <a:solidFill>
                  <a:schemeClr val="tx2">
                    <a:lumMod val="60000"/>
                    <a:lumOff val="40000"/>
                  </a:schemeClr>
                </a:solidFill>
              </a:rPr>
              <a:t>: Congress passed the </a:t>
            </a:r>
            <a:r>
              <a:rPr lang="en-US" sz="2400" b="1" i="1" dirty="0">
                <a:solidFill>
                  <a:srgbClr val="FF0000"/>
                </a:solidFill>
              </a:rPr>
              <a:t>Clinical Laboratory Improvement Amendments (CLIA) </a:t>
            </a:r>
            <a:r>
              <a:rPr lang="en-US" sz="2400" b="1" i="1" dirty="0">
                <a:solidFill>
                  <a:schemeClr val="tx2">
                    <a:lumMod val="60000"/>
                    <a:lumOff val="40000"/>
                  </a:schemeClr>
                </a:solidFill>
              </a:rPr>
              <a:t>in 1988 establishing quality standards for all laboratory testing to ensure the accuracy, reliability and timeliness of patient test results regardless of where the test was performed. The final CLIA regulations were published in the Federal Register on February 28, 1992. The requirements are based on the complexity of the test and not the type of laboratory where the testing is performed. On January 24, 2003, the </a:t>
            </a:r>
            <a:r>
              <a:rPr lang="en-US" sz="2400" b="1" i="1" dirty="0">
                <a:solidFill>
                  <a:srgbClr val="FF0000"/>
                </a:solidFill>
              </a:rPr>
              <a:t>Centers for Disease Control and Prevention (CDC)</a:t>
            </a:r>
            <a:r>
              <a:rPr lang="en-US" sz="2400" b="1" i="1" dirty="0">
                <a:solidFill>
                  <a:schemeClr val="tx2">
                    <a:lumMod val="60000"/>
                    <a:lumOff val="40000"/>
                  </a:schemeClr>
                </a:solidFill>
              </a:rPr>
              <a:t> and the </a:t>
            </a:r>
            <a:r>
              <a:rPr lang="en-US" sz="2400" b="1" i="1" dirty="0">
                <a:solidFill>
                  <a:srgbClr val="FF0000"/>
                </a:solidFill>
              </a:rPr>
              <a:t>Centers for Medicare &amp; Medicaid Services (CMS)</a:t>
            </a:r>
            <a:r>
              <a:rPr lang="en-US" sz="2400" b="1" i="1" dirty="0">
                <a:solidFill>
                  <a:schemeClr val="tx2">
                    <a:lumMod val="60000"/>
                    <a:lumOff val="40000"/>
                  </a:schemeClr>
                </a:solidFill>
              </a:rPr>
              <a:t> published final CLIA Quality Systems laboratory regulations that became effective April, 24, 2003. </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733958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rPr>
              <a:t>What is Proficiency Testing?</a:t>
            </a:r>
            <a:endParaRPr lang="en-US" sz="4800"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Proficiency </a:t>
            </a:r>
            <a:r>
              <a:rPr lang="en-US" dirty="0"/>
              <a:t>testing or PT is the testing of unknown samples sent to a laboratory by a CMS approved PT program. </a:t>
            </a:r>
            <a:endParaRPr lang="en-US" dirty="0" smtClean="0"/>
          </a:p>
          <a:p>
            <a:endParaRPr lang="en-US" dirty="0"/>
          </a:p>
          <a:p>
            <a:r>
              <a:rPr lang="en-US" dirty="0"/>
              <a:t>Most sets of PT samples are sent to participating laboratories </a:t>
            </a:r>
            <a:r>
              <a:rPr lang="en-US" dirty="0" smtClean="0"/>
              <a:t>two to three </a:t>
            </a:r>
            <a:r>
              <a:rPr lang="en-US" dirty="0"/>
              <a:t>times per year. </a:t>
            </a:r>
            <a:endParaRPr lang="en-US" dirty="0" smtClean="0"/>
          </a:p>
          <a:p>
            <a:pPr marL="0" indent="0">
              <a:buNone/>
            </a:pPr>
            <a:endParaRPr lang="en-US" dirty="0"/>
          </a:p>
          <a:p>
            <a:r>
              <a:rPr lang="en-US" dirty="0"/>
              <a:t>After testing the PT samples in the same manner as its patient specimens, the laboratory reports its sample results back to their PT program. </a:t>
            </a:r>
            <a:endParaRPr lang="en-US" dirty="0" smtClean="0"/>
          </a:p>
          <a:p>
            <a:endParaRPr lang="en-US" dirty="0"/>
          </a:p>
          <a:p>
            <a:r>
              <a:rPr lang="en-US" dirty="0"/>
              <a:t>The </a:t>
            </a:r>
            <a:r>
              <a:rPr lang="en-US" dirty="0" smtClean="0"/>
              <a:t>program </a:t>
            </a:r>
            <a:r>
              <a:rPr lang="en-US" b="1" dirty="0" smtClean="0">
                <a:solidFill>
                  <a:schemeClr val="accent1"/>
                </a:solidFill>
              </a:rPr>
              <a:t>(CAP) </a:t>
            </a:r>
            <a:r>
              <a:rPr lang="en-US" dirty="0" smtClean="0"/>
              <a:t>grades </a:t>
            </a:r>
            <a:r>
              <a:rPr lang="en-US" dirty="0"/>
              <a:t>the results using the CLIA grading criteria and sends the laboratory scores reflecting how accurately it performed the testing. CMS and accreditation organizations routinely monitor their laboratories’ performance. </a:t>
            </a:r>
          </a:p>
        </p:txBody>
      </p:sp>
    </p:spTree>
    <p:extLst>
      <p:ext uri="{BB962C8B-B14F-4D97-AF65-F5344CB8AC3E}">
        <p14:creationId xmlns:p14="http://schemas.microsoft.com/office/powerpoint/2010/main" val="414774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5300" b="1" dirty="0">
                <a:solidFill>
                  <a:srgbClr val="FF0000"/>
                </a:solidFill>
              </a:rPr>
              <a:t>Why is PT </a:t>
            </a:r>
            <a:r>
              <a:rPr lang="en-US" sz="5300" b="1" dirty="0" smtClean="0">
                <a:solidFill>
                  <a:srgbClr val="FF0000"/>
                </a:solidFill>
              </a:rPr>
              <a:t>Important</a:t>
            </a:r>
            <a:r>
              <a:rPr lang="en-US" sz="5300" b="1" dirty="0">
                <a:solidFill>
                  <a:srgbClr val="FF0000"/>
                </a:solidFill>
              </a:rPr>
              <a:t>? </a:t>
            </a:r>
            <a:endParaRPr lang="en-US" sz="53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t>PT is important because it is a tool the laboratory can use to </a:t>
            </a:r>
            <a:r>
              <a:rPr lang="en-US" dirty="0">
                <a:solidFill>
                  <a:srgbClr val="FF0000"/>
                </a:solidFill>
              </a:rPr>
              <a:t>verify the accuracy and reliability of its testing.</a:t>
            </a:r>
            <a:r>
              <a:rPr lang="en-US" dirty="0"/>
              <a:t> Routine reviews of PT reports by the laboratory staff and director will alert them to areas of testing that are not performing as expected and also indicate subtle shifts and trends that, over time, would affect their patient results. </a:t>
            </a:r>
          </a:p>
        </p:txBody>
      </p:sp>
    </p:spTree>
    <p:extLst>
      <p:ext uri="{BB962C8B-B14F-4D97-AF65-F5344CB8AC3E}">
        <p14:creationId xmlns:p14="http://schemas.microsoft.com/office/powerpoint/2010/main" val="39534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solidFill>
                  <a:srgbClr val="FF0000"/>
                </a:solidFill>
              </a:rPr>
              <a:t>How Do I Recognize A Proficiency Test Kit?</a:t>
            </a:r>
            <a:endParaRPr lang="en-US" sz="3600" b="1" dirty="0">
              <a:solidFill>
                <a:srgbClr val="FF0000"/>
              </a:solidFill>
            </a:endParaRPr>
          </a:p>
        </p:txBody>
      </p:sp>
      <p:sp>
        <p:nvSpPr>
          <p:cNvPr id="3" name="Content Placeholder 2"/>
          <p:cNvSpPr>
            <a:spLocks noGrp="1"/>
          </p:cNvSpPr>
          <p:nvPr>
            <p:ph idx="1"/>
          </p:nvPr>
        </p:nvSpPr>
        <p:spPr>
          <a:xfrm>
            <a:off x="457200" y="1143000"/>
            <a:ext cx="8229600" cy="5257800"/>
          </a:xfrm>
        </p:spPr>
        <p:txBody>
          <a:bodyPr/>
          <a:lstStyle/>
          <a:p>
            <a:r>
              <a:rPr lang="en-US" sz="2000" dirty="0" smtClean="0"/>
              <a:t>Most Proficiency Testing Kits are transported in a Styrofoam container. Note: </a:t>
            </a:r>
            <a:r>
              <a:rPr lang="en-US" sz="2000" dirty="0" smtClean="0">
                <a:solidFill>
                  <a:srgbClr val="FF0000"/>
                </a:solidFill>
              </a:rPr>
              <a:t>Keep the kit at the appropriate storage temperature prior to performing Proficiency Testing (Usually 2 to 8 degrees Celsius). </a:t>
            </a:r>
            <a:r>
              <a:rPr lang="en-US" sz="2000" b="1" dirty="0" smtClean="0">
                <a:solidFill>
                  <a:srgbClr val="FF0000"/>
                </a:solidFill>
              </a:rPr>
              <a:t>Refrigerate Proficiency Test Kit immediately upon receipt.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385" y="2813861"/>
            <a:ext cx="6394015" cy="3429405"/>
          </a:xfrm>
          <a:prstGeom prst="rect">
            <a:avLst/>
          </a:prstGeom>
        </p:spPr>
      </p:pic>
    </p:spTree>
    <p:extLst>
      <p:ext uri="{BB962C8B-B14F-4D97-AF65-F5344CB8AC3E}">
        <p14:creationId xmlns:p14="http://schemas.microsoft.com/office/powerpoint/2010/main" val="2839590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676399"/>
          </a:xfrm>
        </p:spPr>
        <p:txBody>
          <a:bodyPr>
            <a:normAutofit/>
          </a:bodyPr>
          <a:lstStyle/>
          <a:p>
            <a:r>
              <a:rPr lang="en-US" sz="6000" dirty="0" smtClean="0"/>
              <a:t>So…</a:t>
            </a:r>
            <a:endParaRPr lang="en-US" sz="6000" dirty="0"/>
          </a:p>
        </p:txBody>
      </p:sp>
      <p:sp>
        <p:nvSpPr>
          <p:cNvPr id="3" name="Subtitle 2"/>
          <p:cNvSpPr>
            <a:spLocks noGrp="1"/>
          </p:cNvSpPr>
          <p:nvPr>
            <p:ph type="subTitle" idx="1"/>
          </p:nvPr>
        </p:nvSpPr>
        <p:spPr>
          <a:xfrm>
            <a:off x="1371600" y="3429000"/>
            <a:ext cx="6400800" cy="2209800"/>
          </a:xfrm>
        </p:spPr>
        <p:txBody>
          <a:bodyPr>
            <a:normAutofit/>
          </a:bodyPr>
          <a:lstStyle/>
          <a:p>
            <a:r>
              <a:rPr lang="en-US" sz="4800" dirty="0" smtClean="0">
                <a:solidFill>
                  <a:srgbClr val="FF0000"/>
                </a:solidFill>
              </a:rPr>
              <a:t>What will you find inside </a:t>
            </a:r>
            <a:r>
              <a:rPr lang="en-US" sz="7200" dirty="0" smtClean="0">
                <a:solidFill>
                  <a:srgbClr val="FF0000"/>
                </a:solidFill>
              </a:rPr>
              <a:t>?</a:t>
            </a:r>
            <a:endParaRPr lang="en-US" sz="7200" dirty="0">
              <a:solidFill>
                <a:srgbClr val="FF0000"/>
              </a:solidFill>
            </a:endParaRPr>
          </a:p>
        </p:txBody>
      </p:sp>
    </p:spTree>
    <p:extLst>
      <p:ext uri="{BB962C8B-B14F-4D97-AF65-F5344CB8AC3E}">
        <p14:creationId xmlns:p14="http://schemas.microsoft.com/office/powerpoint/2010/main" val="222235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solidFill>
                  <a:srgbClr val="FF0000"/>
                </a:solidFill>
              </a:rPr>
              <a:t>PROFICIENCY TESTING SAMPLES</a:t>
            </a:r>
            <a:endParaRPr lang="en-US" sz="2800"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1447800"/>
            <a:ext cx="5105400" cy="4648200"/>
          </a:xfrm>
        </p:spPr>
      </p:pic>
      <p:sp>
        <p:nvSpPr>
          <p:cNvPr id="4" name="Text Placeholder 3"/>
          <p:cNvSpPr>
            <a:spLocks noGrp="1"/>
          </p:cNvSpPr>
          <p:nvPr>
            <p:ph type="body" sz="half" idx="2"/>
          </p:nvPr>
        </p:nvSpPr>
        <p:spPr/>
        <p:txBody>
          <a:bodyPr/>
          <a:lstStyle/>
          <a:p>
            <a:r>
              <a:rPr lang="en-US" sz="1800" dirty="0" smtClean="0"/>
              <a:t>Glucose Testing:</a:t>
            </a:r>
          </a:p>
          <a:p>
            <a:pPr marL="285750" indent="-285750">
              <a:buFont typeface="Arial" panose="020B0604020202020204" pitchFamily="34" charset="0"/>
              <a:buChar char="•"/>
            </a:pPr>
            <a:r>
              <a:rPr lang="en-US" sz="1800" dirty="0" smtClean="0"/>
              <a:t>Whole Blood Glucose testing three or more sample vials will be enclosed.</a:t>
            </a:r>
          </a:p>
          <a:p>
            <a:endParaRPr lang="en-US" sz="1800" dirty="0" smtClean="0"/>
          </a:p>
          <a:p>
            <a:r>
              <a:rPr lang="en-US" sz="1800" dirty="0" smtClean="0"/>
              <a:t>Urine Dips:</a:t>
            </a:r>
            <a:endParaRPr lang="en-US" sz="1800" dirty="0"/>
          </a:p>
          <a:p>
            <a:pPr marL="285750" indent="-285750">
              <a:buFont typeface="Arial" panose="020B0604020202020204" pitchFamily="34" charset="0"/>
              <a:buChar char="•"/>
            </a:pPr>
            <a:r>
              <a:rPr lang="en-US" sz="1800" dirty="0" smtClean="0"/>
              <a:t> Urine Dip Testing, Bottles of Urine Samples will be enclosed.</a:t>
            </a:r>
            <a:endParaRPr lang="en-US" sz="1800" dirty="0"/>
          </a:p>
        </p:txBody>
      </p:sp>
    </p:spTree>
    <p:extLst>
      <p:ext uri="{BB962C8B-B14F-4D97-AF65-F5344CB8AC3E}">
        <p14:creationId xmlns:p14="http://schemas.microsoft.com/office/powerpoint/2010/main" val="229734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657600" cy="793750"/>
          </a:xfrm>
        </p:spPr>
        <p:txBody>
          <a:bodyPr>
            <a:normAutofit/>
          </a:bodyPr>
          <a:lstStyle/>
          <a:p>
            <a:r>
              <a:rPr lang="en-US" sz="2800" dirty="0" smtClean="0">
                <a:solidFill>
                  <a:srgbClr val="FF0000"/>
                </a:solidFill>
              </a:rPr>
              <a:t>Method Summary Page</a:t>
            </a:r>
            <a:endParaRPr lang="en-US" sz="2800"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883025" y="1069975"/>
            <a:ext cx="5111750" cy="4343400"/>
          </a:xfrm>
        </p:spPr>
      </p:pic>
      <p:sp>
        <p:nvSpPr>
          <p:cNvPr id="4" name="Text Placeholder 3"/>
          <p:cNvSpPr>
            <a:spLocks noGrp="1"/>
          </p:cNvSpPr>
          <p:nvPr>
            <p:ph type="body" sz="half" idx="2"/>
          </p:nvPr>
        </p:nvSpPr>
        <p:spPr>
          <a:xfrm>
            <a:off x="304800" y="990600"/>
            <a:ext cx="3505200" cy="4876800"/>
          </a:xfrm>
        </p:spPr>
        <p:txBody>
          <a:bodyPr>
            <a:normAutofit fontScale="92500" lnSpcReduction="10000"/>
          </a:bodyPr>
          <a:lstStyle/>
          <a:p>
            <a:r>
              <a:rPr lang="en-US" sz="2400" dirty="0" smtClean="0"/>
              <a:t>In the Example </a:t>
            </a:r>
          </a:p>
          <a:p>
            <a:r>
              <a:rPr lang="en-US" sz="2400" dirty="0" smtClean="0"/>
              <a:t>Glucose WB – Site  A</a:t>
            </a:r>
          </a:p>
          <a:p>
            <a:r>
              <a:rPr lang="en-US" sz="2400" dirty="0" smtClean="0"/>
              <a:t>Glucose WB – Site  B</a:t>
            </a:r>
          </a:p>
          <a:p>
            <a:r>
              <a:rPr lang="en-US" sz="2400" dirty="0" smtClean="0"/>
              <a:t>Glucose WB – Site  C</a:t>
            </a:r>
          </a:p>
          <a:p>
            <a:r>
              <a:rPr lang="en-US" sz="2400" dirty="0" smtClean="0"/>
              <a:t>Glucose WB – Site  D</a:t>
            </a:r>
          </a:p>
          <a:p>
            <a:r>
              <a:rPr lang="en-US" sz="2400" dirty="0" smtClean="0"/>
              <a:t>Glucose WB – Site  E</a:t>
            </a:r>
          </a:p>
          <a:p>
            <a:endParaRPr lang="en-US" dirty="0" smtClean="0">
              <a:solidFill>
                <a:schemeClr val="tx2">
                  <a:lumMod val="60000"/>
                  <a:lumOff val="40000"/>
                </a:schemeClr>
              </a:solidFill>
            </a:endParaRPr>
          </a:p>
          <a:p>
            <a:r>
              <a:rPr lang="en-US" sz="2400" dirty="0" smtClean="0">
                <a:solidFill>
                  <a:srgbClr val="FF0000"/>
                </a:solidFill>
              </a:rPr>
              <a:t>Refers to the Number of Instruments/Glucometers in your Department</a:t>
            </a:r>
          </a:p>
          <a:p>
            <a:endParaRPr lang="en-US" dirty="0" smtClean="0">
              <a:solidFill>
                <a:schemeClr val="tx2">
                  <a:lumMod val="60000"/>
                  <a:lumOff val="40000"/>
                </a:schemeClr>
              </a:solidFill>
            </a:endParaRPr>
          </a:p>
          <a:p>
            <a:r>
              <a:rPr lang="en-US" sz="1800" b="1" dirty="0" smtClean="0"/>
              <a:t>If there is just one Glucometer in your department. You will label your site  </a:t>
            </a:r>
            <a:r>
              <a:rPr lang="en-US" sz="1800" b="1" dirty="0" smtClean="0">
                <a:solidFill>
                  <a:srgbClr val="FF0000"/>
                </a:solidFill>
              </a:rPr>
              <a:t>“A”, </a:t>
            </a:r>
            <a:r>
              <a:rPr lang="en-US" sz="1800" b="1" dirty="0" smtClean="0"/>
              <a:t>two or more Glucometers </a:t>
            </a:r>
            <a:r>
              <a:rPr lang="en-US" sz="1800" b="1" dirty="0" smtClean="0">
                <a:solidFill>
                  <a:srgbClr val="FF0000"/>
                </a:solidFill>
              </a:rPr>
              <a:t>“A and B”</a:t>
            </a:r>
            <a:r>
              <a:rPr lang="en-US" sz="1800" b="1" dirty="0" smtClean="0"/>
              <a:t> and so on……</a:t>
            </a:r>
          </a:p>
          <a:p>
            <a:endParaRPr lang="en-US" dirty="0" smtClean="0">
              <a:solidFill>
                <a:schemeClr val="tx2">
                  <a:lumMod val="60000"/>
                  <a:lumOff val="40000"/>
                </a:schemeClr>
              </a:solidFill>
            </a:endParaRPr>
          </a:p>
          <a:p>
            <a:endParaRPr lang="en-US" dirty="0">
              <a:solidFill>
                <a:schemeClr val="tx2">
                  <a:lumMod val="60000"/>
                  <a:lumOff val="40000"/>
                </a:schemeClr>
              </a:solidFill>
            </a:endParaRPr>
          </a:p>
        </p:txBody>
      </p:sp>
    </p:spTree>
    <p:extLst>
      <p:ext uri="{BB962C8B-B14F-4D97-AF65-F5344CB8AC3E}">
        <p14:creationId xmlns:p14="http://schemas.microsoft.com/office/powerpoint/2010/main" val="31197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Instrument Method Page</a:t>
            </a:r>
            <a:endParaRPr lang="en-US" sz="32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6008" y="273050"/>
            <a:ext cx="4389834" cy="5853113"/>
          </a:xfrm>
        </p:spPr>
      </p:pic>
      <p:sp>
        <p:nvSpPr>
          <p:cNvPr id="4" name="Text Placeholder 3"/>
          <p:cNvSpPr>
            <a:spLocks noGrp="1"/>
          </p:cNvSpPr>
          <p:nvPr>
            <p:ph type="body" sz="half" idx="2"/>
          </p:nvPr>
        </p:nvSpPr>
        <p:spPr/>
        <p:txBody>
          <a:bodyPr>
            <a:normAutofit/>
          </a:bodyPr>
          <a:lstStyle/>
          <a:p>
            <a:r>
              <a:rPr lang="en-US" sz="2800" dirty="0" smtClean="0"/>
              <a:t>The Method  Code is Placed on the Result Page .</a:t>
            </a:r>
          </a:p>
          <a:p>
            <a:endParaRPr lang="en-US" sz="2800" dirty="0"/>
          </a:p>
          <a:p>
            <a:r>
              <a:rPr lang="en-US" sz="2800" dirty="0" smtClean="0">
                <a:solidFill>
                  <a:srgbClr val="FF0000"/>
                </a:solidFill>
              </a:rPr>
              <a:t>Nova Stat Strip </a:t>
            </a:r>
            <a:r>
              <a:rPr lang="en-US" sz="2800" dirty="0" smtClean="0"/>
              <a:t>Glucometer Code</a:t>
            </a:r>
          </a:p>
          <a:p>
            <a:r>
              <a:rPr lang="en-US" sz="2800" dirty="0" smtClean="0">
                <a:solidFill>
                  <a:srgbClr val="FF0000"/>
                </a:solidFill>
              </a:rPr>
              <a:t>2184</a:t>
            </a:r>
            <a:r>
              <a:rPr lang="en-US" sz="2800" dirty="0" smtClean="0"/>
              <a:t>.</a:t>
            </a:r>
            <a:endParaRPr lang="en-US" sz="2800" dirty="0"/>
          </a:p>
        </p:txBody>
      </p:sp>
    </p:spTree>
    <p:extLst>
      <p:ext uri="{BB962C8B-B14F-4D97-AF65-F5344CB8AC3E}">
        <p14:creationId xmlns:p14="http://schemas.microsoft.com/office/powerpoint/2010/main" val="124180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865</Words>
  <Application>Microsoft Office PowerPoint</Application>
  <PresentationFormat>On-screen Show (4:3)</PresentationFormat>
  <Paragraphs>101</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Point of Care </vt:lpstr>
      <vt:lpstr>CLIA and CMS</vt:lpstr>
      <vt:lpstr>What is Proficiency Testing?</vt:lpstr>
      <vt:lpstr> Why is PT Important? </vt:lpstr>
      <vt:lpstr>How Do I Recognize A Proficiency Test Kit?</vt:lpstr>
      <vt:lpstr>So…</vt:lpstr>
      <vt:lpstr>PROFICIENCY TESTING SAMPLES</vt:lpstr>
      <vt:lpstr>Method Summary Page</vt:lpstr>
      <vt:lpstr>Instrument Method Page</vt:lpstr>
      <vt:lpstr>Results Page</vt:lpstr>
      <vt:lpstr>Examples </vt:lpstr>
      <vt:lpstr>PT Sample Instructions</vt:lpstr>
      <vt:lpstr>Attestation Page</vt:lpstr>
      <vt:lpstr>Example of Attestation Page</vt:lpstr>
      <vt:lpstr>Results Submission to CAP</vt:lpstr>
      <vt:lpstr>Evaluation</vt:lpstr>
      <vt:lpstr>Proficiency Survey Follow-Up Form</vt:lpstr>
      <vt:lpstr>Completed Proficiency Testing and Evaluation</vt:lpstr>
      <vt:lpstr>Please contact Point of Care Coordinator with any questions</vt:lpstr>
    </vt:vector>
  </TitlesOfParts>
  <Company>Kaiser Permanente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Point of Care </dc:title>
  <dc:creator>Glen K Grant</dc:creator>
  <cp:lastModifiedBy>Glen K Grant</cp:lastModifiedBy>
  <cp:revision>49</cp:revision>
  <dcterms:created xsi:type="dcterms:W3CDTF">2014-02-11T17:35:45Z</dcterms:created>
  <dcterms:modified xsi:type="dcterms:W3CDTF">2014-10-15T16:00:51Z</dcterms:modified>
</cp:coreProperties>
</file>