
<file path=[Content_Types].xml><?xml version="1.0" encoding="utf-8"?>
<Types xmlns="http://schemas.openxmlformats.org/package/2006/content-types">
  <Default Extension="png" ContentType="image/png"/>
  <Default Extension="wmf" ContentType="image/x-wmf"/>
  <Default Extension="jpeg" ContentType="image/jpeg"/>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2" r:id="rId3"/>
    <p:sldId id="263" r:id="rId4"/>
    <p:sldId id="264" r:id="rId5"/>
    <p:sldId id="265" r:id="rId6"/>
    <p:sldId id="266" r:id="rId7"/>
    <p:sldId id="267" r:id="rId8"/>
    <p:sldId id="269" r:id="rId9"/>
    <p:sldId id="268" r:id="rId10"/>
    <p:sldId id="272" r:id="rId11"/>
    <p:sldId id="271" r:id="rId12"/>
    <p:sldId id="270" r:id="rId13"/>
    <p:sldId id="273" r:id="rId14"/>
    <p:sldId id="275" r:id="rId15"/>
    <p:sldId id="274" r:id="rId16"/>
    <p:sldId id="276" r:id="rId17"/>
    <p:sldId id="261" r:id="rId18"/>
    <p:sldId id="259" r:id="rId19"/>
    <p:sldId id="257" r:id="rId20"/>
    <p:sldId id="256" r:id="rId21"/>
    <p:sldId id="258" r:id="rId22"/>
    <p:sldId id="277" r:id="rId23"/>
  </p:sldIdLst>
  <p:sldSz cx="9144000" cy="6858000" type="screen4x3"/>
  <p:notesSz cx="7086600" cy="94297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68"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605200C-5D84-4D40-BCE3-5D4E4CC6DA04}" type="datetimeFigureOut">
              <a:rPr lang="en-US" smtClean="0"/>
              <a:t>11/21/2014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B33A8D5-50F3-49DB-B968-56137C15EFCC}"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05200C-5D84-4D40-BCE3-5D4E4CC6DA04}" type="datetimeFigureOut">
              <a:rPr lang="en-US" smtClean="0"/>
              <a:t>11/21/2014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B33A8D5-50F3-49DB-B968-56137C15EFCC}"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05200C-5D84-4D40-BCE3-5D4E4CC6DA04}" type="datetimeFigureOut">
              <a:rPr lang="en-US" smtClean="0"/>
              <a:t>11/21/2014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B33A8D5-50F3-49DB-B968-56137C15EFCC}"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05200C-5D84-4D40-BCE3-5D4E4CC6DA04}" type="datetimeFigureOut">
              <a:rPr lang="en-US" smtClean="0"/>
              <a:t>11/21/2014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B33A8D5-50F3-49DB-B968-56137C15EFCC}"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605200C-5D84-4D40-BCE3-5D4E4CC6DA04}" type="datetimeFigureOut">
              <a:rPr lang="en-US" smtClean="0"/>
              <a:t>11/21/2014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B33A8D5-50F3-49DB-B968-56137C15EFCC}"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605200C-5D84-4D40-BCE3-5D4E4CC6DA04}" type="datetimeFigureOut">
              <a:rPr lang="en-US" smtClean="0"/>
              <a:t>11/21/2014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B33A8D5-50F3-49DB-B968-56137C15EFCC}"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605200C-5D84-4D40-BCE3-5D4E4CC6DA04}" type="datetimeFigureOut">
              <a:rPr lang="en-US" smtClean="0"/>
              <a:t>11/21/2014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B33A8D5-50F3-49DB-B968-56137C15EFCC}"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605200C-5D84-4D40-BCE3-5D4E4CC6DA04}" type="datetimeFigureOut">
              <a:rPr lang="en-US" smtClean="0"/>
              <a:t>11/21/2014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B33A8D5-50F3-49DB-B968-56137C15EFCC}"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05200C-5D84-4D40-BCE3-5D4E4CC6DA04}" type="datetimeFigureOut">
              <a:rPr lang="en-US" smtClean="0"/>
              <a:t>11/21/2014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B33A8D5-50F3-49DB-B968-56137C15EFCC}"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05200C-5D84-4D40-BCE3-5D4E4CC6DA04}" type="datetimeFigureOut">
              <a:rPr lang="en-US" smtClean="0"/>
              <a:t>11/21/2014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B33A8D5-50F3-49DB-B968-56137C15EFCC}"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05200C-5D84-4D40-BCE3-5D4E4CC6DA04}" type="datetimeFigureOut">
              <a:rPr lang="en-US" smtClean="0"/>
              <a:t>11/21/2014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B33A8D5-50F3-49DB-B968-56137C15EFCC}"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05200C-5D84-4D40-BCE3-5D4E4CC6DA04}" type="datetimeFigureOut">
              <a:rPr lang="en-US" smtClean="0"/>
              <a:t>11/21/2014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33A8D5-50F3-49DB-B968-56137C15EFCC}"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wmf"/><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emf"/><Relationship Id="rId7" Type="http://schemas.openxmlformats.org/officeDocument/2006/relationships/image" Target="../media/image12.emf"/><Relationship Id="rId2" Type="http://schemas.openxmlformats.org/officeDocument/2006/relationships/image" Target="../media/image7.emf"/><Relationship Id="rId1" Type="http://schemas.openxmlformats.org/officeDocument/2006/relationships/slideLayout" Target="../slideLayouts/slideLayout2.xml"/><Relationship Id="rId6" Type="http://schemas.openxmlformats.org/officeDocument/2006/relationships/image" Target="../media/image11.emf"/><Relationship Id="rId5" Type="http://schemas.openxmlformats.org/officeDocument/2006/relationships/image" Target="../media/image10.emf"/><Relationship Id="rId4" Type="http://schemas.openxmlformats.org/officeDocument/2006/relationships/image" Target="../media/image9.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rot="10800000" flipV="1">
            <a:off x="685800" y="2155825"/>
            <a:ext cx="7772400" cy="1730375"/>
          </a:xfrm>
        </p:spPr>
        <p:txBody>
          <a:bodyPr>
            <a:noAutofit/>
          </a:bodyPr>
          <a:lstStyle/>
          <a:p>
            <a:r>
              <a:rPr lang="en-US" sz="3600" dirty="0" smtClean="0">
                <a:solidFill>
                  <a:srgbClr val="00B0F0"/>
                </a:solidFill>
              </a:rPr>
              <a:t>KPMAS Laboratories</a:t>
            </a:r>
            <a:r>
              <a:rPr lang="en-US" sz="3600" dirty="0">
                <a:solidFill>
                  <a:srgbClr val="00B0F0"/>
                </a:solidFill>
              </a:rPr>
              <a:t/>
            </a:r>
            <a:br>
              <a:rPr lang="en-US" sz="3600" dirty="0">
                <a:solidFill>
                  <a:srgbClr val="00B0F0"/>
                </a:solidFill>
              </a:rPr>
            </a:br>
            <a:r>
              <a:rPr lang="en-US" sz="3600" dirty="0" smtClean="0">
                <a:solidFill>
                  <a:srgbClr val="00B0F0"/>
                </a:solidFill>
              </a:rPr>
              <a:t>Phlebotomy Training and Competency 2014</a:t>
            </a:r>
            <a:endParaRPr lang="en-US" sz="3600" dirty="0">
              <a:solidFill>
                <a:srgbClr val="00B0F0"/>
              </a:solidFill>
            </a:endParaRPr>
          </a:p>
        </p:txBody>
      </p:sp>
      <p:sp>
        <p:nvSpPr>
          <p:cNvPr id="4" name="Subtitle 3"/>
          <p:cNvSpPr>
            <a:spLocks noGrp="1"/>
          </p:cNvSpPr>
          <p:nvPr>
            <p:ph type="subTitle" idx="1"/>
          </p:nvPr>
        </p:nvSpPr>
        <p:spPr>
          <a:xfrm>
            <a:off x="9601200" y="5486400"/>
            <a:ext cx="304800" cy="152400"/>
          </a:xfrm>
        </p:spPr>
        <p:txBody>
          <a:bodyPr>
            <a:normAutofit fontScale="25000" lnSpcReduction="20000"/>
          </a:bodyPr>
          <a:lstStyle/>
          <a:p>
            <a:endParaRPr lang="en-US" b="1" dirty="0"/>
          </a:p>
          <a:p>
            <a:endParaRPr lang="en-US" b="1"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91840" y="748145"/>
            <a:ext cx="271272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Picture 8" descr="http://t3.gstatic.com/shopping?q=tbn:ANd9GcTpU_gk8Tu2rvb2TQK2i19WRFW9WglGVTYbqvzzZ_imVSFZebtBRZWykv4vX0Y9hrNXFQzGgA&amp;usqp=CAc"/>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15000" y="4082542"/>
            <a:ext cx="2166087" cy="201295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http://t3.gstatic.com/shopping?q=tbn:ANd9GcRNa8fGCx-92hwt-WDDaAn486nxX1TWKYKZtWuxv3ZvLcitr8-GRSXhyFGmiffCLiRycrMckw&amp;usqp=CAc"/>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7400" y="4294472"/>
            <a:ext cx="1589088" cy="158909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solidFill>
                  <a:srgbClr val="00B0F0"/>
                </a:solidFill>
              </a:rPr>
              <a:t>KPMAS Laboratories</a:t>
            </a:r>
            <a:br>
              <a:rPr lang="en-US" sz="3200" dirty="0">
                <a:solidFill>
                  <a:srgbClr val="00B0F0"/>
                </a:solidFill>
              </a:rPr>
            </a:br>
            <a:r>
              <a:rPr lang="en-US" sz="3200" dirty="0">
                <a:solidFill>
                  <a:srgbClr val="00B0F0"/>
                </a:solidFill>
              </a:rPr>
              <a:t>Phlebotomy Training and Competency 2014</a:t>
            </a:r>
            <a:endParaRPr lang="en-US" dirty="0"/>
          </a:p>
        </p:txBody>
      </p:sp>
      <p:sp>
        <p:nvSpPr>
          <p:cNvPr id="3" name="Content Placeholder 2"/>
          <p:cNvSpPr>
            <a:spLocks noGrp="1"/>
          </p:cNvSpPr>
          <p:nvPr>
            <p:ph idx="1"/>
          </p:nvPr>
        </p:nvSpPr>
        <p:spPr/>
        <p:txBody>
          <a:bodyPr/>
          <a:lstStyle/>
          <a:p>
            <a:pPr marL="0" indent="0">
              <a:buNone/>
            </a:pPr>
            <a:r>
              <a:rPr lang="en-US" dirty="0" smtClean="0"/>
              <a:t>Selecting the proper site for a heel stick</a:t>
            </a:r>
            <a:endParaRPr lang="en-US" dirty="0"/>
          </a:p>
        </p:txBody>
      </p:sp>
      <p:pic>
        <p:nvPicPr>
          <p:cNvPr id="2050" name="Picture 2" descr="heelstic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38800" y="3048000"/>
            <a:ext cx="2895600" cy="19812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838200" y="2690336"/>
            <a:ext cx="4648200" cy="1631216"/>
          </a:xfrm>
          <a:prstGeom prst="rect">
            <a:avLst/>
          </a:prstGeom>
        </p:spPr>
        <p:txBody>
          <a:bodyPr wrap="square">
            <a:spAutoFit/>
          </a:bodyPr>
          <a:lstStyle/>
          <a:p>
            <a:r>
              <a:rPr lang="en-US" sz="2000" dirty="0"/>
              <a:t>The recommended location for blood collection on a newborn baby or infant is the heel. The diagram </a:t>
            </a:r>
            <a:r>
              <a:rPr lang="en-US" sz="2000" dirty="0" smtClean="0"/>
              <a:t>to the right </a:t>
            </a:r>
            <a:r>
              <a:rPr lang="en-US" sz="2000" dirty="0"/>
              <a:t>indicates the proper area to use for heel punctures for blood collection. </a:t>
            </a:r>
          </a:p>
        </p:txBody>
      </p:sp>
    </p:spTree>
    <p:extLst>
      <p:ext uri="{BB962C8B-B14F-4D97-AF65-F5344CB8AC3E}">
        <p14:creationId xmlns:p14="http://schemas.microsoft.com/office/powerpoint/2010/main" val="28472202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solidFill>
                  <a:srgbClr val="00B0F0"/>
                </a:solidFill>
              </a:rPr>
              <a:t>KPMAS Laboratories</a:t>
            </a:r>
            <a:br>
              <a:rPr lang="en-US" sz="3200" dirty="0">
                <a:solidFill>
                  <a:srgbClr val="00B0F0"/>
                </a:solidFill>
              </a:rPr>
            </a:br>
            <a:r>
              <a:rPr lang="en-US" sz="3200" dirty="0">
                <a:solidFill>
                  <a:srgbClr val="00B0F0"/>
                </a:solidFill>
              </a:rPr>
              <a:t>Phlebotomy Training and Competency 2014</a:t>
            </a:r>
            <a:endParaRPr lang="en-US" dirty="0"/>
          </a:p>
        </p:txBody>
      </p:sp>
      <p:sp>
        <p:nvSpPr>
          <p:cNvPr id="3" name="Content Placeholder 2"/>
          <p:cNvSpPr>
            <a:spLocks noGrp="1"/>
          </p:cNvSpPr>
          <p:nvPr>
            <p:ph idx="1"/>
          </p:nvPr>
        </p:nvSpPr>
        <p:spPr/>
        <p:txBody>
          <a:bodyPr/>
          <a:lstStyle/>
          <a:p>
            <a:pPr marL="0" indent="0">
              <a:buNone/>
            </a:pPr>
            <a:r>
              <a:rPr lang="en-US" dirty="0" smtClean="0"/>
              <a:t>Selecting the correct site for a finger stick:</a:t>
            </a:r>
            <a:endParaRPr lang="en-US" dirty="0"/>
          </a:p>
        </p:txBody>
      </p:sp>
      <p:sp>
        <p:nvSpPr>
          <p:cNvPr id="4" name="Rectangle 3"/>
          <p:cNvSpPr/>
          <p:nvPr/>
        </p:nvSpPr>
        <p:spPr>
          <a:xfrm>
            <a:off x="166255" y="2819399"/>
            <a:ext cx="5943600" cy="2585323"/>
          </a:xfrm>
          <a:prstGeom prst="rect">
            <a:avLst/>
          </a:prstGeom>
        </p:spPr>
        <p:txBody>
          <a:bodyPr wrap="square">
            <a:spAutoFit/>
          </a:bodyPr>
          <a:lstStyle/>
          <a:p>
            <a:r>
              <a:rPr lang="en-US" dirty="0"/>
              <a:t>The best locations for </a:t>
            </a:r>
            <a:r>
              <a:rPr lang="en-US" dirty="0" smtClean="0"/>
              <a:t>finger sticks </a:t>
            </a:r>
            <a:r>
              <a:rPr lang="en-US" dirty="0"/>
              <a:t>are the 3rd (middle) and 4th (ring) fingers of the non-dominant hand. Do not use the tip of the finger or the center of the finger. </a:t>
            </a:r>
            <a:r>
              <a:rPr lang="en-US" dirty="0">
                <a:solidFill>
                  <a:srgbClr val="FF0000"/>
                </a:solidFill>
              </a:rPr>
              <a:t>Avoid the side of the finger where there is less soft tissue, where vessels and nerves are located, and where the bone is closer to the surface. The 2nd (index) finger tends to have thicker, callused skin. The fifth finger tends to have less soft tissue overlying the bone. Avoid puncturing a finger that is cold or cyanotic, swollen, scarred, or covered with a rash. </a:t>
            </a:r>
          </a:p>
        </p:txBody>
      </p:sp>
      <p:pic>
        <p:nvPicPr>
          <p:cNvPr id="3074" name="Picture 2" descr="fingerstic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53200" y="3200400"/>
            <a:ext cx="1905000" cy="12509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7160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solidFill>
                  <a:srgbClr val="00B0F0"/>
                </a:solidFill>
              </a:rPr>
              <a:t>KPMAS Laboratories</a:t>
            </a:r>
            <a:br>
              <a:rPr lang="en-US" sz="3200" dirty="0">
                <a:solidFill>
                  <a:srgbClr val="00B0F0"/>
                </a:solidFill>
              </a:rPr>
            </a:br>
            <a:r>
              <a:rPr lang="en-US" sz="3200" dirty="0">
                <a:solidFill>
                  <a:srgbClr val="00B0F0"/>
                </a:solidFill>
              </a:rPr>
              <a:t>Phlebotomy Training and Competency 2014</a:t>
            </a:r>
            <a:endParaRPr lang="en-US" dirty="0"/>
          </a:p>
        </p:txBody>
      </p:sp>
      <p:sp>
        <p:nvSpPr>
          <p:cNvPr id="3" name="Content Placeholder 2"/>
          <p:cNvSpPr>
            <a:spLocks noGrp="1"/>
          </p:cNvSpPr>
          <p:nvPr>
            <p:ph idx="1"/>
          </p:nvPr>
        </p:nvSpPr>
        <p:spPr/>
        <p:txBody>
          <a:bodyPr>
            <a:normAutofit fontScale="55000" lnSpcReduction="20000"/>
          </a:bodyPr>
          <a:lstStyle/>
          <a:p>
            <a:pPr marL="0" indent="0">
              <a:buNone/>
            </a:pPr>
            <a:r>
              <a:rPr lang="en-US" sz="4400" dirty="0" smtClean="0"/>
              <a:t>Correct order of Draw:</a:t>
            </a:r>
          </a:p>
          <a:p>
            <a:pPr marL="0" indent="0">
              <a:buNone/>
            </a:pPr>
            <a:r>
              <a:rPr lang="en-US" dirty="0"/>
              <a:t>Blood collection tubes must be drawn in a specific order to avoid cross-contamination of additives between tubes. The recommended order of draw for plastic vacutainer tubes is</a:t>
            </a:r>
            <a:r>
              <a:rPr lang="en-US" dirty="0" smtClean="0"/>
              <a:t>:</a:t>
            </a:r>
          </a:p>
          <a:p>
            <a:pPr marL="0" indent="0">
              <a:buNone/>
            </a:pPr>
            <a:endParaRPr lang="en-US" dirty="0"/>
          </a:p>
          <a:p>
            <a:pPr marL="0" indent="0">
              <a:buNone/>
            </a:pPr>
            <a:r>
              <a:rPr lang="en-US" dirty="0" smtClean="0"/>
              <a:t>1.    Sterile blood </a:t>
            </a:r>
            <a:r>
              <a:rPr lang="en-US" dirty="0"/>
              <a:t>culture bottle or tube (yellow or yellow-black top) </a:t>
            </a:r>
          </a:p>
          <a:p>
            <a:pPr marL="0" indent="0">
              <a:buNone/>
            </a:pPr>
            <a:r>
              <a:rPr lang="en-US" dirty="0" smtClean="0"/>
              <a:t>2.   Coagulation </a:t>
            </a:r>
            <a:r>
              <a:rPr lang="en-US" dirty="0"/>
              <a:t>tube (light blue top). </a:t>
            </a:r>
          </a:p>
          <a:p>
            <a:pPr marL="0" indent="0">
              <a:buNone/>
            </a:pPr>
            <a:r>
              <a:rPr lang="en-US" dirty="0" smtClean="0"/>
              <a:t>3.    Non-additive serum tube </a:t>
            </a:r>
            <a:r>
              <a:rPr lang="en-US" dirty="0"/>
              <a:t>(red top) </a:t>
            </a:r>
          </a:p>
          <a:p>
            <a:pPr marL="0" indent="0">
              <a:buNone/>
            </a:pPr>
            <a:r>
              <a:rPr lang="en-US" dirty="0" smtClean="0"/>
              <a:t>4.    Additive </a:t>
            </a:r>
            <a:r>
              <a:rPr lang="en-US" dirty="0"/>
              <a:t>tubes in this order: </a:t>
            </a:r>
          </a:p>
          <a:p>
            <a:pPr lvl="1"/>
            <a:r>
              <a:rPr lang="en-US" dirty="0"/>
              <a:t>SST (red-gray or gold top). Contains a gel separator and clot activator. </a:t>
            </a:r>
          </a:p>
          <a:p>
            <a:pPr lvl="1"/>
            <a:r>
              <a:rPr lang="en-US" dirty="0"/>
              <a:t>Sodium heparin (dark green top) </a:t>
            </a:r>
          </a:p>
          <a:p>
            <a:pPr lvl="1"/>
            <a:r>
              <a:rPr lang="en-US" dirty="0"/>
              <a:t>PST (light green top). Contains lithium heparin anticoagulant </a:t>
            </a:r>
            <a:endParaRPr lang="en-US" dirty="0" smtClean="0"/>
          </a:p>
          <a:p>
            <a:pPr lvl="1"/>
            <a:r>
              <a:rPr lang="en-US" dirty="0" smtClean="0"/>
              <a:t>EDTA </a:t>
            </a:r>
            <a:r>
              <a:rPr lang="en-US" dirty="0"/>
              <a:t>(lavender top) </a:t>
            </a:r>
          </a:p>
          <a:p>
            <a:pPr lvl="1"/>
            <a:r>
              <a:rPr lang="en-US" dirty="0"/>
              <a:t>Oxalate/fluoride (light gray top) or other additives </a:t>
            </a:r>
            <a:endParaRPr lang="en-US" dirty="0" smtClean="0"/>
          </a:p>
          <a:p>
            <a:pPr lvl="1"/>
            <a:endParaRPr lang="en-US" dirty="0"/>
          </a:p>
          <a:p>
            <a:r>
              <a:rPr lang="en-US" dirty="0"/>
              <a:t>NOTE: Tubes with additives must be thoroughly mixed. Clotting or erroneous test results may be obtained when the blood is not thoroughly mixed with the additive.</a:t>
            </a:r>
          </a:p>
          <a:p>
            <a:pPr marL="0" indent="0">
              <a:buNone/>
            </a:pP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99343" y="3263741"/>
            <a:ext cx="300037" cy="347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21981" y="3445783"/>
            <a:ext cx="300038" cy="3524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64036" y="3798209"/>
            <a:ext cx="304799" cy="342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57800" y="4764288"/>
            <a:ext cx="340455" cy="3998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67216" y="4261362"/>
            <a:ext cx="264255" cy="3180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1" name="Picture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068509" y="4301043"/>
            <a:ext cx="280988" cy="347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2" name="Picture 8"/>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856194" y="4685693"/>
            <a:ext cx="224381" cy="2785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502928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solidFill>
                  <a:srgbClr val="00B0F0"/>
                </a:solidFill>
              </a:rPr>
              <a:t>KPMAS Laboratories</a:t>
            </a:r>
            <a:br>
              <a:rPr lang="en-US" sz="3200" dirty="0">
                <a:solidFill>
                  <a:srgbClr val="00B0F0"/>
                </a:solidFill>
              </a:rPr>
            </a:br>
            <a:r>
              <a:rPr lang="en-US" sz="3200" dirty="0">
                <a:solidFill>
                  <a:srgbClr val="00B0F0"/>
                </a:solidFill>
              </a:rPr>
              <a:t>Phlebotomy Training and Competency 2014</a:t>
            </a:r>
            <a:endParaRPr lang="en-US" dirty="0"/>
          </a:p>
        </p:txBody>
      </p:sp>
      <p:sp>
        <p:nvSpPr>
          <p:cNvPr id="3" name="Content Placeholder 2"/>
          <p:cNvSpPr>
            <a:spLocks noGrp="1"/>
          </p:cNvSpPr>
          <p:nvPr>
            <p:ph idx="1"/>
          </p:nvPr>
        </p:nvSpPr>
        <p:spPr>
          <a:xfrm>
            <a:off x="457200" y="1600200"/>
            <a:ext cx="8229600" cy="5105400"/>
          </a:xfrm>
        </p:spPr>
        <p:txBody>
          <a:bodyPr>
            <a:normAutofit fontScale="25000" lnSpcReduction="20000"/>
          </a:bodyPr>
          <a:lstStyle/>
          <a:p>
            <a:pPr marL="0" indent="0">
              <a:buNone/>
            </a:pPr>
            <a:r>
              <a:rPr lang="en-US" sz="5600" b="1" dirty="0" smtClean="0"/>
              <a:t>Venipuncture Procedure:</a:t>
            </a:r>
          </a:p>
          <a:p>
            <a:pPr marL="0" indent="0">
              <a:buNone/>
            </a:pPr>
            <a:endParaRPr lang="en-US" sz="3000" dirty="0"/>
          </a:p>
          <a:p>
            <a:pPr marL="0" indent="0">
              <a:buNone/>
            </a:pPr>
            <a:r>
              <a:rPr lang="en-US" sz="5600" dirty="0" smtClean="0"/>
              <a:t>1. Positively </a:t>
            </a:r>
            <a:r>
              <a:rPr lang="en-US" sz="5600" dirty="0"/>
              <a:t>identify the patient by two forms of </a:t>
            </a:r>
            <a:r>
              <a:rPr lang="en-US" sz="5600" dirty="0" smtClean="0"/>
              <a:t>identification. Ask the patient to state his/her Name and DOB.</a:t>
            </a:r>
          </a:p>
          <a:p>
            <a:pPr marL="0" indent="0">
              <a:buNone/>
            </a:pPr>
            <a:endParaRPr lang="en-US" sz="5600" dirty="0" smtClean="0"/>
          </a:p>
          <a:p>
            <a:pPr marL="0" indent="0">
              <a:buNone/>
            </a:pPr>
            <a:r>
              <a:rPr lang="en-US" sz="5600" dirty="0" smtClean="0"/>
              <a:t>2. </a:t>
            </a:r>
            <a:r>
              <a:rPr lang="en-US" sz="5600" dirty="0"/>
              <a:t>Gather the tubes and supplies that you will need for the draw. </a:t>
            </a:r>
          </a:p>
          <a:p>
            <a:pPr marL="0" indent="0">
              <a:buNone/>
            </a:pPr>
            <a:endParaRPr lang="en-US" sz="5600" dirty="0" smtClean="0">
              <a:latin typeface="+mj-lt"/>
            </a:endParaRPr>
          </a:p>
          <a:p>
            <a:pPr marL="0" indent="0">
              <a:buNone/>
            </a:pPr>
            <a:r>
              <a:rPr lang="en-US" sz="5600" dirty="0" smtClean="0">
                <a:latin typeface="+mj-lt"/>
              </a:rPr>
              <a:t>3. </a:t>
            </a:r>
            <a:r>
              <a:rPr lang="en-US" sz="5600" dirty="0">
                <a:latin typeface="Times New Roman"/>
                <a:ea typeface="Times New Roman"/>
              </a:rPr>
              <a:t>Position</a:t>
            </a:r>
            <a:r>
              <a:rPr lang="en-US" sz="5600" spc="-5" dirty="0">
                <a:latin typeface="Times New Roman"/>
                <a:ea typeface="Times New Roman"/>
              </a:rPr>
              <a:t> </a:t>
            </a:r>
            <a:r>
              <a:rPr lang="en-US" sz="5600" dirty="0">
                <a:latin typeface="Times New Roman"/>
                <a:ea typeface="Times New Roman"/>
              </a:rPr>
              <a:t>the</a:t>
            </a:r>
            <a:r>
              <a:rPr lang="en-US" sz="5600" spc="-5" dirty="0">
                <a:latin typeface="Times New Roman"/>
                <a:ea typeface="Times New Roman"/>
              </a:rPr>
              <a:t> </a:t>
            </a:r>
            <a:r>
              <a:rPr lang="en-US" sz="5600" dirty="0">
                <a:latin typeface="Times New Roman"/>
                <a:ea typeface="Times New Roman"/>
              </a:rPr>
              <a:t>patient</a:t>
            </a:r>
            <a:r>
              <a:rPr lang="en-US" sz="5600" spc="-5" dirty="0">
                <a:latin typeface="Times New Roman"/>
                <a:ea typeface="Times New Roman"/>
              </a:rPr>
              <a:t> </a:t>
            </a:r>
            <a:r>
              <a:rPr lang="en-US" sz="5600" dirty="0">
                <a:latin typeface="Times New Roman"/>
                <a:ea typeface="Times New Roman"/>
              </a:rPr>
              <a:t>co</a:t>
            </a:r>
            <a:r>
              <a:rPr lang="en-US" sz="5600" spc="-10" dirty="0">
                <a:latin typeface="Times New Roman"/>
                <a:ea typeface="Times New Roman"/>
              </a:rPr>
              <a:t>m</a:t>
            </a:r>
            <a:r>
              <a:rPr lang="en-US" sz="5600" spc="-5" dirty="0">
                <a:latin typeface="Times New Roman"/>
                <a:ea typeface="Times New Roman"/>
              </a:rPr>
              <a:t>f</a:t>
            </a:r>
            <a:r>
              <a:rPr lang="en-US" sz="5600" dirty="0">
                <a:latin typeface="Times New Roman"/>
                <a:ea typeface="Times New Roman"/>
              </a:rPr>
              <a:t>ortably</a:t>
            </a:r>
            <a:r>
              <a:rPr lang="en-US" sz="5600" spc="-5" dirty="0">
                <a:latin typeface="Times New Roman"/>
                <a:ea typeface="Times New Roman"/>
              </a:rPr>
              <a:t> </a:t>
            </a:r>
            <a:r>
              <a:rPr lang="en-US" sz="5600" dirty="0">
                <a:latin typeface="Times New Roman"/>
                <a:ea typeface="Times New Roman"/>
              </a:rPr>
              <a:t>in</a:t>
            </a:r>
            <a:r>
              <a:rPr lang="en-US" sz="5600" spc="-5" dirty="0">
                <a:latin typeface="Times New Roman"/>
                <a:ea typeface="Times New Roman"/>
              </a:rPr>
              <a:t> </a:t>
            </a:r>
            <a:r>
              <a:rPr lang="en-US" sz="5600" dirty="0">
                <a:latin typeface="Times New Roman"/>
                <a:ea typeface="Times New Roman"/>
              </a:rPr>
              <a:t>a</a:t>
            </a:r>
            <a:r>
              <a:rPr lang="en-US" sz="5600" spc="-5" dirty="0">
                <a:latin typeface="Times New Roman"/>
                <a:ea typeface="Times New Roman"/>
              </a:rPr>
              <a:t> </a:t>
            </a:r>
            <a:r>
              <a:rPr lang="en-US" sz="5600" dirty="0">
                <a:latin typeface="Times New Roman"/>
                <a:ea typeface="Times New Roman"/>
              </a:rPr>
              <a:t>chair</a:t>
            </a:r>
            <a:r>
              <a:rPr lang="en-US" sz="5600" spc="-10" dirty="0">
                <a:latin typeface="Times New Roman"/>
                <a:ea typeface="Times New Roman"/>
              </a:rPr>
              <a:t> </a:t>
            </a:r>
            <a:r>
              <a:rPr lang="en-US" sz="5600" dirty="0">
                <a:latin typeface="Times New Roman"/>
                <a:ea typeface="Times New Roman"/>
              </a:rPr>
              <a:t>and ask </a:t>
            </a:r>
            <a:r>
              <a:rPr lang="en-US" sz="5600" dirty="0" smtClean="0">
                <a:latin typeface="+mj-lt"/>
                <a:ea typeface="Times New Roman"/>
                <a:cs typeface="Times New Roman"/>
              </a:rPr>
              <a:t>them</a:t>
            </a:r>
            <a:r>
              <a:rPr lang="en-US" sz="5600" spc="-10" dirty="0" smtClean="0">
                <a:latin typeface="+mj-lt"/>
                <a:ea typeface="Times New Roman"/>
                <a:cs typeface="Times New Roman"/>
              </a:rPr>
              <a:t> </a:t>
            </a:r>
            <a:r>
              <a:rPr lang="en-US" sz="5600" dirty="0">
                <a:latin typeface="+mj-lt"/>
                <a:ea typeface="Times New Roman"/>
                <a:cs typeface="Times New Roman"/>
              </a:rPr>
              <a:t>to extend their arm</a:t>
            </a:r>
            <a:r>
              <a:rPr lang="en-US" sz="5600" spc="-10" dirty="0">
                <a:latin typeface="+mj-lt"/>
                <a:ea typeface="Times New Roman"/>
                <a:cs typeface="Times New Roman"/>
              </a:rPr>
              <a:t> </a:t>
            </a:r>
            <a:r>
              <a:rPr lang="en-US" sz="5600" dirty="0">
                <a:latin typeface="+mj-lt"/>
                <a:ea typeface="Times New Roman"/>
                <a:cs typeface="Times New Roman"/>
              </a:rPr>
              <a:t>forward onto the counter so that it for</a:t>
            </a:r>
            <a:r>
              <a:rPr lang="en-US" sz="5600" spc="-10" dirty="0">
                <a:latin typeface="+mj-lt"/>
                <a:ea typeface="Times New Roman"/>
                <a:cs typeface="Times New Roman"/>
              </a:rPr>
              <a:t>m</a:t>
            </a:r>
            <a:r>
              <a:rPr lang="en-US" sz="5600" dirty="0">
                <a:latin typeface="+mj-lt"/>
                <a:ea typeface="Times New Roman"/>
                <a:cs typeface="Times New Roman"/>
              </a:rPr>
              <a:t>s a str</a:t>
            </a:r>
            <a:r>
              <a:rPr lang="en-US" sz="5600" spc="-5" dirty="0">
                <a:latin typeface="+mj-lt"/>
                <a:ea typeface="Times New Roman"/>
                <a:cs typeface="Times New Roman"/>
              </a:rPr>
              <a:t>a</a:t>
            </a:r>
            <a:r>
              <a:rPr lang="en-US" sz="5600" dirty="0">
                <a:latin typeface="+mj-lt"/>
                <a:ea typeface="Times New Roman"/>
                <a:cs typeface="Times New Roman"/>
              </a:rPr>
              <a:t>ight</a:t>
            </a:r>
            <a:r>
              <a:rPr lang="en-US" sz="5600" spc="-5" dirty="0">
                <a:latin typeface="+mj-lt"/>
                <a:ea typeface="Times New Roman"/>
                <a:cs typeface="Times New Roman"/>
              </a:rPr>
              <a:t> </a:t>
            </a:r>
            <a:r>
              <a:rPr lang="en-US" sz="5600" dirty="0">
                <a:latin typeface="+mj-lt"/>
                <a:ea typeface="Times New Roman"/>
                <a:cs typeface="Times New Roman"/>
              </a:rPr>
              <a:t>line</a:t>
            </a:r>
            <a:r>
              <a:rPr lang="en-US" sz="5600" spc="-5" dirty="0">
                <a:latin typeface="+mj-lt"/>
                <a:ea typeface="Times New Roman"/>
                <a:cs typeface="Times New Roman"/>
              </a:rPr>
              <a:t> </a:t>
            </a:r>
            <a:r>
              <a:rPr lang="en-US" sz="5600" dirty="0">
                <a:latin typeface="+mj-lt"/>
                <a:ea typeface="Times New Roman"/>
                <a:cs typeface="Times New Roman"/>
              </a:rPr>
              <a:t>from</a:t>
            </a:r>
            <a:r>
              <a:rPr lang="en-US" sz="5600" spc="-15" dirty="0">
                <a:latin typeface="+mj-lt"/>
                <a:ea typeface="Times New Roman"/>
                <a:cs typeface="Times New Roman"/>
              </a:rPr>
              <a:t> </a:t>
            </a:r>
            <a:r>
              <a:rPr lang="en-US" sz="5600" dirty="0">
                <a:latin typeface="+mj-lt"/>
                <a:ea typeface="Times New Roman"/>
                <a:cs typeface="Times New Roman"/>
              </a:rPr>
              <a:t>shoulder</a:t>
            </a:r>
            <a:r>
              <a:rPr lang="en-US" sz="5600" spc="-5" dirty="0">
                <a:latin typeface="+mj-lt"/>
                <a:ea typeface="Times New Roman"/>
                <a:cs typeface="Times New Roman"/>
              </a:rPr>
              <a:t> </a:t>
            </a:r>
            <a:r>
              <a:rPr lang="en-US" sz="5600" dirty="0">
                <a:latin typeface="+mj-lt"/>
                <a:ea typeface="Times New Roman"/>
                <a:cs typeface="Times New Roman"/>
              </a:rPr>
              <a:t>to</a:t>
            </a:r>
            <a:r>
              <a:rPr lang="en-US" sz="5600" spc="-5" dirty="0">
                <a:latin typeface="+mj-lt"/>
                <a:ea typeface="Times New Roman"/>
                <a:cs typeface="Times New Roman"/>
              </a:rPr>
              <a:t> </a:t>
            </a:r>
            <a:r>
              <a:rPr lang="en-US" sz="5600" dirty="0">
                <a:latin typeface="+mj-lt"/>
                <a:ea typeface="Times New Roman"/>
                <a:cs typeface="Times New Roman"/>
              </a:rPr>
              <a:t>wrist.</a:t>
            </a:r>
            <a:r>
              <a:rPr lang="en-US" sz="5600" spc="295" dirty="0">
                <a:latin typeface="+mj-lt"/>
                <a:ea typeface="Times New Roman"/>
                <a:cs typeface="Times New Roman"/>
              </a:rPr>
              <a:t> </a:t>
            </a:r>
            <a:r>
              <a:rPr lang="en-US" sz="5600" spc="-5" dirty="0">
                <a:latin typeface="+mj-lt"/>
                <a:ea typeface="Times New Roman"/>
                <a:cs typeface="Times New Roman"/>
              </a:rPr>
              <a:t>A</a:t>
            </a:r>
            <a:r>
              <a:rPr lang="en-US" sz="5600" dirty="0">
                <a:latin typeface="+mj-lt"/>
                <a:ea typeface="Times New Roman"/>
                <a:cs typeface="Times New Roman"/>
              </a:rPr>
              <a:t>n</a:t>
            </a:r>
            <a:r>
              <a:rPr lang="en-US" sz="5600" spc="-5" dirty="0">
                <a:latin typeface="+mj-lt"/>
                <a:ea typeface="Times New Roman"/>
                <a:cs typeface="Times New Roman"/>
              </a:rPr>
              <a:t> ar</a:t>
            </a:r>
            <a:r>
              <a:rPr lang="en-US" sz="5600" dirty="0">
                <a:latin typeface="+mj-lt"/>
                <a:ea typeface="Times New Roman"/>
                <a:cs typeface="Times New Roman"/>
              </a:rPr>
              <a:t>m</a:t>
            </a:r>
            <a:r>
              <a:rPr lang="en-US" sz="5600" spc="-10" dirty="0">
                <a:latin typeface="+mj-lt"/>
                <a:ea typeface="Times New Roman"/>
                <a:cs typeface="Times New Roman"/>
              </a:rPr>
              <a:t> </a:t>
            </a:r>
            <a:r>
              <a:rPr lang="en-US" sz="5600" spc="-5" dirty="0">
                <a:latin typeface="+mj-lt"/>
                <a:ea typeface="Times New Roman"/>
                <a:cs typeface="Times New Roman"/>
              </a:rPr>
              <a:t>suppor</a:t>
            </a:r>
            <a:r>
              <a:rPr lang="en-US" sz="5600" dirty="0">
                <a:latin typeface="+mj-lt"/>
                <a:ea typeface="Times New Roman"/>
                <a:cs typeface="Times New Roman"/>
              </a:rPr>
              <a:t>t</a:t>
            </a:r>
            <a:r>
              <a:rPr lang="en-US" sz="5600" spc="-5" dirty="0">
                <a:latin typeface="+mj-lt"/>
                <a:ea typeface="Times New Roman"/>
                <a:cs typeface="Times New Roman"/>
              </a:rPr>
              <a:t> cushio</a:t>
            </a:r>
            <a:r>
              <a:rPr lang="en-US" sz="5600" dirty="0">
                <a:latin typeface="+mj-lt"/>
                <a:ea typeface="Times New Roman"/>
                <a:cs typeface="Times New Roman"/>
              </a:rPr>
              <a:t>n</a:t>
            </a:r>
            <a:r>
              <a:rPr lang="en-US" sz="5600" spc="-5" dirty="0">
                <a:latin typeface="+mj-lt"/>
                <a:ea typeface="Times New Roman"/>
                <a:cs typeface="Times New Roman"/>
              </a:rPr>
              <a:t> </a:t>
            </a:r>
            <a:r>
              <a:rPr lang="en-US" sz="5600" spc="-10" dirty="0">
                <a:latin typeface="+mj-lt"/>
                <a:ea typeface="Times New Roman"/>
                <a:cs typeface="Times New Roman"/>
              </a:rPr>
              <a:t>m</a:t>
            </a:r>
            <a:r>
              <a:rPr lang="en-US" sz="5600" dirty="0">
                <a:latin typeface="+mj-lt"/>
                <a:ea typeface="Times New Roman"/>
                <a:cs typeface="Times New Roman"/>
              </a:rPr>
              <a:t>ay be</a:t>
            </a:r>
            <a:r>
              <a:rPr lang="en-US" sz="5600" spc="-5" dirty="0">
                <a:latin typeface="+mj-lt"/>
                <a:ea typeface="Times New Roman"/>
                <a:cs typeface="Times New Roman"/>
              </a:rPr>
              <a:t> </a:t>
            </a:r>
            <a:r>
              <a:rPr lang="en-US" sz="5600" dirty="0">
                <a:latin typeface="+mj-lt"/>
                <a:ea typeface="Times New Roman"/>
                <a:cs typeface="Times New Roman"/>
              </a:rPr>
              <a:t>used</a:t>
            </a:r>
            <a:r>
              <a:rPr lang="en-US" sz="5600" spc="-5" dirty="0">
                <a:latin typeface="+mj-lt"/>
                <a:ea typeface="Times New Roman"/>
                <a:cs typeface="Times New Roman"/>
              </a:rPr>
              <a:t> </a:t>
            </a:r>
            <a:r>
              <a:rPr lang="en-US" sz="5600" dirty="0">
                <a:latin typeface="+mj-lt"/>
                <a:ea typeface="Times New Roman"/>
                <a:cs typeface="Times New Roman"/>
              </a:rPr>
              <a:t>if</a:t>
            </a:r>
            <a:r>
              <a:rPr lang="en-US" sz="5600" spc="-5" dirty="0">
                <a:latin typeface="+mj-lt"/>
                <a:ea typeface="Times New Roman"/>
                <a:cs typeface="Times New Roman"/>
              </a:rPr>
              <a:t> </a:t>
            </a:r>
            <a:r>
              <a:rPr lang="en-US" sz="5600" dirty="0">
                <a:latin typeface="+mj-lt"/>
                <a:ea typeface="Times New Roman"/>
                <a:cs typeface="Times New Roman"/>
              </a:rPr>
              <a:t>desired.</a:t>
            </a:r>
            <a:r>
              <a:rPr lang="en-US" sz="5600" spc="-5" dirty="0">
                <a:latin typeface="+mj-lt"/>
                <a:ea typeface="Times New Roman"/>
                <a:cs typeface="Times New Roman"/>
              </a:rPr>
              <a:t> </a:t>
            </a:r>
            <a:r>
              <a:rPr lang="en-US" sz="5600" dirty="0">
                <a:latin typeface="+mj-lt"/>
                <a:ea typeface="Times New Roman"/>
                <a:cs typeface="Times New Roman"/>
              </a:rPr>
              <a:t>If</a:t>
            </a:r>
            <a:r>
              <a:rPr lang="en-US" sz="5600" spc="-5" dirty="0">
                <a:latin typeface="+mj-lt"/>
                <a:ea typeface="Times New Roman"/>
                <a:cs typeface="Times New Roman"/>
              </a:rPr>
              <a:t> </a:t>
            </a:r>
            <a:r>
              <a:rPr lang="en-US" sz="5600" dirty="0">
                <a:latin typeface="+mj-lt"/>
                <a:ea typeface="Times New Roman"/>
                <a:cs typeface="Times New Roman"/>
              </a:rPr>
              <a:t>a c</a:t>
            </a:r>
            <a:r>
              <a:rPr lang="en-US" sz="5600" spc="-10" dirty="0">
                <a:latin typeface="+mj-lt"/>
                <a:ea typeface="Times New Roman"/>
                <a:cs typeface="Times New Roman"/>
              </a:rPr>
              <a:t>h</a:t>
            </a:r>
            <a:r>
              <a:rPr lang="en-US" sz="5600" dirty="0">
                <a:latin typeface="+mj-lt"/>
                <a:ea typeface="Times New Roman"/>
                <a:cs typeface="Times New Roman"/>
              </a:rPr>
              <a:t>ild is to be </a:t>
            </a:r>
            <a:r>
              <a:rPr lang="en-US" sz="5600" spc="-10" dirty="0">
                <a:latin typeface="+mj-lt"/>
                <a:ea typeface="Times New Roman"/>
                <a:cs typeface="Times New Roman"/>
              </a:rPr>
              <a:t>h</a:t>
            </a:r>
            <a:r>
              <a:rPr lang="en-US" sz="5600" dirty="0">
                <a:latin typeface="+mj-lt"/>
                <a:ea typeface="Times New Roman"/>
                <a:cs typeface="Times New Roman"/>
              </a:rPr>
              <a:t>eld by the </a:t>
            </a:r>
            <a:r>
              <a:rPr lang="en-US" sz="5600" spc="-10" dirty="0">
                <a:latin typeface="+mj-lt"/>
                <a:ea typeface="Times New Roman"/>
                <a:cs typeface="Times New Roman"/>
              </a:rPr>
              <a:t>p</a:t>
            </a:r>
            <a:r>
              <a:rPr lang="en-US" sz="5600" dirty="0">
                <a:latin typeface="+mj-lt"/>
                <a:ea typeface="Times New Roman"/>
                <a:cs typeface="Times New Roman"/>
              </a:rPr>
              <a:t>arent, </a:t>
            </a:r>
            <a:r>
              <a:rPr lang="en-US" sz="5600" spc="-10" dirty="0">
                <a:latin typeface="+mj-lt"/>
                <a:ea typeface="Times New Roman"/>
                <a:cs typeface="Times New Roman"/>
              </a:rPr>
              <a:t>b</a:t>
            </a:r>
            <a:r>
              <a:rPr lang="en-US" sz="5600" dirty="0">
                <a:latin typeface="+mj-lt"/>
                <a:ea typeface="Times New Roman"/>
                <a:cs typeface="Times New Roman"/>
              </a:rPr>
              <a:t>e su</a:t>
            </a:r>
            <a:r>
              <a:rPr lang="en-US" sz="5600" spc="-5" dirty="0">
                <a:latin typeface="+mj-lt"/>
                <a:ea typeface="Times New Roman"/>
                <a:cs typeface="Times New Roman"/>
              </a:rPr>
              <a:t>r</a:t>
            </a:r>
            <a:r>
              <a:rPr lang="en-US" sz="5600" dirty="0">
                <a:latin typeface="+mj-lt"/>
                <a:ea typeface="Times New Roman"/>
                <a:cs typeface="Times New Roman"/>
              </a:rPr>
              <a:t>e the c</a:t>
            </a:r>
            <a:r>
              <a:rPr lang="en-US" sz="5600" spc="-10" dirty="0">
                <a:latin typeface="+mj-lt"/>
                <a:ea typeface="Times New Roman"/>
                <a:cs typeface="Times New Roman"/>
              </a:rPr>
              <a:t>h</a:t>
            </a:r>
            <a:r>
              <a:rPr lang="en-US" sz="5600" dirty="0">
                <a:latin typeface="+mj-lt"/>
                <a:ea typeface="Times New Roman"/>
                <a:cs typeface="Times New Roman"/>
              </a:rPr>
              <a:t>ild is</a:t>
            </a:r>
            <a:r>
              <a:rPr lang="en-US" sz="5600" spc="-10" dirty="0">
                <a:latin typeface="+mj-lt"/>
                <a:ea typeface="Times New Roman"/>
                <a:cs typeface="Times New Roman"/>
              </a:rPr>
              <a:t> </a:t>
            </a:r>
            <a:r>
              <a:rPr lang="en-US" sz="5600" dirty="0">
                <a:latin typeface="+mj-lt"/>
                <a:ea typeface="Times New Roman"/>
                <a:cs typeface="Times New Roman"/>
              </a:rPr>
              <a:t>held </a:t>
            </a:r>
            <a:r>
              <a:rPr lang="en-US" sz="5600" spc="-5" dirty="0">
                <a:latin typeface="+mj-lt"/>
                <a:ea typeface="Times New Roman"/>
                <a:cs typeface="Times New Roman"/>
              </a:rPr>
              <a:t>f</a:t>
            </a:r>
            <a:r>
              <a:rPr lang="en-US" sz="5600" dirty="0">
                <a:latin typeface="+mj-lt"/>
                <a:ea typeface="Times New Roman"/>
                <a:cs typeface="Times New Roman"/>
              </a:rPr>
              <a:t>ir</a:t>
            </a:r>
            <a:r>
              <a:rPr lang="en-US" sz="5600" spc="-10" dirty="0">
                <a:latin typeface="+mj-lt"/>
                <a:ea typeface="Times New Roman"/>
                <a:cs typeface="Times New Roman"/>
              </a:rPr>
              <a:t>m</a:t>
            </a:r>
            <a:r>
              <a:rPr lang="en-US" sz="5600" dirty="0">
                <a:latin typeface="+mj-lt"/>
                <a:ea typeface="Times New Roman"/>
                <a:cs typeface="Times New Roman"/>
              </a:rPr>
              <a:t>ly to prevent</a:t>
            </a:r>
            <a:r>
              <a:rPr lang="en-US" sz="5600" spc="-5" dirty="0">
                <a:latin typeface="+mj-lt"/>
                <a:ea typeface="Times New Roman"/>
                <a:cs typeface="Times New Roman"/>
              </a:rPr>
              <a:t> </a:t>
            </a:r>
            <a:r>
              <a:rPr lang="en-US" sz="5600" dirty="0">
                <a:latin typeface="+mj-lt"/>
                <a:ea typeface="Times New Roman"/>
                <a:cs typeface="Times New Roman"/>
              </a:rPr>
              <a:t>any</a:t>
            </a:r>
            <a:r>
              <a:rPr lang="en-US" sz="5600" spc="-5" dirty="0">
                <a:latin typeface="+mj-lt"/>
                <a:ea typeface="Times New Roman"/>
                <a:cs typeface="Times New Roman"/>
              </a:rPr>
              <a:t> </a:t>
            </a:r>
            <a:r>
              <a:rPr lang="en-US" sz="5600" dirty="0">
                <a:latin typeface="+mj-lt"/>
                <a:ea typeface="Times New Roman"/>
                <a:cs typeface="Times New Roman"/>
              </a:rPr>
              <a:t>injury.</a:t>
            </a:r>
            <a:r>
              <a:rPr lang="en-US" sz="5600" spc="290" dirty="0">
                <a:latin typeface="+mj-lt"/>
                <a:ea typeface="Times New Roman"/>
                <a:cs typeface="Times New Roman"/>
              </a:rPr>
              <a:t> </a:t>
            </a:r>
            <a:r>
              <a:rPr lang="en-US" sz="5600" dirty="0">
                <a:latin typeface="+mj-lt"/>
                <a:ea typeface="Times New Roman"/>
                <a:cs typeface="Times New Roman"/>
              </a:rPr>
              <a:t>If</a:t>
            </a:r>
            <a:r>
              <a:rPr lang="en-US" sz="5600" spc="-5" dirty="0">
                <a:latin typeface="+mj-lt"/>
                <a:ea typeface="Times New Roman"/>
                <a:cs typeface="Times New Roman"/>
              </a:rPr>
              <a:t> </a:t>
            </a:r>
            <a:r>
              <a:rPr lang="en-US" sz="5600" dirty="0">
                <a:latin typeface="+mj-lt"/>
                <a:ea typeface="Times New Roman"/>
                <a:cs typeface="Times New Roman"/>
              </a:rPr>
              <a:t>the</a:t>
            </a:r>
            <a:r>
              <a:rPr lang="en-US" sz="5600" spc="-5" dirty="0">
                <a:latin typeface="+mj-lt"/>
                <a:ea typeface="Times New Roman"/>
                <a:cs typeface="Times New Roman"/>
              </a:rPr>
              <a:t> </a:t>
            </a:r>
            <a:r>
              <a:rPr lang="en-US" sz="5600" dirty="0">
                <a:latin typeface="+mj-lt"/>
                <a:ea typeface="Times New Roman"/>
                <a:cs typeface="Times New Roman"/>
              </a:rPr>
              <a:t>pat</a:t>
            </a:r>
            <a:r>
              <a:rPr lang="en-US" sz="5600" spc="-5" dirty="0">
                <a:latin typeface="+mj-lt"/>
                <a:ea typeface="Times New Roman"/>
                <a:cs typeface="Times New Roman"/>
              </a:rPr>
              <a:t>i</a:t>
            </a:r>
            <a:r>
              <a:rPr lang="en-US" sz="5600" dirty="0">
                <a:latin typeface="+mj-lt"/>
                <a:ea typeface="Times New Roman"/>
                <a:cs typeface="Times New Roman"/>
              </a:rPr>
              <a:t>ent is lying down, ask them</a:t>
            </a:r>
            <a:r>
              <a:rPr lang="en-US" sz="5600" spc="-10" dirty="0">
                <a:latin typeface="+mj-lt"/>
                <a:ea typeface="Times New Roman"/>
                <a:cs typeface="Times New Roman"/>
              </a:rPr>
              <a:t> </a:t>
            </a:r>
            <a:r>
              <a:rPr lang="en-US" sz="5600" dirty="0">
                <a:latin typeface="+mj-lt"/>
                <a:ea typeface="Times New Roman"/>
                <a:cs typeface="Times New Roman"/>
              </a:rPr>
              <a:t>to</a:t>
            </a:r>
            <a:r>
              <a:rPr lang="en-US" sz="5600" spc="-5" dirty="0">
                <a:latin typeface="+mj-lt"/>
                <a:ea typeface="Times New Roman"/>
                <a:cs typeface="Times New Roman"/>
              </a:rPr>
              <a:t> </a:t>
            </a:r>
            <a:r>
              <a:rPr lang="en-US" sz="5600" dirty="0">
                <a:latin typeface="+mj-lt"/>
                <a:ea typeface="Times New Roman"/>
                <a:cs typeface="Times New Roman"/>
              </a:rPr>
              <a:t>lie on their </a:t>
            </a:r>
            <a:r>
              <a:rPr lang="en-US" sz="5600" spc="-10" dirty="0">
                <a:latin typeface="+mj-lt"/>
                <a:ea typeface="Times New Roman"/>
                <a:cs typeface="Times New Roman"/>
              </a:rPr>
              <a:t>b</a:t>
            </a:r>
            <a:r>
              <a:rPr lang="en-US" sz="5600" dirty="0">
                <a:latin typeface="+mj-lt"/>
                <a:ea typeface="Times New Roman"/>
                <a:cs typeface="Times New Roman"/>
              </a:rPr>
              <a:t>ack with t</a:t>
            </a:r>
            <a:r>
              <a:rPr lang="en-US" sz="5600" spc="-10" dirty="0">
                <a:latin typeface="+mj-lt"/>
                <a:ea typeface="Times New Roman"/>
                <a:cs typeface="Times New Roman"/>
              </a:rPr>
              <a:t>h</a:t>
            </a:r>
            <a:r>
              <a:rPr lang="en-US" sz="5600" dirty="0">
                <a:latin typeface="+mj-lt"/>
                <a:ea typeface="Times New Roman"/>
                <a:cs typeface="Times New Roman"/>
              </a:rPr>
              <a:t>e</a:t>
            </a:r>
            <a:r>
              <a:rPr lang="en-US" sz="5600" spc="-10" dirty="0">
                <a:latin typeface="+mj-lt"/>
                <a:ea typeface="Times New Roman"/>
                <a:cs typeface="Times New Roman"/>
              </a:rPr>
              <a:t> </a:t>
            </a:r>
            <a:r>
              <a:rPr lang="en-US" sz="5600" dirty="0">
                <a:latin typeface="+mj-lt"/>
                <a:ea typeface="Times New Roman"/>
                <a:cs typeface="Times New Roman"/>
              </a:rPr>
              <a:t>arm extended</a:t>
            </a:r>
            <a:r>
              <a:rPr lang="en-US" sz="5600" spc="-5" dirty="0">
                <a:latin typeface="+mj-lt"/>
                <a:ea typeface="Times New Roman"/>
                <a:cs typeface="Times New Roman"/>
              </a:rPr>
              <a:t> </a:t>
            </a:r>
            <a:r>
              <a:rPr lang="en-US" sz="5600" dirty="0">
                <a:latin typeface="+mj-lt"/>
                <a:ea typeface="Times New Roman"/>
                <a:cs typeface="Times New Roman"/>
              </a:rPr>
              <a:t>in</a:t>
            </a:r>
            <a:r>
              <a:rPr lang="en-US" sz="5600" spc="-5" dirty="0">
                <a:latin typeface="+mj-lt"/>
                <a:ea typeface="Times New Roman"/>
                <a:cs typeface="Times New Roman"/>
              </a:rPr>
              <a:t> </a:t>
            </a:r>
            <a:r>
              <a:rPr lang="en-US" sz="5600" dirty="0">
                <a:latin typeface="+mj-lt"/>
                <a:ea typeface="Times New Roman"/>
                <a:cs typeface="Times New Roman"/>
              </a:rPr>
              <a:t>the</a:t>
            </a:r>
            <a:r>
              <a:rPr lang="en-US" sz="5600" spc="-5" dirty="0">
                <a:latin typeface="+mj-lt"/>
                <a:ea typeface="Times New Roman"/>
                <a:cs typeface="Times New Roman"/>
              </a:rPr>
              <a:t> </a:t>
            </a:r>
            <a:r>
              <a:rPr lang="en-US" sz="5600" dirty="0">
                <a:latin typeface="+mj-lt"/>
                <a:ea typeface="Times New Roman"/>
                <a:cs typeface="Times New Roman"/>
              </a:rPr>
              <a:t>sa</a:t>
            </a:r>
            <a:r>
              <a:rPr lang="en-US" sz="5600" spc="-10" dirty="0">
                <a:latin typeface="+mj-lt"/>
                <a:ea typeface="Times New Roman"/>
                <a:cs typeface="Times New Roman"/>
              </a:rPr>
              <a:t>m</a:t>
            </a:r>
            <a:r>
              <a:rPr lang="en-US" sz="5600" dirty="0">
                <a:latin typeface="+mj-lt"/>
                <a:ea typeface="Times New Roman"/>
                <a:cs typeface="Times New Roman"/>
              </a:rPr>
              <a:t>e </a:t>
            </a:r>
            <a:r>
              <a:rPr lang="en-US" sz="5600" spc="-10" dirty="0">
                <a:latin typeface="+mj-lt"/>
                <a:ea typeface="Times New Roman"/>
                <a:cs typeface="Times New Roman"/>
              </a:rPr>
              <a:t>m</a:t>
            </a:r>
            <a:r>
              <a:rPr lang="en-US" sz="5600" spc="5" dirty="0">
                <a:latin typeface="+mj-lt"/>
                <a:ea typeface="Times New Roman"/>
                <a:cs typeface="Times New Roman"/>
              </a:rPr>
              <a:t>a</a:t>
            </a:r>
            <a:r>
              <a:rPr lang="en-US" sz="5600" dirty="0">
                <a:latin typeface="+mj-lt"/>
                <a:ea typeface="Times New Roman"/>
                <a:cs typeface="Times New Roman"/>
              </a:rPr>
              <a:t>nner</a:t>
            </a:r>
            <a:r>
              <a:rPr lang="en-US" sz="5600" spc="-5" dirty="0">
                <a:latin typeface="+mj-lt"/>
                <a:ea typeface="Times New Roman"/>
                <a:cs typeface="Times New Roman"/>
              </a:rPr>
              <a:t> </a:t>
            </a:r>
            <a:r>
              <a:rPr lang="en-US" sz="5600" dirty="0">
                <a:latin typeface="+mj-lt"/>
                <a:ea typeface="Times New Roman"/>
                <a:cs typeface="Times New Roman"/>
              </a:rPr>
              <a:t>as</a:t>
            </a:r>
            <a:r>
              <a:rPr lang="en-US" sz="5600" spc="-5" dirty="0">
                <a:latin typeface="+mj-lt"/>
                <a:ea typeface="Times New Roman"/>
                <a:cs typeface="Times New Roman"/>
              </a:rPr>
              <a:t> </a:t>
            </a:r>
            <a:r>
              <a:rPr lang="en-US" sz="5600" dirty="0">
                <a:latin typeface="+mj-lt"/>
                <a:ea typeface="Times New Roman"/>
                <a:cs typeface="Times New Roman"/>
              </a:rPr>
              <a:t>when</a:t>
            </a:r>
            <a:r>
              <a:rPr lang="en-US" sz="5600" spc="-5" dirty="0">
                <a:latin typeface="+mj-lt"/>
                <a:ea typeface="Times New Roman"/>
                <a:cs typeface="Times New Roman"/>
              </a:rPr>
              <a:t> </a:t>
            </a:r>
            <a:r>
              <a:rPr lang="en-US" sz="5600" dirty="0">
                <a:latin typeface="+mj-lt"/>
                <a:ea typeface="Times New Roman"/>
                <a:cs typeface="Times New Roman"/>
              </a:rPr>
              <a:t>sitting.</a:t>
            </a:r>
          </a:p>
          <a:p>
            <a:pPr marL="0" indent="0">
              <a:buNone/>
            </a:pPr>
            <a:endParaRPr lang="en-US" sz="5600" dirty="0" smtClean="0"/>
          </a:p>
          <a:p>
            <a:pPr marL="0" indent="0">
              <a:buNone/>
            </a:pPr>
            <a:r>
              <a:rPr lang="en-US" sz="5600" dirty="0" smtClean="0"/>
              <a:t>4. Wash your hands</a:t>
            </a:r>
          </a:p>
          <a:p>
            <a:pPr marL="0" indent="0">
              <a:buNone/>
            </a:pPr>
            <a:endParaRPr lang="en-US" sz="5600" dirty="0" smtClean="0"/>
          </a:p>
          <a:p>
            <a:pPr marL="0" indent="0">
              <a:buNone/>
            </a:pPr>
            <a:r>
              <a:rPr lang="en-US" sz="5600" dirty="0" smtClean="0"/>
              <a:t>5. Select a suitable site for venipuncture, by placing the tourniquet 3 to 4 inches above the  selected puncture site on the patient. </a:t>
            </a:r>
          </a:p>
          <a:p>
            <a:pPr marL="0" indent="0">
              <a:buNone/>
            </a:pPr>
            <a:endParaRPr lang="en-US" sz="5600" dirty="0" smtClean="0"/>
          </a:p>
          <a:p>
            <a:pPr marL="0" lvl="0" indent="0">
              <a:buNone/>
            </a:pPr>
            <a:r>
              <a:rPr lang="en-US" sz="5600" dirty="0" smtClean="0"/>
              <a:t>6. </a:t>
            </a:r>
            <a:r>
              <a:rPr lang="en-US" sz="5600" dirty="0"/>
              <a:t>Do not put the tourniquet on too tightly or leave it on the patient longer than 1 minute. </a:t>
            </a:r>
            <a:r>
              <a:rPr lang="en-US" sz="5600" dirty="0">
                <a:solidFill>
                  <a:prstClr val="black"/>
                </a:solidFill>
              </a:rPr>
              <a:t>If the tourniquet will be on the arm for more than 1 minute, </a:t>
            </a:r>
            <a:r>
              <a:rPr lang="en-US" sz="5600" dirty="0" smtClean="0">
                <a:solidFill>
                  <a:prstClr val="black"/>
                </a:solidFill>
              </a:rPr>
              <a:t>release  and reapply after 2 minutes.</a:t>
            </a:r>
            <a:endParaRPr lang="en-US" sz="5600" dirty="0">
              <a:solidFill>
                <a:prstClr val="black"/>
              </a:solidFill>
            </a:endParaRPr>
          </a:p>
          <a:p>
            <a:pPr marL="0" indent="0">
              <a:buNone/>
            </a:pPr>
            <a:endParaRPr lang="en-US" sz="4400" dirty="0" smtClean="0"/>
          </a:p>
          <a:p>
            <a:pPr marL="0" indent="0">
              <a:buNone/>
            </a:pPr>
            <a:endParaRPr lang="en-US" sz="4000" dirty="0"/>
          </a:p>
          <a:p>
            <a:pPr marL="0" indent="0">
              <a:buNone/>
            </a:pPr>
            <a:r>
              <a:rPr lang="en-US" sz="5600" dirty="0" smtClean="0"/>
              <a:t>7. Put </a:t>
            </a:r>
            <a:r>
              <a:rPr lang="en-US" sz="5600" dirty="0"/>
              <a:t>on non-latex gloves, and palpate for a </a:t>
            </a:r>
            <a:r>
              <a:rPr lang="en-US" sz="5600" dirty="0" smtClean="0"/>
              <a:t>vein</a:t>
            </a:r>
          </a:p>
          <a:p>
            <a:pPr marL="0" indent="0">
              <a:buNone/>
            </a:pPr>
            <a:endParaRPr lang="en-US" sz="5600" dirty="0" smtClean="0"/>
          </a:p>
          <a:p>
            <a:pPr marL="0" indent="0">
              <a:buNone/>
            </a:pPr>
            <a:r>
              <a:rPr lang="en-US" sz="5600" dirty="0" smtClean="0"/>
              <a:t>8. </a:t>
            </a:r>
            <a:r>
              <a:rPr lang="en-US" sz="5600" dirty="0"/>
              <a:t>When a vein is selected, cleanse the area in a circular motion, beginning at the site and working outward. Allow the area to air dry. After the area is cleansed, it should not be touched or palpated again. If you find it necessary to reevaluate the site by palpation, the area needs to be re-cleansed before the venipuncture is performed. </a:t>
            </a:r>
            <a:endParaRPr lang="en-US" sz="5600" dirty="0" smtClean="0"/>
          </a:p>
          <a:p>
            <a:pPr marL="0" indent="0">
              <a:buNone/>
            </a:pPr>
            <a:endParaRPr lang="en-US" sz="1600" dirty="0" smtClean="0"/>
          </a:p>
          <a:p>
            <a:pPr marL="0" indent="0">
              <a:buNone/>
            </a:pPr>
            <a:endParaRPr lang="en-US" sz="1600" dirty="0"/>
          </a:p>
        </p:txBody>
      </p:sp>
    </p:spTree>
    <p:extLst>
      <p:ext uri="{BB962C8B-B14F-4D97-AF65-F5344CB8AC3E}">
        <p14:creationId xmlns:p14="http://schemas.microsoft.com/office/powerpoint/2010/main" val="16950256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solidFill>
                  <a:srgbClr val="00B0F0"/>
                </a:solidFill>
              </a:rPr>
              <a:t>KPMAS Laboratories</a:t>
            </a:r>
            <a:br>
              <a:rPr lang="en-US" sz="3200" dirty="0">
                <a:solidFill>
                  <a:srgbClr val="00B0F0"/>
                </a:solidFill>
              </a:rPr>
            </a:br>
            <a:r>
              <a:rPr lang="en-US" sz="3200" dirty="0">
                <a:solidFill>
                  <a:srgbClr val="00B0F0"/>
                </a:solidFill>
              </a:rPr>
              <a:t>Phlebotomy Training and Competency 2014</a:t>
            </a:r>
            <a:endParaRPr lang="en-US" dirty="0"/>
          </a:p>
        </p:txBody>
      </p:sp>
      <p:sp>
        <p:nvSpPr>
          <p:cNvPr id="3" name="Content Placeholder 2"/>
          <p:cNvSpPr>
            <a:spLocks noGrp="1"/>
          </p:cNvSpPr>
          <p:nvPr>
            <p:ph idx="1"/>
          </p:nvPr>
        </p:nvSpPr>
        <p:spPr/>
        <p:txBody>
          <a:bodyPr>
            <a:normAutofit lnSpcReduction="10000"/>
          </a:bodyPr>
          <a:lstStyle/>
          <a:p>
            <a:pPr marL="0" lvl="0" indent="0">
              <a:buNone/>
            </a:pPr>
            <a:r>
              <a:rPr lang="en-US" sz="1600" dirty="0">
                <a:solidFill>
                  <a:prstClr val="black"/>
                </a:solidFill>
              </a:rPr>
              <a:t>9</a:t>
            </a:r>
            <a:r>
              <a:rPr lang="en-US" sz="1400" dirty="0">
                <a:solidFill>
                  <a:prstClr val="black"/>
                </a:solidFill>
              </a:rPr>
              <a:t>. Ask the patient to make a fist; avoid “pumping the fist”. Grasp the patient’s arm firmly using your thumb to draw the skin taut and anchor the vein. Swiftly insert the needle through the skin into the lumen of the vein. The needle should form a 15-30 degree angle with the arm surface. Avoid excess probing. </a:t>
            </a:r>
            <a:endParaRPr lang="en-US" sz="1400" dirty="0" smtClean="0">
              <a:solidFill>
                <a:prstClr val="black"/>
              </a:solidFill>
            </a:endParaRPr>
          </a:p>
          <a:p>
            <a:pPr marL="0" lvl="0" indent="0">
              <a:buNone/>
            </a:pPr>
            <a:endParaRPr lang="en-US" sz="1200" dirty="0">
              <a:solidFill>
                <a:prstClr val="black"/>
              </a:solidFill>
            </a:endParaRPr>
          </a:p>
          <a:p>
            <a:pPr marL="0" lvl="0" indent="0">
              <a:buNone/>
            </a:pPr>
            <a:endParaRPr lang="en-US" sz="1200" dirty="0" smtClean="0">
              <a:solidFill>
                <a:prstClr val="black"/>
              </a:solidFill>
            </a:endParaRPr>
          </a:p>
          <a:p>
            <a:pPr marL="0" lvl="0" indent="0" algn="ctr">
              <a:buNone/>
            </a:pPr>
            <a:endParaRPr lang="en-US" sz="1000" dirty="0" smtClean="0">
              <a:solidFill>
                <a:prstClr val="black"/>
              </a:solidFill>
            </a:endParaRPr>
          </a:p>
          <a:p>
            <a:pPr marL="0" lvl="0" indent="0" algn="ctr">
              <a:buNone/>
            </a:pPr>
            <a:endParaRPr lang="en-US" sz="1000" dirty="0">
              <a:solidFill>
                <a:prstClr val="black"/>
              </a:solidFill>
            </a:endParaRPr>
          </a:p>
          <a:p>
            <a:pPr marL="0" lvl="0" indent="0" algn="ctr">
              <a:buNone/>
            </a:pPr>
            <a:endParaRPr lang="en-US" sz="1000" dirty="0">
              <a:solidFill>
                <a:prstClr val="black"/>
              </a:solidFill>
            </a:endParaRPr>
          </a:p>
          <a:p>
            <a:pPr marL="0" indent="0">
              <a:buNone/>
            </a:pPr>
            <a:r>
              <a:rPr lang="en-US" sz="1500" dirty="0" smtClean="0"/>
              <a:t>10.</a:t>
            </a:r>
            <a:r>
              <a:rPr lang="en-US" sz="1500" dirty="0"/>
              <a:t> </a:t>
            </a:r>
            <a:r>
              <a:rPr lang="en-US" sz="1400" dirty="0"/>
              <a:t>When the last tube is filling, remove the tourniquet. </a:t>
            </a:r>
            <a:endParaRPr lang="en-US" sz="1400" dirty="0" smtClean="0"/>
          </a:p>
          <a:p>
            <a:pPr marL="0" indent="0">
              <a:buNone/>
            </a:pPr>
            <a:endParaRPr lang="en-US" sz="1500" dirty="0"/>
          </a:p>
          <a:p>
            <a:pPr marL="0" indent="0">
              <a:buNone/>
            </a:pPr>
            <a:r>
              <a:rPr lang="en-US" sz="1500" dirty="0" smtClean="0"/>
              <a:t>11. </a:t>
            </a:r>
            <a:r>
              <a:rPr lang="en-US" sz="1400" dirty="0" smtClean="0"/>
              <a:t>Remove </a:t>
            </a:r>
            <a:r>
              <a:rPr lang="en-US" sz="1400" dirty="0"/>
              <a:t>the needle from the patient's arm using a swift backward motion. </a:t>
            </a:r>
            <a:endParaRPr lang="en-US" sz="1400" dirty="0" smtClean="0"/>
          </a:p>
          <a:p>
            <a:pPr marL="0" indent="0">
              <a:buNone/>
            </a:pPr>
            <a:endParaRPr lang="en-US" sz="1500" dirty="0"/>
          </a:p>
          <a:p>
            <a:pPr marL="0" indent="0">
              <a:buNone/>
            </a:pPr>
            <a:r>
              <a:rPr lang="en-US" sz="1400" dirty="0" smtClean="0"/>
              <a:t>12. Place </a:t>
            </a:r>
            <a:r>
              <a:rPr lang="en-US" sz="1400" dirty="0"/>
              <a:t>gauze immediately on the puncture site. Apply and hold adequate pressure to avoid formation of a hematoma. After holding pressure for 1-2 minutes, tape a fresh piece of gauze or Band-Aid to the puncture site. </a:t>
            </a:r>
            <a:r>
              <a:rPr lang="en-US" sz="1400" dirty="0" smtClean="0"/>
              <a:t> ( Co-flex bandage can be used on sensitive or frail skin)</a:t>
            </a:r>
          </a:p>
          <a:p>
            <a:pPr marL="0" indent="0">
              <a:buNone/>
            </a:pPr>
            <a:endParaRPr lang="en-US" sz="1500" dirty="0"/>
          </a:p>
          <a:p>
            <a:pPr marL="0" indent="0">
              <a:buNone/>
            </a:pPr>
            <a:r>
              <a:rPr lang="en-US" sz="1400" dirty="0" smtClean="0"/>
              <a:t>13.Dispose </a:t>
            </a:r>
            <a:r>
              <a:rPr lang="en-US" sz="1400" dirty="0"/>
              <a:t>of contaminated materials/supplies in designated containers. </a:t>
            </a:r>
            <a:endParaRPr lang="en-US" sz="1400" dirty="0" smtClean="0"/>
          </a:p>
          <a:p>
            <a:pPr marL="0" indent="0">
              <a:buNone/>
            </a:pPr>
            <a:r>
              <a:rPr lang="en-US" sz="1600" dirty="0"/>
              <a:t/>
            </a:r>
            <a:br>
              <a:rPr lang="en-US" sz="1600" dirty="0"/>
            </a:br>
            <a:r>
              <a:rPr lang="en-US" sz="1600" dirty="0"/>
              <a:t/>
            </a:r>
            <a:br>
              <a:rPr lang="en-US" sz="1600" dirty="0"/>
            </a:br>
            <a:endParaRPr lang="en-US" sz="1600" dirty="0"/>
          </a:p>
          <a:p>
            <a:pPr marL="0" indent="0">
              <a:buNone/>
            </a:pPr>
            <a:endParaRPr lang="en-US" sz="16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52800" y="2362200"/>
            <a:ext cx="2152649" cy="761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97203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solidFill>
                  <a:srgbClr val="00B0F0"/>
                </a:solidFill>
              </a:rPr>
              <a:t>KPMAS Laboratories</a:t>
            </a:r>
            <a:br>
              <a:rPr lang="en-US" sz="3200" dirty="0">
                <a:solidFill>
                  <a:srgbClr val="00B0F0"/>
                </a:solidFill>
              </a:rPr>
            </a:br>
            <a:r>
              <a:rPr lang="en-US" sz="3200" dirty="0">
                <a:solidFill>
                  <a:srgbClr val="00B0F0"/>
                </a:solidFill>
              </a:rPr>
              <a:t>Phlebotomy Training and Competency 2014</a:t>
            </a:r>
            <a:endParaRPr lang="en-US" dirty="0"/>
          </a:p>
        </p:txBody>
      </p:sp>
      <p:sp>
        <p:nvSpPr>
          <p:cNvPr id="3" name="Content Placeholder 2"/>
          <p:cNvSpPr>
            <a:spLocks noGrp="1"/>
          </p:cNvSpPr>
          <p:nvPr>
            <p:ph idx="1"/>
          </p:nvPr>
        </p:nvSpPr>
        <p:spPr>
          <a:xfrm>
            <a:off x="457200" y="1371600"/>
            <a:ext cx="8229600" cy="5257800"/>
          </a:xfrm>
        </p:spPr>
        <p:txBody>
          <a:bodyPr>
            <a:normAutofit lnSpcReduction="10000"/>
          </a:bodyPr>
          <a:lstStyle/>
          <a:p>
            <a:pPr marL="0" indent="0">
              <a:buNone/>
            </a:pPr>
            <a:r>
              <a:rPr lang="en-US" sz="1600" b="1" dirty="0" smtClean="0"/>
              <a:t>Finger Stick Procedure:</a:t>
            </a:r>
          </a:p>
          <a:p>
            <a:pPr>
              <a:spcBef>
                <a:spcPts val="600"/>
              </a:spcBef>
              <a:buFont typeface="+mj-lt"/>
              <a:buAutoNum type="arabicPeriod"/>
            </a:pPr>
            <a:r>
              <a:rPr lang="en-US" sz="1600" dirty="0" smtClean="0"/>
              <a:t>Follow </a:t>
            </a:r>
            <a:r>
              <a:rPr lang="en-US" sz="1600" dirty="0"/>
              <a:t>steps #1 through #5 of the procedure for venipuncture as outlined above. </a:t>
            </a:r>
            <a:endParaRPr lang="en-US" sz="1600" dirty="0" smtClean="0"/>
          </a:p>
          <a:p>
            <a:pPr marL="0" indent="0">
              <a:spcBef>
                <a:spcPts val="600"/>
              </a:spcBef>
              <a:buNone/>
            </a:pPr>
            <a:endParaRPr lang="en-US" sz="1050" dirty="0"/>
          </a:p>
          <a:p>
            <a:pPr>
              <a:spcBef>
                <a:spcPts val="600"/>
              </a:spcBef>
              <a:buAutoNum type="arabicPeriod" startAt="2"/>
            </a:pPr>
            <a:r>
              <a:rPr lang="en-US" sz="1600" dirty="0" smtClean="0"/>
              <a:t>When </a:t>
            </a:r>
            <a:r>
              <a:rPr lang="en-US" sz="1600" dirty="0"/>
              <a:t>a site is selected, put on gloves, and cleanse the selected puncture area. </a:t>
            </a:r>
            <a:endParaRPr lang="en-US" sz="1600" dirty="0" smtClean="0"/>
          </a:p>
          <a:p>
            <a:pPr marL="0" indent="0">
              <a:spcBef>
                <a:spcPts val="600"/>
              </a:spcBef>
              <a:buNone/>
            </a:pPr>
            <a:endParaRPr lang="en-US" sz="1000" dirty="0" smtClean="0"/>
          </a:p>
          <a:p>
            <a:pPr>
              <a:spcBef>
                <a:spcPts val="600"/>
              </a:spcBef>
              <a:buAutoNum type="arabicPeriod" startAt="3"/>
            </a:pPr>
            <a:r>
              <a:rPr lang="en-US" sz="1600" dirty="0" smtClean="0"/>
              <a:t>Massage </a:t>
            </a:r>
            <a:r>
              <a:rPr lang="en-US" sz="1600" dirty="0"/>
              <a:t>the finger toward the selected site prior to the puncture. </a:t>
            </a:r>
            <a:endParaRPr lang="en-US" sz="1600" dirty="0" smtClean="0"/>
          </a:p>
          <a:p>
            <a:pPr marL="0" indent="0">
              <a:spcBef>
                <a:spcPts val="600"/>
              </a:spcBef>
              <a:buNone/>
            </a:pPr>
            <a:endParaRPr lang="en-US" sz="1000" dirty="0"/>
          </a:p>
          <a:p>
            <a:pPr>
              <a:spcBef>
                <a:spcPts val="600"/>
              </a:spcBef>
              <a:buAutoNum type="arabicPeriod" startAt="4"/>
            </a:pPr>
            <a:r>
              <a:rPr lang="en-US" sz="1600" dirty="0" smtClean="0"/>
              <a:t>Using </a:t>
            </a:r>
            <a:r>
              <a:rPr lang="en-US" sz="1600" dirty="0"/>
              <a:t>a sterile safety lancet, make a skin puncture just off the center of the finger pad. The puncture should be made perpendicular to the ridges of the fingerprint so that the drop of blood does not run down the ridges. </a:t>
            </a:r>
            <a:endParaRPr lang="en-US" sz="1600" dirty="0" smtClean="0"/>
          </a:p>
          <a:p>
            <a:pPr marL="0" indent="0">
              <a:spcBef>
                <a:spcPts val="600"/>
              </a:spcBef>
              <a:buNone/>
            </a:pPr>
            <a:endParaRPr lang="en-US" sz="1000" dirty="0"/>
          </a:p>
          <a:p>
            <a:pPr>
              <a:spcBef>
                <a:spcPts val="600"/>
              </a:spcBef>
              <a:buAutoNum type="arabicPeriod" startAt="5"/>
            </a:pPr>
            <a:r>
              <a:rPr lang="en-US" sz="1600" dirty="0" smtClean="0"/>
              <a:t>Wipe </a:t>
            </a:r>
            <a:r>
              <a:rPr lang="en-US" sz="1600" dirty="0"/>
              <a:t>away the first drop of blood, which tends to contain excess tissue fluid. </a:t>
            </a:r>
            <a:endParaRPr lang="en-US" sz="1600" dirty="0" smtClean="0"/>
          </a:p>
          <a:p>
            <a:pPr>
              <a:spcBef>
                <a:spcPts val="600"/>
              </a:spcBef>
              <a:buAutoNum type="arabicPeriod" startAt="5"/>
            </a:pPr>
            <a:endParaRPr lang="en-US" sz="1000" dirty="0" smtClean="0"/>
          </a:p>
          <a:p>
            <a:pPr>
              <a:spcBef>
                <a:spcPts val="600"/>
              </a:spcBef>
              <a:buAutoNum type="arabicPeriod" startAt="6"/>
            </a:pPr>
            <a:r>
              <a:rPr lang="en-US" sz="1600" dirty="0" smtClean="0"/>
              <a:t>Collect </a:t>
            </a:r>
            <a:r>
              <a:rPr lang="en-US" sz="1600" dirty="0"/>
              <a:t>drops of blood into the collection tube/device by gentle pressure on the finger. </a:t>
            </a:r>
            <a:r>
              <a:rPr lang="en-US" sz="1600" dirty="0" smtClean="0"/>
              <a:t> Avoid    </a:t>
            </a:r>
          </a:p>
          <a:p>
            <a:pPr marL="0" indent="0">
              <a:spcBef>
                <a:spcPts val="600"/>
              </a:spcBef>
              <a:buNone/>
            </a:pPr>
            <a:r>
              <a:rPr lang="en-US" sz="1600" dirty="0"/>
              <a:t> </a:t>
            </a:r>
            <a:r>
              <a:rPr lang="en-US" sz="1600" dirty="0" smtClean="0"/>
              <a:t>       excessive </a:t>
            </a:r>
            <a:r>
              <a:rPr lang="en-US" sz="1600" dirty="0"/>
              <a:t>pressure or “milking” that may squeeze tissue fluid into the drop of blood. </a:t>
            </a:r>
            <a:endParaRPr lang="en-US" sz="1600" dirty="0" smtClean="0"/>
          </a:p>
          <a:p>
            <a:pPr marL="0" indent="0">
              <a:spcBef>
                <a:spcPts val="600"/>
              </a:spcBef>
              <a:buNone/>
            </a:pPr>
            <a:endParaRPr lang="en-US" sz="1000" dirty="0"/>
          </a:p>
          <a:p>
            <a:pPr marL="0" indent="0">
              <a:spcBef>
                <a:spcPts val="600"/>
              </a:spcBef>
              <a:buNone/>
            </a:pPr>
            <a:r>
              <a:rPr lang="en-US" sz="1600" dirty="0" smtClean="0"/>
              <a:t>7.    Cap</a:t>
            </a:r>
            <a:r>
              <a:rPr lang="en-US" sz="1600" dirty="0"/>
              <a:t>, rotate and invert the collection device to mix the blood collected. </a:t>
            </a:r>
            <a:endParaRPr lang="en-US" sz="1600" dirty="0" smtClean="0"/>
          </a:p>
          <a:p>
            <a:pPr>
              <a:spcBef>
                <a:spcPts val="600"/>
              </a:spcBef>
              <a:buFont typeface="+mj-lt"/>
              <a:buAutoNum type="arabicPeriod"/>
            </a:pPr>
            <a:endParaRPr lang="en-US" sz="1000" dirty="0"/>
          </a:p>
          <a:p>
            <a:pPr marL="0" indent="0">
              <a:spcBef>
                <a:spcPts val="600"/>
              </a:spcBef>
              <a:buNone/>
            </a:pPr>
            <a:r>
              <a:rPr lang="en-US" sz="1600" dirty="0" smtClean="0"/>
              <a:t>8.    Have </a:t>
            </a:r>
            <a:r>
              <a:rPr lang="en-US" sz="1600" dirty="0"/>
              <a:t>the patient hold a small gauze pad over the puncture site for a few minutes to stop the </a:t>
            </a:r>
            <a:r>
              <a:rPr lang="en-US" sz="1600" dirty="0" smtClean="0"/>
              <a:t>  </a:t>
            </a:r>
          </a:p>
          <a:p>
            <a:pPr marL="0" indent="0">
              <a:spcBef>
                <a:spcPts val="600"/>
              </a:spcBef>
              <a:buNone/>
            </a:pPr>
            <a:r>
              <a:rPr lang="en-US" sz="1600" dirty="0"/>
              <a:t> </a:t>
            </a:r>
            <a:r>
              <a:rPr lang="en-US" sz="1600" dirty="0" smtClean="0"/>
              <a:t>       bleeding</a:t>
            </a:r>
            <a:r>
              <a:rPr lang="en-US" sz="1600" dirty="0"/>
              <a:t>. </a:t>
            </a:r>
          </a:p>
          <a:p>
            <a:pPr>
              <a:buAutoNum type="arabicPeriod" startAt="5"/>
            </a:pPr>
            <a:endParaRPr lang="en-US" sz="1600" dirty="0" smtClean="0"/>
          </a:p>
          <a:p>
            <a:pPr>
              <a:buAutoNum type="arabicPeriod" startAt="5"/>
            </a:pPr>
            <a:endParaRPr lang="en-US" sz="1600" dirty="0"/>
          </a:p>
          <a:p>
            <a:pPr>
              <a:buAutoNum type="arabicPeriod" startAt="5"/>
            </a:pPr>
            <a:endParaRPr lang="en-US" sz="1600" dirty="0"/>
          </a:p>
          <a:p>
            <a:pPr marL="0" indent="0">
              <a:buNone/>
            </a:pPr>
            <a:endParaRPr lang="en-US" sz="1600" b="1" dirty="0"/>
          </a:p>
        </p:txBody>
      </p:sp>
    </p:spTree>
    <p:extLst>
      <p:ext uri="{BB962C8B-B14F-4D97-AF65-F5344CB8AC3E}">
        <p14:creationId xmlns:p14="http://schemas.microsoft.com/office/powerpoint/2010/main" val="31088174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solidFill>
                  <a:srgbClr val="00B0F0"/>
                </a:solidFill>
              </a:rPr>
              <a:t>KPMAS Laboratories</a:t>
            </a:r>
            <a:br>
              <a:rPr lang="en-US" sz="3200" dirty="0">
                <a:solidFill>
                  <a:srgbClr val="00B0F0"/>
                </a:solidFill>
              </a:rPr>
            </a:br>
            <a:r>
              <a:rPr lang="en-US" sz="3200" dirty="0">
                <a:solidFill>
                  <a:srgbClr val="00B0F0"/>
                </a:solidFill>
              </a:rPr>
              <a:t>Phlebotomy Training and Competency 2014</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sz="1600" b="1" dirty="0" smtClean="0"/>
              <a:t>Heel Stick Procedure:</a:t>
            </a:r>
          </a:p>
          <a:p>
            <a:pPr marL="0" indent="0">
              <a:buNone/>
            </a:pPr>
            <a:endParaRPr lang="en-US" sz="1600" dirty="0"/>
          </a:p>
          <a:p>
            <a:pPr>
              <a:buFont typeface="+mj-lt"/>
              <a:buAutoNum type="arabicPeriod"/>
            </a:pPr>
            <a:r>
              <a:rPr lang="en-US" sz="1600" dirty="0"/>
              <a:t>Prewarming the infant's heel (42° C for 3 to 5 minutes) is important to increase the flow of blood for collection. </a:t>
            </a:r>
          </a:p>
          <a:p>
            <a:pPr>
              <a:buFont typeface="+mj-lt"/>
              <a:buAutoNum type="arabicPeriod"/>
            </a:pPr>
            <a:r>
              <a:rPr lang="en-US" sz="1600" dirty="0"/>
              <a:t>Wash your hands, and put gloves on. Clean the site to be punctured with an alcohol sponge. Dry the cleaned area with a dry gauze pad. </a:t>
            </a:r>
          </a:p>
          <a:p>
            <a:pPr>
              <a:buFont typeface="+mj-lt"/>
              <a:buAutoNum type="arabicPeriod"/>
            </a:pPr>
            <a:r>
              <a:rPr lang="en-US" sz="1600" dirty="0"/>
              <a:t>Hold the baby's foot firmly to avoid sudden movement. </a:t>
            </a:r>
          </a:p>
          <a:p>
            <a:pPr>
              <a:buFont typeface="+mj-lt"/>
              <a:buAutoNum type="arabicPeriod"/>
            </a:pPr>
            <a:r>
              <a:rPr lang="en-US" sz="1600" dirty="0"/>
              <a:t>Using a sterile blood safety lancet, puncture the side of the heel in the appropriate regions shown above. Make the cut across the heel print lines so that a drop of blood can well up and not run down along the lines. </a:t>
            </a:r>
          </a:p>
          <a:p>
            <a:pPr>
              <a:buFont typeface="+mj-lt"/>
              <a:buAutoNum type="arabicPeriod"/>
            </a:pPr>
            <a:r>
              <a:rPr lang="en-US" sz="1600" dirty="0"/>
              <a:t>Wipe away the first drop of blood with a piece of clean, dry cotton gauze. Since newborns do not often bleed immediately, use gentle pressure to produce a rounded drop of blood. Do not use excessive pressure because the blood may become diluted with tissue fluid. </a:t>
            </a:r>
          </a:p>
          <a:p>
            <a:pPr>
              <a:buFont typeface="+mj-lt"/>
              <a:buAutoNum type="arabicPeriod"/>
            </a:pPr>
            <a:r>
              <a:rPr lang="en-US" sz="1600" dirty="0"/>
              <a:t>Fill the required microtainer(s) as needed. </a:t>
            </a:r>
          </a:p>
          <a:p>
            <a:pPr>
              <a:buFont typeface="+mj-lt"/>
              <a:buAutoNum type="arabicPeriod"/>
            </a:pPr>
            <a:r>
              <a:rPr lang="en-US" sz="1600" dirty="0"/>
              <a:t>When finished, elevate the heel, place a piece of clean, dry cotton on the puncture site, and hold it in place until the bleeding has stopped.  Apply tape or Band-Aid to area if needed. </a:t>
            </a:r>
          </a:p>
          <a:p>
            <a:pPr>
              <a:buFont typeface="+mj-lt"/>
              <a:buAutoNum type="arabicPeriod"/>
            </a:pPr>
            <a:r>
              <a:rPr lang="en-US" sz="1600" dirty="0"/>
              <a:t>Be sure to dispose of the lancet in the appropriate sharps container. Dispose of contaminated materials in appropriate waste receptacles. </a:t>
            </a:r>
          </a:p>
          <a:p>
            <a:pPr>
              <a:buFont typeface="+mj-lt"/>
              <a:buAutoNum type="arabicPeriod"/>
            </a:pPr>
            <a:r>
              <a:rPr lang="en-US" sz="1600" dirty="0"/>
              <a:t>Remove your gloves and wash your hands</a:t>
            </a:r>
          </a:p>
          <a:p>
            <a:pPr marL="0" indent="0">
              <a:buNone/>
            </a:pPr>
            <a:endParaRPr lang="en-US" sz="1600" dirty="0"/>
          </a:p>
        </p:txBody>
      </p:sp>
    </p:spTree>
    <p:extLst>
      <p:ext uri="{BB962C8B-B14F-4D97-AF65-F5344CB8AC3E}">
        <p14:creationId xmlns:p14="http://schemas.microsoft.com/office/powerpoint/2010/main" val="22196161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 never miss a vein</a:t>
            </a:r>
          </a:p>
        </p:txBody>
      </p:sp>
      <p:pic>
        <p:nvPicPr>
          <p:cNvPr id="4" name="Picture 2"/>
          <p:cNvPicPr>
            <a:picLocks noGrp="1" noChangeAspect="1" noChangeArrowheads="1"/>
          </p:cNvPicPr>
          <p:nvPr>
            <p:ph idx="1"/>
          </p:nvPr>
        </p:nvPicPr>
        <p:blipFill>
          <a:blip r:embed="rId2" cstate="print"/>
          <a:srcRect/>
          <a:stretch>
            <a:fillRect/>
          </a:stretch>
        </p:blipFill>
        <p:spPr bwMode="auto">
          <a:xfrm>
            <a:off x="2667000" y="1143000"/>
            <a:ext cx="3962400" cy="3276600"/>
          </a:xfrm>
          <a:prstGeom prst="rect">
            <a:avLst/>
          </a:prstGeom>
          <a:noFill/>
          <a:ln w="9525">
            <a:noFill/>
            <a:miter lim="800000"/>
            <a:headEnd/>
            <a:tailEnd/>
          </a:ln>
        </p:spPr>
      </p:pic>
      <p:sp>
        <p:nvSpPr>
          <p:cNvPr id="5" name="Rectangle 4"/>
          <p:cNvSpPr/>
          <p:nvPr/>
        </p:nvSpPr>
        <p:spPr>
          <a:xfrm>
            <a:off x="762000" y="3244334"/>
            <a:ext cx="8001000" cy="3847207"/>
          </a:xfrm>
          <a:prstGeom prst="rect">
            <a:avLst/>
          </a:prstGeom>
        </p:spPr>
        <p:txBody>
          <a:bodyPr wrap="square">
            <a:spAutoFit/>
          </a:bodyPr>
          <a:lstStyle/>
          <a:p>
            <a:endParaRPr lang="en-US" dirty="0" smtClean="0"/>
          </a:p>
          <a:p>
            <a:endParaRPr lang="en-US" dirty="0"/>
          </a:p>
          <a:p>
            <a:pPr algn="ctr"/>
            <a:endParaRPr lang="en-US" sz="3200" dirty="0" smtClean="0"/>
          </a:p>
          <a:p>
            <a:pPr algn="ctr"/>
            <a:r>
              <a:rPr lang="en-US" sz="3600" dirty="0" smtClean="0"/>
              <a:t>But when I do…</a:t>
            </a:r>
          </a:p>
          <a:p>
            <a:endParaRPr lang="en-US" dirty="0"/>
          </a:p>
          <a:p>
            <a:endParaRPr lang="en-US" dirty="0" smtClean="0"/>
          </a:p>
          <a:p>
            <a:endParaRPr lang="en-US" dirty="0"/>
          </a:p>
          <a:p>
            <a:r>
              <a:rPr lang="en-US" sz="3200" dirty="0"/>
              <a:t>Risk guidance on complications of phlebotomy</a:t>
            </a:r>
          </a:p>
          <a:p>
            <a:endParaRPr lang="en-US" dirty="0"/>
          </a:p>
          <a:p>
            <a:endParaRPr lang="en-US" dirty="0" smtClean="0"/>
          </a:p>
          <a:p>
            <a:endParaRPr lang="en-US" dirty="0"/>
          </a:p>
        </p:txBody>
      </p:sp>
    </p:spTree>
    <p:extLst>
      <p:ext uri="{BB962C8B-B14F-4D97-AF65-F5344CB8AC3E}">
        <p14:creationId xmlns:p14="http://schemas.microsoft.com/office/powerpoint/2010/main" val="855770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475125109"/>
              </p:ext>
            </p:extLst>
          </p:nvPr>
        </p:nvGraphicFramePr>
        <p:xfrm>
          <a:off x="1295400" y="1981200"/>
          <a:ext cx="6600847" cy="4112784"/>
        </p:xfrm>
        <a:graphic>
          <a:graphicData uri="http://schemas.openxmlformats.org/drawingml/2006/table">
            <a:tbl>
              <a:tblPr/>
              <a:tblGrid>
                <a:gridCol w="1125359"/>
                <a:gridCol w="3089222"/>
                <a:gridCol w="1011878"/>
                <a:gridCol w="743935"/>
                <a:gridCol w="630453"/>
              </a:tblGrid>
              <a:tr h="342732">
                <a:tc>
                  <a:txBody>
                    <a:bodyPr/>
                    <a:lstStyle/>
                    <a:p>
                      <a:pPr algn="l" fontAlgn="t"/>
                      <a:r>
                        <a:rPr lang="en-US" sz="700" b="1" i="0" u="none" strike="noStrike" dirty="0">
                          <a:solidFill>
                            <a:srgbClr val="000000"/>
                          </a:solidFill>
                          <a:latin typeface="Calibri"/>
                        </a:rPr>
                        <a:t>Location</a:t>
                      </a:r>
                    </a:p>
                  </a:txBody>
                  <a:tcPr marL="6714" marR="6714" marT="67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t"/>
                      <a:r>
                        <a:rPr lang="en-US" sz="700" b="1" i="0" u="none" strike="noStrike" dirty="0">
                          <a:solidFill>
                            <a:srgbClr val="000000"/>
                          </a:solidFill>
                          <a:latin typeface="Calibri"/>
                        </a:rPr>
                        <a:t>Description</a:t>
                      </a:r>
                    </a:p>
                  </a:txBody>
                  <a:tcPr marL="6714" marR="6714" marT="67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t"/>
                      <a:r>
                        <a:rPr lang="en-US" sz="700" b="1" i="0" u="none" strike="noStrike" dirty="0">
                          <a:solidFill>
                            <a:srgbClr val="000000"/>
                          </a:solidFill>
                          <a:latin typeface="Calibri"/>
                        </a:rPr>
                        <a:t>Event Name</a:t>
                      </a:r>
                    </a:p>
                  </a:txBody>
                  <a:tcPr marL="6714" marR="6714" marT="67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t"/>
                      <a:r>
                        <a:rPr lang="en-US" sz="700" b="1" i="0" u="none" strike="noStrike" dirty="0">
                          <a:solidFill>
                            <a:srgbClr val="000000"/>
                          </a:solidFill>
                          <a:latin typeface="Calibri"/>
                        </a:rPr>
                        <a:t>Date Rec in QM.</a:t>
                      </a:r>
                    </a:p>
                  </a:txBody>
                  <a:tcPr marL="6714" marR="6714" marT="67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t"/>
                      <a:r>
                        <a:rPr lang="en-US" sz="700" b="1" i="0" u="none" strike="noStrike" dirty="0">
                          <a:solidFill>
                            <a:srgbClr val="000000"/>
                          </a:solidFill>
                          <a:latin typeface="Calibri"/>
                        </a:rPr>
                        <a:t>Event Date</a:t>
                      </a:r>
                    </a:p>
                  </a:txBody>
                  <a:tcPr marL="6714" marR="6714" marT="67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342732">
                <a:tc>
                  <a:txBody>
                    <a:bodyPr/>
                    <a:lstStyle/>
                    <a:p>
                      <a:pPr algn="l" fontAlgn="t"/>
                      <a:r>
                        <a:rPr lang="en-US" sz="700" b="0" i="0" u="none" strike="noStrike" dirty="0">
                          <a:solidFill>
                            <a:srgbClr val="000000"/>
                          </a:solidFill>
                          <a:latin typeface="Calibri"/>
                        </a:rPr>
                        <a:t>Laboratory</a:t>
                      </a:r>
                    </a:p>
                  </a:txBody>
                  <a:tcPr marL="6714" marR="6714" marT="67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dirty="0">
                          <a:solidFill>
                            <a:srgbClr val="000000"/>
                          </a:solidFill>
                          <a:latin typeface="Calibri"/>
                        </a:rPr>
                        <a:t>Sharp sensation down arm with tingling into hand when blood was drawn</a:t>
                      </a:r>
                    </a:p>
                  </a:txBody>
                  <a:tcPr marL="6714" marR="6714" marT="67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dirty="0">
                          <a:solidFill>
                            <a:srgbClr val="000000"/>
                          </a:solidFill>
                          <a:latin typeface="Calibri"/>
                        </a:rPr>
                        <a:t>Proc/Surg-Injury</a:t>
                      </a:r>
                    </a:p>
                  </a:txBody>
                  <a:tcPr marL="6714" marR="6714" marT="67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dirty="0">
                          <a:solidFill>
                            <a:srgbClr val="000000"/>
                          </a:solidFill>
                          <a:latin typeface="Calibri"/>
                        </a:rPr>
                        <a:t>07/08/2013</a:t>
                      </a:r>
                    </a:p>
                  </a:txBody>
                  <a:tcPr marL="6714" marR="6714" marT="67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dirty="0">
                          <a:solidFill>
                            <a:srgbClr val="000000"/>
                          </a:solidFill>
                          <a:latin typeface="Calibri"/>
                        </a:rPr>
                        <a:t>5/24/2013</a:t>
                      </a:r>
                    </a:p>
                  </a:txBody>
                  <a:tcPr marL="6714" marR="6714" marT="67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732">
                <a:tc>
                  <a:txBody>
                    <a:bodyPr/>
                    <a:lstStyle/>
                    <a:p>
                      <a:pPr algn="l" fontAlgn="t"/>
                      <a:r>
                        <a:rPr lang="en-US" sz="700" b="0" i="0" u="none" strike="noStrike" dirty="0">
                          <a:solidFill>
                            <a:srgbClr val="000000"/>
                          </a:solidFill>
                          <a:latin typeface="Calibri"/>
                        </a:rPr>
                        <a:t>Laboratory</a:t>
                      </a:r>
                    </a:p>
                  </a:txBody>
                  <a:tcPr marL="6714" marR="6714" marT="67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dirty="0">
                          <a:solidFill>
                            <a:srgbClr val="000000"/>
                          </a:solidFill>
                          <a:latin typeface="Calibri"/>
                        </a:rPr>
                        <a:t>pain and bruising after blood draw</a:t>
                      </a:r>
                    </a:p>
                  </a:txBody>
                  <a:tcPr marL="6714" marR="6714" marT="67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dirty="0">
                          <a:solidFill>
                            <a:srgbClr val="000000"/>
                          </a:solidFill>
                          <a:latin typeface="Calibri"/>
                        </a:rPr>
                        <a:t>Proc/Surg-Injury</a:t>
                      </a:r>
                    </a:p>
                  </a:txBody>
                  <a:tcPr marL="6714" marR="6714" marT="67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dirty="0">
                          <a:solidFill>
                            <a:srgbClr val="000000"/>
                          </a:solidFill>
                          <a:latin typeface="Calibri"/>
                        </a:rPr>
                        <a:t>09/05/2013</a:t>
                      </a:r>
                    </a:p>
                  </a:txBody>
                  <a:tcPr marL="6714" marR="6714" marT="67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dirty="0">
                          <a:solidFill>
                            <a:srgbClr val="000000"/>
                          </a:solidFill>
                          <a:latin typeface="Calibri"/>
                        </a:rPr>
                        <a:t>5/13/2013</a:t>
                      </a:r>
                    </a:p>
                  </a:txBody>
                  <a:tcPr marL="6714" marR="6714" marT="67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732">
                <a:tc>
                  <a:txBody>
                    <a:bodyPr/>
                    <a:lstStyle/>
                    <a:p>
                      <a:pPr algn="l" fontAlgn="t"/>
                      <a:r>
                        <a:rPr lang="en-US" sz="700" b="0" i="0" u="none" strike="noStrike" dirty="0">
                          <a:solidFill>
                            <a:srgbClr val="000000"/>
                          </a:solidFill>
                          <a:latin typeface="Calibri"/>
                        </a:rPr>
                        <a:t>Laboratory</a:t>
                      </a:r>
                    </a:p>
                  </a:txBody>
                  <a:tcPr marL="6714" marR="6714" marT="67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dirty="0">
                          <a:solidFill>
                            <a:srgbClr val="000000"/>
                          </a:solidFill>
                          <a:latin typeface="Calibri"/>
                        </a:rPr>
                        <a:t>Single stick lab draw w/  nerve injury</a:t>
                      </a:r>
                    </a:p>
                  </a:txBody>
                  <a:tcPr marL="6714" marR="6714" marT="67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dirty="0">
                          <a:solidFill>
                            <a:srgbClr val="000000"/>
                          </a:solidFill>
                          <a:latin typeface="Calibri"/>
                        </a:rPr>
                        <a:t>Proc/Surg-Injury</a:t>
                      </a:r>
                    </a:p>
                  </a:txBody>
                  <a:tcPr marL="6714" marR="6714" marT="67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dirty="0">
                          <a:solidFill>
                            <a:srgbClr val="000000"/>
                          </a:solidFill>
                          <a:latin typeface="Calibri"/>
                        </a:rPr>
                        <a:t>03/03/2011</a:t>
                      </a:r>
                    </a:p>
                  </a:txBody>
                  <a:tcPr marL="6714" marR="6714" marT="67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dirty="0">
                          <a:solidFill>
                            <a:srgbClr val="000000"/>
                          </a:solidFill>
                          <a:latin typeface="Calibri"/>
                        </a:rPr>
                        <a:t>2/24/2011</a:t>
                      </a:r>
                    </a:p>
                  </a:txBody>
                  <a:tcPr marL="6714" marR="6714" marT="67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732">
                <a:tc>
                  <a:txBody>
                    <a:bodyPr/>
                    <a:lstStyle/>
                    <a:p>
                      <a:pPr algn="l" fontAlgn="t"/>
                      <a:r>
                        <a:rPr lang="en-US" sz="700" b="0" i="0" u="none" strike="noStrike" dirty="0">
                          <a:solidFill>
                            <a:srgbClr val="000000"/>
                          </a:solidFill>
                          <a:latin typeface="Calibri"/>
                        </a:rPr>
                        <a:t>Laboratory</a:t>
                      </a:r>
                    </a:p>
                  </a:txBody>
                  <a:tcPr marL="6714" marR="6714" marT="67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dirty="0">
                          <a:solidFill>
                            <a:srgbClr val="000000"/>
                          </a:solidFill>
                          <a:latin typeface="Calibri"/>
                        </a:rPr>
                        <a:t>Allege traumatic blood draw for 9 month old</a:t>
                      </a:r>
                    </a:p>
                  </a:txBody>
                  <a:tcPr marL="6714" marR="6714" marT="67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dirty="0">
                          <a:solidFill>
                            <a:srgbClr val="000000"/>
                          </a:solidFill>
                          <a:latin typeface="Calibri"/>
                        </a:rPr>
                        <a:t>Proc/Surg-Injury</a:t>
                      </a:r>
                    </a:p>
                  </a:txBody>
                  <a:tcPr marL="6714" marR="6714" marT="67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dirty="0">
                          <a:solidFill>
                            <a:srgbClr val="000000"/>
                          </a:solidFill>
                          <a:latin typeface="Calibri"/>
                        </a:rPr>
                        <a:t>04/29/2011</a:t>
                      </a:r>
                    </a:p>
                  </a:txBody>
                  <a:tcPr marL="6714" marR="6714" marT="67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dirty="0">
                          <a:solidFill>
                            <a:srgbClr val="000000"/>
                          </a:solidFill>
                          <a:latin typeface="Calibri"/>
                        </a:rPr>
                        <a:t>4/26/2011</a:t>
                      </a:r>
                    </a:p>
                  </a:txBody>
                  <a:tcPr marL="6714" marR="6714" marT="67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732">
                <a:tc>
                  <a:txBody>
                    <a:bodyPr/>
                    <a:lstStyle/>
                    <a:p>
                      <a:pPr algn="l" fontAlgn="t"/>
                      <a:r>
                        <a:rPr lang="en-US" sz="700" b="0" i="0" u="none" strike="noStrike" dirty="0">
                          <a:solidFill>
                            <a:srgbClr val="000000"/>
                          </a:solidFill>
                          <a:latin typeface="Calibri"/>
                        </a:rPr>
                        <a:t>Laboratory</a:t>
                      </a:r>
                    </a:p>
                  </a:txBody>
                  <a:tcPr marL="6714" marR="6714" marT="67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dirty="0">
                          <a:solidFill>
                            <a:srgbClr val="000000"/>
                          </a:solidFill>
                          <a:latin typeface="Calibri"/>
                        </a:rPr>
                        <a:t>Phlebotomy technique did not follow IC guidelines</a:t>
                      </a:r>
                    </a:p>
                  </a:txBody>
                  <a:tcPr marL="6714" marR="6714" marT="67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dirty="0">
                          <a:solidFill>
                            <a:srgbClr val="000000"/>
                          </a:solidFill>
                          <a:latin typeface="Calibri"/>
                        </a:rPr>
                        <a:t>Lab Issue</a:t>
                      </a:r>
                    </a:p>
                  </a:txBody>
                  <a:tcPr marL="6714" marR="6714" marT="67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dirty="0">
                          <a:solidFill>
                            <a:srgbClr val="000000"/>
                          </a:solidFill>
                          <a:latin typeface="Calibri"/>
                        </a:rPr>
                        <a:t>10/04/2011</a:t>
                      </a:r>
                    </a:p>
                  </a:txBody>
                  <a:tcPr marL="6714" marR="6714" marT="67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dirty="0">
                          <a:solidFill>
                            <a:srgbClr val="000000"/>
                          </a:solidFill>
                          <a:latin typeface="Calibri"/>
                        </a:rPr>
                        <a:t>10/4/2011</a:t>
                      </a:r>
                    </a:p>
                  </a:txBody>
                  <a:tcPr marL="6714" marR="6714" marT="67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732">
                <a:tc>
                  <a:txBody>
                    <a:bodyPr/>
                    <a:lstStyle/>
                    <a:p>
                      <a:pPr algn="l" fontAlgn="t"/>
                      <a:r>
                        <a:rPr lang="en-US" sz="700" b="0" i="0" u="none" strike="noStrike" dirty="0">
                          <a:solidFill>
                            <a:srgbClr val="000000"/>
                          </a:solidFill>
                          <a:latin typeface="Calibri"/>
                        </a:rPr>
                        <a:t>Laboratory</a:t>
                      </a:r>
                    </a:p>
                  </a:txBody>
                  <a:tcPr marL="6714" marR="6714" marT="67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dirty="0">
                          <a:solidFill>
                            <a:srgbClr val="000000"/>
                          </a:solidFill>
                          <a:latin typeface="Calibri"/>
                        </a:rPr>
                        <a:t>Allege phlebotomist hit nerve</a:t>
                      </a:r>
                    </a:p>
                  </a:txBody>
                  <a:tcPr marL="6714" marR="6714" marT="67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dirty="0">
                          <a:solidFill>
                            <a:srgbClr val="000000"/>
                          </a:solidFill>
                          <a:latin typeface="Calibri"/>
                        </a:rPr>
                        <a:t>Proc/Surg-Injury</a:t>
                      </a:r>
                    </a:p>
                  </a:txBody>
                  <a:tcPr marL="6714" marR="6714" marT="67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dirty="0">
                          <a:solidFill>
                            <a:srgbClr val="000000"/>
                          </a:solidFill>
                          <a:latin typeface="Calibri"/>
                        </a:rPr>
                        <a:t>04/19/2011</a:t>
                      </a:r>
                    </a:p>
                  </a:txBody>
                  <a:tcPr marL="6714" marR="6714" marT="67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dirty="0">
                          <a:solidFill>
                            <a:srgbClr val="000000"/>
                          </a:solidFill>
                          <a:latin typeface="Calibri"/>
                        </a:rPr>
                        <a:t>4/13/2011</a:t>
                      </a:r>
                    </a:p>
                  </a:txBody>
                  <a:tcPr marL="6714" marR="6714" marT="67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732">
                <a:tc>
                  <a:txBody>
                    <a:bodyPr/>
                    <a:lstStyle/>
                    <a:p>
                      <a:pPr algn="l" fontAlgn="t"/>
                      <a:r>
                        <a:rPr lang="en-US" sz="700" b="0" i="0" u="none" strike="noStrike" dirty="0">
                          <a:solidFill>
                            <a:srgbClr val="000000"/>
                          </a:solidFill>
                          <a:latin typeface="Calibri"/>
                        </a:rPr>
                        <a:t>Laboratory</a:t>
                      </a:r>
                    </a:p>
                  </a:txBody>
                  <a:tcPr marL="6714" marR="6714" marT="67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dirty="0">
                          <a:solidFill>
                            <a:srgbClr val="000000"/>
                          </a:solidFill>
                          <a:latin typeface="Calibri"/>
                        </a:rPr>
                        <a:t>allege median nerve damage from blood draw from wrist</a:t>
                      </a:r>
                    </a:p>
                  </a:txBody>
                  <a:tcPr marL="6714" marR="6714" marT="67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dirty="0">
                          <a:solidFill>
                            <a:srgbClr val="000000"/>
                          </a:solidFill>
                          <a:latin typeface="Calibri"/>
                        </a:rPr>
                        <a:t>Proc/Surg-Injury</a:t>
                      </a:r>
                    </a:p>
                  </a:txBody>
                  <a:tcPr marL="6714" marR="6714" marT="67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dirty="0">
                          <a:solidFill>
                            <a:srgbClr val="000000"/>
                          </a:solidFill>
                          <a:latin typeface="Calibri"/>
                        </a:rPr>
                        <a:t>02/07/2014</a:t>
                      </a:r>
                    </a:p>
                  </a:txBody>
                  <a:tcPr marL="6714" marR="6714" marT="67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dirty="0">
                          <a:solidFill>
                            <a:srgbClr val="000000"/>
                          </a:solidFill>
                          <a:latin typeface="Calibri"/>
                        </a:rPr>
                        <a:t>1/21/2014</a:t>
                      </a:r>
                    </a:p>
                  </a:txBody>
                  <a:tcPr marL="6714" marR="6714" marT="67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732">
                <a:tc>
                  <a:txBody>
                    <a:bodyPr/>
                    <a:lstStyle/>
                    <a:p>
                      <a:pPr algn="l" fontAlgn="t"/>
                      <a:r>
                        <a:rPr lang="en-US" sz="700" b="0" i="0" u="none" strike="noStrike" dirty="0">
                          <a:solidFill>
                            <a:srgbClr val="000000"/>
                          </a:solidFill>
                          <a:latin typeface="Calibri"/>
                        </a:rPr>
                        <a:t>Laboratory</a:t>
                      </a:r>
                    </a:p>
                  </a:txBody>
                  <a:tcPr marL="6714" marR="6714" marT="67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dirty="0">
                          <a:solidFill>
                            <a:srgbClr val="000000"/>
                          </a:solidFill>
                          <a:latin typeface="Calibri"/>
                        </a:rPr>
                        <a:t>Allege nerve injury post lab needle stick</a:t>
                      </a:r>
                    </a:p>
                  </a:txBody>
                  <a:tcPr marL="6714" marR="6714" marT="67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dirty="0">
                          <a:solidFill>
                            <a:srgbClr val="000000"/>
                          </a:solidFill>
                          <a:latin typeface="Calibri"/>
                        </a:rPr>
                        <a:t>Proc/Surg-Injury</a:t>
                      </a:r>
                    </a:p>
                  </a:txBody>
                  <a:tcPr marL="6714" marR="6714" marT="67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dirty="0">
                          <a:solidFill>
                            <a:srgbClr val="000000"/>
                          </a:solidFill>
                          <a:latin typeface="Calibri"/>
                        </a:rPr>
                        <a:t>06/17/2013</a:t>
                      </a:r>
                    </a:p>
                  </a:txBody>
                  <a:tcPr marL="6714" marR="6714" marT="67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dirty="0">
                          <a:solidFill>
                            <a:srgbClr val="000000"/>
                          </a:solidFill>
                          <a:latin typeface="Calibri"/>
                        </a:rPr>
                        <a:t>7/22/2010</a:t>
                      </a:r>
                    </a:p>
                  </a:txBody>
                  <a:tcPr marL="6714" marR="6714" marT="67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732">
                <a:tc>
                  <a:txBody>
                    <a:bodyPr/>
                    <a:lstStyle/>
                    <a:p>
                      <a:pPr algn="l" fontAlgn="t"/>
                      <a:r>
                        <a:rPr lang="en-US" sz="700" b="0" i="0" u="none" strike="noStrike" dirty="0">
                          <a:solidFill>
                            <a:srgbClr val="000000"/>
                          </a:solidFill>
                          <a:latin typeface="Calibri"/>
                        </a:rPr>
                        <a:t>Laboratory</a:t>
                      </a:r>
                    </a:p>
                  </a:txBody>
                  <a:tcPr marL="6714" marR="6714" marT="67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dirty="0">
                          <a:solidFill>
                            <a:srgbClr val="000000"/>
                          </a:solidFill>
                          <a:latin typeface="Calibri"/>
                        </a:rPr>
                        <a:t>Nerve injury post blood draw</a:t>
                      </a:r>
                    </a:p>
                  </a:txBody>
                  <a:tcPr marL="6714" marR="6714" marT="67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dirty="0">
                          <a:solidFill>
                            <a:srgbClr val="000000"/>
                          </a:solidFill>
                          <a:latin typeface="Calibri"/>
                        </a:rPr>
                        <a:t>Proc/Surg-Injury</a:t>
                      </a:r>
                    </a:p>
                  </a:txBody>
                  <a:tcPr marL="6714" marR="6714" marT="67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dirty="0">
                          <a:solidFill>
                            <a:srgbClr val="000000"/>
                          </a:solidFill>
                          <a:latin typeface="Calibri"/>
                        </a:rPr>
                        <a:t>04/10/2012</a:t>
                      </a:r>
                    </a:p>
                  </a:txBody>
                  <a:tcPr marL="6714" marR="6714" marT="67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dirty="0">
                          <a:solidFill>
                            <a:srgbClr val="000000"/>
                          </a:solidFill>
                          <a:latin typeface="Calibri"/>
                        </a:rPr>
                        <a:t>4/10/2012</a:t>
                      </a:r>
                    </a:p>
                  </a:txBody>
                  <a:tcPr marL="6714" marR="6714" marT="67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732">
                <a:tc>
                  <a:txBody>
                    <a:bodyPr/>
                    <a:lstStyle/>
                    <a:p>
                      <a:pPr algn="l" fontAlgn="t"/>
                      <a:r>
                        <a:rPr lang="en-US" sz="700" b="0" i="0" u="none" strike="noStrike" dirty="0">
                          <a:solidFill>
                            <a:srgbClr val="000000"/>
                          </a:solidFill>
                          <a:latin typeface="Calibri"/>
                        </a:rPr>
                        <a:t>Laboratory</a:t>
                      </a:r>
                    </a:p>
                  </a:txBody>
                  <a:tcPr marL="6714" marR="6714" marT="67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dirty="0">
                          <a:solidFill>
                            <a:srgbClr val="000000"/>
                          </a:solidFill>
                          <a:latin typeface="Calibri"/>
                        </a:rPr>
                        <a:t>Hematoma post blood draw</a:t>
                      </a:r>
                    </a:p>
                  </a:txBody>
                  <a:tcPr marL="6714" marR="6714" marT="67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dirty="0">
                          <a:solidFill>
                            <a:srgbClr val="000000"/>
                          </a:solidFill>
                          <a:latin typeface="Calibri"/>
                        </a:rPr>
                        <a:t>Lab Issue</a:t>
                      </a:r>
                    </a:p>
                  </a:txBody>
                  <a:tcPr marL="6714" marR="6714" marT="67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dirty="0">
                          <a:solidFill>
                            <a:srgbClr val="000000"/>
                          </a:solidFill>
                          <a:latin typeface="Calibri"/>
                        </a:rPr>
                        <a:t>02/18/2011</a:t>
                      </a:r>
                    </a:p>
                  </a:txBody>
                  <a:tcPr marL="6714" marR="6714" marT="67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dirty="0">
                          <a:solidFill>
                            <a:srgbClr val="000000"/>
                          </a:solidFill>
                          <a:latin typeface="Calibri"/>
                        </a:rPr>
                        <a:t>2/10/2011</a:t>
                      </a:r>
                    </a:p>
                  </a:txBody>
                  <a:tcPr marL="6714" marR="6714" marT="67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732">
                <a:tc>
                  <a:txBody>
                    <a:bodyPr/>
                    <a:lstStyle/>
                    <a:p>
                      <a:pPr algn="l" fontAlgn="t"/>
                      <a:r>
                        <a:rPr lang="en-US" sz="700" b="0" i="0" u="none" strike="noStrike" dirty="0">
                          <a:solidFill>
                            <a:srgbClr val="000000"/>
                          </a:solidFill>
                          <a:latin typeface="Calibri"/>
                        </a:rPr>
                        <a:t>Laboratory</a:t>
                      </a:r>
                    </a:p>
                  </a:txBody>
                  <a:tcPr marL="6714" marR="6714" marT="67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dirty="0">
                          <a:solidFill>
                            <a:srgbClr val="000000"/>
                          </a:solidFill>
                          <a:latin typeface="Calibri"/>
                        </a:rPr>
                        <a:t>Bruise, ongoing elbow pain s/p blood draw</a:t>
                      </a:r>
                    </a:p>
                  </a:txBody>
                  <a:tcPr marL="6714" marR="6714" marT="67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dirty="0">
                          <a:solidFill>
                            <a:srgbClr val="000000"/>
                          </a:solidFill>
                          <a:latin typeface="Calibri"/>
                        </a:rPr>
                        <a:t>Proc/Surg-Injury</a:t>
                      </a:r>
                    </a:p>
                  </a:txBody>
                  <a:tcPr marL="6714" marR="6714" marT="67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dirty="0">
                          <a:solidFill>
                            <a:srgbClr val="000000"/>
                          </a:solidFill>
                          <a:latin typeface="Calibri"/>
                        </a:rPr>
                        <a:t>01/16/2013</a:t>
                      </a:r>
                    </a:p>
                  </a:txBody>
                  <a:tcPr marL="6714" marR="6714" marT="67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dirty="0">
                          <a:solidFill>
                            <a:srgbClr val="000000"/>
                          </a:solidFill>
                          <a:latin typeface="Calibri"/>
                        </a:rPr>
                        <a:t>11/2/2012</a:t>
                      </a:r>
                    </a:p>
                  </a:txBody>
                  <a:tcPr marL="6714" marR="6714" marT="67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3" name="TextBox 2"/>
          <p:cNvSpPr txBox="1"/>
          <p:nvPr/>
        </p:nvSpPr>
        <p:spPr>
          <a:xfrm>
            <a:off x="381000" y="152400"/>
            <a:ext cx="8229600" cy="2062103"/>
          </a:xfrm>
          <a:prstGeom prst="rect">
            <a:avLst/>
          </a:prstGeom>
          <a:noFill/>
        </p:spPr>
        <p:txBody>
          <a:bodyPr wrap="square" rtlCol="0">
            <a:spAutoFit/>
          </a:bodyPr>
          <a:lstStyle/>
          <a:p>
            <a:endParaRPr lang="en-US" sz="1600" dirty="0"/>
          </a:p>
          <a:p>
            <a:r>
              <a:rPr lang="en-US" sz="1600" dirty="0" smtClean="0"/>
              <a:t>We conduct many venipunctures in our region and phlebotomy complication rates may be benchmarked to about </a:t>
            </a:r>
            <a:r>
              <a:rPr lang="en-US" sz="1600" dirty="0"/>
              <a:t>1 in 6,300 donors </a:t>
            </a:r>
            <a:r>
              <a:rPr lang="en-US" sz="1600" dirty="0" smtClean="0"/>
              <a:t>suffering </a:t>
            </a:r>
            <a:r>
              <a:rPr lang="en-US" sz="1600" dirty="0"/>
              <a:t>a nerve </a:t>
            </a:r>
            <a:r>
              <a:rPr lang="en-US" sz="1600" dirty="0" smtClean="0"/>
              <a:t>injury according to a 1996 study. Let’s bring our best practices forward to prevent venipuncture complications.</a:t>
            </a:r>
          </a:p>
          <a:p>
            <a:endParaRPr lang="en-US" sz="1600" dirty="0"/>
          </a:p>
          <a:p>
            <a:r>
              <a:rPr lang="en-US" sz="1600" dirty="0" smtClean="0"/>
              <a:t>Risk history of phlebotomy injuries. Many resulted in causes of action/ settlements. Many may be avoidable following some best practice advice.</a:t>
            </a:r>
          </a:p>
          <a:p>
            <a:endParaRPr lang="en-US" sz="16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304800"/>
            <a:ext cx="8382000" cy="5940088"/>
          </a:xfrm>
          <a:prstGeom prst="rect">
            <a:avLst/>
          </a:prstGeom>
        </p:spPr>
        <p:txBody>
          <a:bodyPr wrap="square">
            <a:spAutoFit/>
          </a:bodyPr>
          <a:lstStyle/>
          <a:p>
            <a:r>
              <a:rPr lang="en-US" sz="1400" dirty="0"/>
              <a:t>When a phlebotomist chooses </a:t>
            </a:r>
            <a:r>
              <a:rPr lang="en-US" sz="1400" dirty="0" smtClean="0"/>
              <a:t>the site </a:t>
            </a:r>
            <a:r>
              <a:rPr lang="en-US" sz="1400" dirty="0"/>
              <a:t>for </a:t>
            </a:r>
            <a:r>
              <a:rPr lang="en-US" sz="1400" dirty="0" smtClean="0"/>
              <a:t>a venipuncture</a:t>
            </a:r>
            <a:r>
              <a:rPr lang="en-US" sz="1400" dirty="0"/>
              <a:t>, he/she runs </a:t>
            </a:r>
            <a:r>
              <a:rPr lang="en-US" sz="1400" dirty="0" smtClean="0"/>
              <a:t>greater  risk </a:t>
            </a:r>
            <a:r>
              <a:rPr lang="en-US" sz="1400" dirty="0"/>
              <a:t>of causing harm to their </a:t>
            </a:r>
            <a:r>
              <a:rPr lang="en-US" sz="1400" dirty="0" smtClean="0"/>
              <a:t>patients if the wrong site is chosen. </a:t>
            </a:r>
            <a:endParaRPr lang="en-US" sz="1400" dirty="0"/>
          </a:p>
          <a:p>
            <a:r>
              <a:rPr lang="en-US" sz="1400" dirty="0"/>
              <a:t>If a phlebotomist has chosen to use the basilic vein when there is a usable median antecubital vein or cephalic vein, and the patient suffers an arterial nick or nerve damage -- with the possibility of loss of arm movement or bleeding into the arm -- legal action may be taken by the patient or the doctor.</a:t>
            </a:r>
          </a:p>
          <a:p>
            <a:r>
              <a:rPr lang="en-US" sz="1400" dirty="0"/>
              <a:t>If no written order from the doctor exists and the phlebotomist performs a foot draw and complications arise there will be no possible defense in the courtroom should the patient or the doctor take legal action</a:t>
            </a:r>
            <a:r>
              <a:rPr lang="en-US" sz="1400" dirty="0" smtClean="0"/>
              <a:t>.</a:t>
            </a:r>
          </a:p>
          <a:p>
            <a:endParaRPr lang="en-US" sz="1400" dirty="0"/>
          </a:p>
          <a:p>
            <a:r>
              <a:rPr lang="en-US" sz="1400" dirty="0">
                <a:solidFill>
                  <a:srgbClr val="FF0000"/>
                </a:solidFill>
              </a:rPr>
              <a:t>If a phlebotomist uses the underside of the wrist, which is a no-draw area, there is the possibility of hitting the radial or ulnar nerve or artery. Hitting the nerve in the underside of the wrist can cause temporary or permanent nerve damage and the patient may lose the ability to open and close their hand</a:t>
            </a:r>
            <a:r>
              <a:rPr lang="en-US" sz="1400" dirty="0" smtClean="0">
                <a:solidFill>
                  <a:srgbClr val="FF0000"/>
                </a:solidFill>
              </a:rPr>
              <a:t>.</a:t>
            </a:r>
          </a:p>
          <a:p>
            <a:endParaRPr lang="en-US" sz="1400" dirty="0"/>
          </a:p>
          <a:p>
            <a:r>
              <a:rPr lang="en-US" sz="1400" u="sng" dirty="0" smtClean="0"/>
              <a:t>Finger and heel sticks:</a:t>
            </a:r>
          </a:p>
          <a:p>
            <a:r>
              <a:rPr lang="en-US" sz="1400" dirty="0"/>
              <a:t>When performing finger sticks puncturing the little finger may result in hitting the bone.</a:t>
            </a:r>
          </a:p>
          <a:p>
            <a:r>
              <a:rPr lang="en-US" sz="1400" dirty="0"/>
              <a:t>Phlebotomists who choose to ignore the appropriate sites on a neonatal heel and use the toes or the center back of the heel run the risk of hitting bone. Punctures in these areas may result in osteomyelitis and/or osteochondritis. Should these compromised areas of the baby foot come into contact with feces from a soiled diaper infection might occur, which in turn may lead to septicemia</a:t>
            </a:r>
            <a:r>
              <a:rPr lang="en-US" sz="1400" dirty="0" smtClean="0"/>
              <a:t>.</a:t>
            </a:r>
          </a:p>
          <a:p>
            <a:endParaRPr lang="en-US" sz="1400" dirty="0"/>
          </a:p>
          <a:p>
            <a:r>
              <a:rPr lang="en-US" sz="1400" u="sng" dirty="0" smtClean="0"/>
              <a:t>Possible nerve injury, What actions do I take?</a:t>
            </a:r>
          </a:p>
          <a:p>
            <a:pPr>
              <a:buFontTx/>
              <a:buChar char="-"/>
            </a:pPr>
            <a:r>
              <a:rPr lang="en-US" sz="1400" dirty="0" smtClean="0"/>
              <a:t> Stop puncture immediately, do not continue to probe for vein at that site</a:t>
            </a:r>
          </a:p>
          <a:p>
            <a:pPr>
              <a:buFontTx/>
              <a:buChar char="-"/>
            </a:pPr>
            <a:r>
              <a:rPr lang="en-US" sz="1400" dirty="0"/>
              <a:t> </a:t>
            </a:r>
            <a:r>
              <a:rPr lang="en-US" sz="1400" dirty="0" smtClean="0"/>
              <a:t>Notify the ordering physician</a:t>
            </a:r>
          </a:p>
          <a:p>
            <a:r>
              <a:rPr lang="en-US" sz="1400" dirty="0" smtClean="0"/>
              <a:t>- Ask for referral to evaluate nerve injury and nerve conduction</a:t>
            </a:r>
          </a:p>
          <a:p>
            <a:r>
              <a:rPr lang="en-US" sz="1400" dirty="0" smtClean="0"/>
              <a:t>- Submit a UOR </a:t>
            </a:r>
          </a:p>
          <a:p>
            <a:endParaRPr lang="en-US" sz="1400" dirty="0" smtClean="0"/>
          </a:p>
          <a:p>
            <a:endParaRPr lang="en-US" sz="1400" dirty="0"/>
          </a:p>
          <a:p>
            <a:endParaRPr lang="en-US" sz="1600" dirty="0"/>
          </a:p>
        </p:txBody>
      </p:sp>
      <p:sp>
        <p:nvSpPr>
          <p:cNvPr id="4" name="Rectangle 3"/>
          <p:cNvSpPr/>
          <p:nvPr/>
        </p:nvSpPr>
        <p:spPr>
          <a:xfrm>
            <a:off x="457200" y="5943600"/>
            <a:ext cx="7924800" cy="430887"/>
          </a:xfrm>
          <a:prstGeom prst="rect">
            <a:avLst/>
          </a:prstGeom>
        </p:spPr>
        <p:txBody>
          <a:bodyPr wrap="square">
            <a:spAutoFit/>
          </a:bodyPr>
          <a:lstStyle/>
          <a:p>
            <a:pPr lvl="0"/>
            <a:r>
              <a:rPr lang="en-US" sz="1100" dirty="0" smtClean="0">
                <a:solidFill>
                  <a:prstClr val="black"/>
                </a:solidFill>
              </a:rPr>
              <a:t>Source: Phlebotomy </a:t>
            </a:r>
            <a:r>
              <a:rPr lang="en-US" sz="1100" dirty="0">
                <a:solidFill>
                  <a:prstClr val="black"/>
                </a:solidFill>
              </a:rPr>
              <a:t>Puncture Juncture: Preventing Phlebotomy Errors - Potential For Harming Your </a:t>
            </a:r>
            <a:r>
              <a:rPr lang="en-US" sz="1100" dirty="0" smtClean="0">
                <a:solidFill>
                  <a:prstClr val="black"/>
                </a:solidFill>
              </a:rPr>
              <a:t>Patients. Helen </a:t>
            </a:r>
            <a:r>
              <a:rPr lang="en-US" sz="1100" dirty="0">
                <a:solidFill>
                  <a:prstClr val="black"/>
                </a:solidFill>
              </a:rPr>
              <a:t>Ogden-Grable, MT(ASCP)PBT, Gary W. Gill, CT(ASCP), </a:t>
            </a:r>
            <a:r>
              <a:rPr lang="en-US" sz="1100" dirty="0" smtClean="0">
                <a:solidFill>
                  <a:prstClr val="black"/>
                </a:solidFill>
              </a:rPr>
              <a:t>Lab </a:t>
            </a:r>
            <a:r>
              <a:rPr lang="en-US" sz="1100" dirty="0">
                <a:solidFill>
                  <a:prstClr val="black"/>
                </a:solidFill>
              </a:rPr>
              <a:t>Med. 2005;36(7):430-433.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676400"/>
          </a:xfrm>
        </p:spPr>
        <p:txBody>
          <a:bodyPr>
            <a:normAutofit/>
          </a:bodyPr>
          <a:lstStyle/>
          <a:p>
            <a:r>
              <a:rPr lang="en-US" sz="3200" dirty="0">
                <a:solidFill>
                  <a:srgbClr val="00B0F0"/>
                </a:solidFill>
              </a:rPr>
              <a:t>KPMAS Laboratories</a:t>
            </a:r>
            <a:br>
              <a:rPr lang="en-US" sz="3200" dirty="0">
                <a:solidFill>
                  <a:srgbClr val="00B0F0"/>
                </a:solidFill>
              </a:rPr>
            </a:br>
            <a:r>
              <a:rPr lang="en-US" sz="3200" dirty="0">
                <a:solidFill>
                  <a:srgbClr val="00B0F0"/>
                </a:solidFill>
              </a:rPr>
              <a:t>Phlebotomy Training and Competency 2014</a:t>
            </a:r>
            <a:endParaRPr lang="en-US" sz="3200" dirty="0"/>
          </a:p>
        </p:txBody>
      </p:sp>
      <p:sp>
        <p:nvSpPr>
          <p:cNvPr id="3" name="Content Placeholder 2"/>
          <p:cNvSpPr>
            <a:spLocks noGrp="1"/>
          </p:cNvSpPr>
          <p:nvPr>
            <p:ph idx="1"/>
          </p:nvPr>
        </p:nvSpPr>
        <p:spPr>
          <a:xfrm>
            <a:off x="152400" y="2362201"/>
            <a:ext cx="8915400" cy="2971800"/>
          </a:xfrm>
        </p:spPr>
        <p:txBody>
          <a:bodyPr>
            <a:normAutofit fontScale="85000" lnSpcReduction="20000"/>
          </a:bodyPr>
          <a:lstStyle/>
          <a:p>
            <a:pPr marL="0" indent="0">
              <a:buNone/>
            </a:pPr>
            <a:r>
              <a:rPr lang="en-US" sz="2800" dirty="0" smtClean="0">
                <a:solidFill>
                  <a:schemeClr val="accent5">
                    <a:lumMod val="75000"/>
                  </a:schemeClr>
                </a:solidFill>
              </a:rPr>
              <a:t>All KPMAS laboratory staff who perform phlebotomy will complete the following:</a:t>
            </a:r>
          </a:p>
          <a:p>
            <a:r>
              <a:rPr lang="en-US" sz="2400" dirty="0" smtClean="0">
                <a:solidFill>
                  <a:srgbClr val="00B050"/>
                </a:solidFill>
              </a:rPr>
              <a:t>Presentation review</a:t>
            </a:r>
          </a:p>
          <a:p>
            <a:r>
              <a:rPr lang="en-US" sz="2400" dirty="0" smtClean="0">
                <a:solidFill>
                  <a:srgbClr val="00B050"/>
                </a:solidFill>
              </a:rPr>
              <a:t>Direct observation </a:t>
            </a:r>
            <a:r>
              <a:rPr lang="en-US" sz="2400" dirty="0" smtClean="0">
                <a:solidFill>
                  <a:srgbClr val="FF0000"/>
                </a:solidFill>
              </a:rPr>
              <a:t>(form to be completed by supervisor)</a:t>
            </a:r>
          </a:p>
          <a:p>
            <a:r>
              <a:rPr lang="en-US" sz="2400" dirty="0" smtClean="0">
                <a:solidFill>
                  <a:srgbClr val="00B050"/>
                </a:solidFill>
              </a:rPr>
              <a:t>Written phlebotomy competency assessment </a:t>
            </a:r>
            <a:r>
              <a:rPr lang="en-US" sz="2400" dirty="0" smtClean="0">
                <a:solidFill>
                  <a:srgbClr val="FF0000"/>
                </a:solidFill>
              </a:rPr>
              <a:t>( passing score 80%)</a:t>
            </a:r>
          </a:p>
          <a:p>
            <a:r>
              <a:rPr lang="en-US" sz="2400" dirty="0" smtClean="0">
                <a:solidFill>
                  <a:srgbClr val="00B050"/>
                </a:solidFill>
              </a:rPr>
              <a:t>Written competency Risk Complications </a:t>
            </a:r>
            <a:r>
              <a:rPr lang="en-US" sz="2400" dirty="0" smtClean="0">
                <a:solidFill>
                  <a:srgbClr val="FF0000"/>
                </a:solidFill>
              </a:rPr>
              <a:t>(passing score 80 %)</a:t>
            </a:r>
          </a:p>
          <a:p>
            <a:pPr marL="0" indent="0">
              <a:buNone/>
            </a:pPr>
            <a:endParaRPr lang="en-US" sz="2400" dirty="0" smtClean="0"/>
          </a:p>
          <a:p>
            <a:pPr marL="0" indent="0">
              <a:buNone/>
            </a:pPr>
            <a:endParaRPr lang="en-US" dirty="0" smtClean="0"/>
          </a:p>
          <a:p>
            <a:pPr marL="0" indent="0">
              <a:buNone/>
            </a:pPr>
            <a:r>
              <a:rPr lang="en-US" sz="1800" dirty="0" smtClean="0">
                <a:solidFill>
                  <a:srgbClr val="FF0000"/>
                </a:solidFill>
              </a:rPr>
              <a:t>Note: This includes Regional Lab staff who work in facility labs as phlebotomists and MLA’s.</a:t>
            </a:r>
            <a:endParaRPr lang="en-US" sz="1800" dirty="0">
              <a:solidFill>
                <a:srgbClr val="FF0000"/>
              </a:solidFill>
            </a:endParaRPr>
          </a:p>
        </p:txBody>
      </p:sp>
    </p:spTree>
    <p:extLst>
      <p:ext uri="{BB962C8B-B14F-4D97-AF65-F5344CB8AC3E}">
        <p14:creationId xmlns:p14="http://schemas.microsoft.com/office/powerpoint/2010/main" val="7897698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1" y="914400"/>
            <a:ext cx="8749406" cy="5395913"/>
          </a:xfrm>
          <a:prstGeom prst="rect">
            <a:avLst/>
          </a:prstGeom>
          <a:noFill/>
          <a:ln w="9525">
            <a:noFill/>
            <a:miter lim="800000"/>
            <a:headEnd/>
            <a:tailEnd/>
          </a:ln>
        </p:spPr>
      </p:pic>
      <p:sp>
        <p:nvSpPr>
          <p:cNvPr id="5" name="Rectangle 4"/>
          <p:cNvSpPr/>
          <p:nvPr/>
        </p:nvSpPr>
        <p:spPr>
          <a:xfrm>
            <a:off x="152400" y="381000"/>
            <a:ext cx="3949736" cy="369332"/>
          </a:xfrm>
          <a:prstGeom prst="rect">
            <a:avLst/>
          </a:prstGeom>
        </p:spPr>
        <p:txBody>
          <a:bodyPr wrap="none">
            <a:spAutoFit/>
          </a:bodyPr>
          <a:lstStyle/>
          <a:p>
            <a:r>
              <a:rPr lang="en-US" dirty="0" smtClean="0"/>
              <a:t>Guide to selecting the venipuncture site.</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200551469"/>
              </p:ext>
            </p:extLst>
          </p:nvPr>
        </p:nvGraphicFramePr>
        <p:xfrm>
          <a:off x="228600" y="140214"/>
          <a:ext cx="8686800" cy="6565386"/>
        </p:xfrm>
        <a:graphic>
          <a:graphicData uri="http://schemas.openxmlformats.org/drawingml/2006/table">
            <a:tbl>
              <a:tblPr/>
              <a:tblGrid>
                <a:gridCol w="2969846"/>
                <a:gridCol w="2592754"/>
                <a:gridCol w="3124200"/>
              </a:tblGrid>
              <a:tr h="121015">
                <a:tc gridSpan="3">
                  <a:txBody>
                    <a:bodyPr/>
                    <a:lstStyle/>
                    <a:p>
                      <a:r>
                        <a:rPr lang="en-US" sz="800" dirty="0">
                          <a:latin typeface="Arial Narrow" pitchFamily="34" charset="0"/>
                        </a:rPr>
                        <a:t>Technical and Procedural Detail</a:t>
                      </a:r>
                    </a:p>
                  </a:txBody>
                  <a:tcPr marL="0" marR="0" marT="0" marB="0" anchor="ctr">
                    <a:solidFill>
                      <a:srgbClr val="F4F4F4"/>
                    </a:solidFill>
                  </a:tcPr>
                </a:tc>
                <a:tc hMerge="1">
                  <a:txBody>
                    <a:bodyPr/>
                    <a:lstStyle/>
                    <a:p>
                      <a:endParaRPr lang="en-US"/>
                    </a:p>
                  </a:txBody>
                  <a:tcPr/>
                </a:tc>
                <a:tc hMerge="1">
                  <a:txBody>
                    <a:bodyPr/>
                    <a:lstStyle/>
                    <a:p>
                      <a:endParaRPr lang="en-US"/>
                    </a:p>
                  </a:txBody>
                  <a:tcPr/>
                </a:tc>
              </a:tr>
              <a:tr h="125107">
                <a:tc>
                  <a:txBody>
                    <a:bodyPr/>
                    <a:lstStyle/>
                    <a:p>
                      <a:pPr algn="l"/>
                      <a:r>
                        <a:rPr lang="en-US" sz="800" dirty="0">
                          <a:latin typeface="Arial Narrow" pitchFamily="34" charset="0"/>
                        </a:rPr>
                        <a:t>Complication</a:t>
                      </a:r>
                    </a:p>
                  </a:txBody>
                  <a:tcPr marL="2061" marR="2061" marT="2061" marB="2061" anchor="b">
                    <a:lnL w="9525" cap="flat" cmpd="sng" algn="ctr">
                      <a:solidFill>
                        <a:srgbClr val="BBBBBB"/>
                      </a:solidFill>
                      <a:prstDash val="solid"/>
                      <a:round/>
                      <a:headEnd type="none" w="med" len="med"/>
                      <a:tailEnd type="none" w="med" len="med"/>
                    </a:lnL>
                    <a:lnR w="9525" cap="flat" cmpd="sng" algn="ctr">
                      <a:solidFill>
                        <a:srgbClr val="BBBBBB"/>
                      </a:solidFill>
                      <a:prstDash val="solid"/>
                      <a:round/>
                      <a:headEnd type="none" w="med" len="med"/>
                      <a:tailEnd type="none" w="med" len="med"/>
                    </a:lnR>
                    <a:lnB w="9525" cap="flat" cmpd="sng" algn="ctr">
                      <a:solidFill>
                        <a:srgbClr val="BBBBBB"/>
                      </a:solidFill>
                      <a:prstDash val="solid"/>
                      <a:round/>
                      <a:headEnd type="none" w="med" len="med"/>
                      <a:tailEnd type="none" w="med" len="med"/>
                    </a:lnB>
                    <a:solidFill>
                      <a:srgbClr val="DDDDDD"/>
                    </a:solidFill>
                  </a:tcPr>
                </a:tc>
                <a:tc>
                  <a:txBody>
                    <a:bodyPr/>
                    <a:lstStyle/>
                    <a:p>
                      <a:r>
                        <a:rPr lang="en-US" sz="800" dirty="0">
                          <a:latin typeface="Arial Narrow" pitchFamily="34" charset="0"/>
                        </a:rPr>
                        <a:t>Awareness</a:t>
                      </a:r>
                    </a:p>
                  </a:txBody>
                  <a:tcPr marL="2061" marR="2061" marT="2061" marB="2061" anchor="b">
                    <a:lnL w="9525" cap="flat" cmpd="sng" algn="ctr">
                      <a:solidFill>
                        <a:srgbClr val="BBBBBB"/>
                      </a:solidFill>
                      <a:prstDash val="solid"/>
                      <a:round/>
                      <a:headEnd type="none" w="med" len="med"/>
                      <a:tailEnd type="none" w="med" len="med"/>
                    </a:lnL>
                    <a:lnR w="9525" cap="flat" cmpd="sng" algn="ctr">
                      <a:solidFill>
                        <a:srgbClr val="BBBBBB"/>
                      </a:solidFill>
                      <a:prstDash val="solid"/>
                      <a:round/>
                      <a:headEnd type="none" w="med" len="med"/>
                      <a:tailEnd type="none" w="med" len="med"/>
                    </a:lnR>
                    <a:lnT w="9525" cap="flat" cmpd="sng" algn="ctr">
                      <a:solidFill>
                        <a:srgbClr val="BBBBBB"/>
                      </a:solidFill>
                      <a:prstDash val="solid"/>
                      <a:round/>
                      <a:headEnd type="none" w="med" len="med"/>
                      <a:tailEnd type="none" w="med" len="med"/>
                    </a:lnT>
                    <a:lnB w="9525" cap="flat" cmpd="sng" algn="ctr">
                      <a:solidFill>
                        <a:srgbClr val="BBBBBB"/>
                      </a:solidFill>
                      <a:prstDash val="solid"/>
                      <a:round/>
                      <a:headEnd type="none" w="med" len="med"/>
                      <a:tailEnd type="none" w="med" len="med"/>
                    </a:lnB>
                    <a:solidFill>
                      <a:srgbClr val="DDDDDD"/>
                    </a:solidFill>
                  </a:tcPr>
                </a:tc>
                <a:tc>
                  <a:txBody>
                    <a:bodyPr/>
                    <a:lstStyle/>
                    <a:p>
                      <a:r>
                        <a:rPr lang="en-US" sz="800" dirty="0">
                          <a:latin typeface="Arial Narrow" pitchFamily="34" charset="0"/>
                        </a:rPr>
                        <a:t>Potential for Error</a:t>
                      </a:r>
                    </a:p>
                  </a:txBody>
                  <a:tcPr marL="2061" marR="2061" marT="2061" marB="2061" anchor="b">
                    <a:lnL w="9525" cap="flat" cmpd="sng" algn="ctr">
                      <a:solidFill>
                        <a:srgbClr val="BBBBBB"/>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BBBBBB"/>
                      </a:solidFill>
                      <a:prstDash val="solid"/>
                      <a:round/>
                      <a:headEnd type="none" w="med" len="med"/>
                      <a:tailEnd type="none" w="med" len="med"/>
                    </a:lnT>
                    <a:lnB w="9525" cap="flat" cmpd="sng" algn="ctr">
                      <a:solidFill>
                        <a:srgbClr val="BBBBBB"/>
                      </a:solidFill>
                      <a:prstDash val="solid"/>
                      <a:round/>
                      <a:headEnd type="none" w="med" len="med"/>
                      <a:tailEnd type="none" w="med" len="med"/>
                    </a:lnB>
                    <a:solidFill>
                      <a:srgbClr val="DDDDDD"/>
                    </a:solidFill>
                  </a:tcPr>
                </a:tc>
              </a:tr>
              <a:tr h="385810">
                <a:tc>
                  <a:txBody>
                    <a:bodyPr/>
                    <a:lstStyle/>
                    <a:p>
                      <a:pPr algn="l"/>
                      <a:r>
                        <a:rPr lang="en-US" sz="800" dirty="0">
                          <a:latin typeface="Arial Narrow" pitchFamily="34" charset="0"/>
                        </a:rPr>
                        <a:t>Allergies to antiseptics adhesives or latex. There may be the occasional patient who will react from exposure to iodine, the glue found on adhesive bandages or to latex containing products.</a:t>
                      </a:r>
                    </a:p>
                  </a:txBody>
                  <a:tcPr marL="2748" marR="2748" marT="2748" marB="10304">
                    <a:lnL w="9525" cap="flat" cmpd="sng" algn="ctr">
                      <a:solidFill>
                        <a:srgbClr val="BBBBBB"/>
                      </a:solidFill>
                      <a:prstDash val="solid"/>
                      <a:round/>
                      <a:headEnd type="none" w="med" len="med"/>
                      <a:tailEnd type="none" w="med" len="med"/>
                    </a:lnL>
                    <a:lnR w="9525" cap="flat" cmpd="sng" algn="ctr">
                      <a:solidFill>
                        <a:srgbClr val="BBBBBB"/>
                      </a:solidFill>
                      <a:prstDash val="solid"/>
                      <a:round/>
                      <a:headEnd type="none" w="med" len="med"/>
                      <a:tailEnd type="none" w="med" len="med"/>
                    </a:lnR>
                    <a:lnT w="9525" cap="flat" cmpd="sng" algn="ctr">
                      <a:solidFill>
                        <a:srgbClr val="BBBBBB"/>
                      </a:solidFill>
                      <a:prstDash val="solid"/>
                      <a:round/>
                      <a:headEnd type="none" w="med" len="med"/>
                      <a:tailEnd type="none" w="med" len="med"/>
                    </a:lnT>
                    <a:lnB w="9525" cap="flat" cmpd="sng" algn="ctr">
                      <a:solidFill>
                        <a:srgbClr val="BBBBBB"/>
                      </a:solidFill>
                      <a:prstDash val="solid"/>
                      <a:round/>
                      <a:headEnd type="none" w="med" len="med"/>
                      <a:tailEnd type="none" w="med" len="med"/>
                    </a:lnB>
                    <a:solidFill>
                      <a:srgbClr val="FAFAFA"/>
                    </a:solidFill>
                  </a:tcPr>
                </a:tc>
                <a:tc>
                  <a:txBody>
                    <a:bodyPr/>
                    <a:lstStyle/>
                    <a:p>
                      <a:pPr algn="l"/>
                      <a:r>
                        <a:rPr lang="en-US" sz="800" dirty="0">
                          <a:latin typeface="Arial Narrow" pitchFamily="34" charset="0"/>
                        </a:rPr>
                        <a:t>The phlebotomist must listen to the patient who may be alerting them to an allergic condition. They must watch for color-coded armbands or posted signs indicating specific patient allergies</a:t>
                      </a:r>
                    </a:p>
                  </a:txBody>
                  <a:tcPr marL="2748" marR="2748" marT="2748" marB="10304">
                    <a:lnL w="9525" cap="flat" cmpd="sng" algn="ctr">
                      <a:solidFill>
                        <a:srgbClr val="BBBBBB"/>
                      </a:solidFill>
                      <a:prstDash val="solid"/>
                      <a:round/>
                      <a:headEnd type="none" w="med" len="med"/>
                      <a:tailEnd type="none" w="med" len="med"/>
                    </a:lnL>
                    <a:lnR w="9525" cap="flat" cmpd="sng" algn="ctr">
                      <a:solidFill>
                        <a:srgbClr val="BBBBBB"/>
                      </a:solidFill>
                      <a:prstDash val="solid"/>
                      <a:round/>
                      <a:headEnd type="none" w="med" len="med"/>
                      <a:tailEnd type="none" w="med" len="med"/>
                    </a:lnR>
                    <a:lnT w="9525" cap="flat" cmpd="sng" algn="ctr">
                      <a:solidFill>
                        <a:srgbClr val="BBBBBB"/>
                      </a:solidFill>
                      <a:prstDash val="solid"/>
                      <a:round/>
                      <a:headEnd type="none" w="med" len="med"/>
                      <a:tailEnd type="none" w="med" len="med"/>
                    </a:lnT>
                    <a:lnB w="9525" cap="flat" cmpd="sng" algn="ctr">
                      <a:solidFill>
                        <a:srgbClr val="BBBBBB"/>
                      </a:solidFill>
                      <a:prstDash val="solid"/>
                      <a:round/>
                      <a:headEnd type="none" w="med" len="med"/>
                      <a:tailEnd type="none" w="med" len="med"/>
                    </a:lnB>
                    <a:solidFill>
                      <a:srgbClr val="FAFAFA"/>
                    </a:solidFill>
                  </a:tcPr>
                </a:tc>
                <a:tc>
                  <a:txBody>
                    <a:bodyPr/>
                    <a:lstStyle/>
                    <a:p>
                      <a:pPr algn="l"/>
                      <a:r>
                        <a:rPr lang="en-US" sz="800" dirty="0">
                          <a:latin typeface="Arial Narrow" pitchFamily="34" charset="0"/>
                        </a:rPr>
                        <a:t>Failure to identify allergies may cause reactions that vary from minor to fatal in nature.</a:t>
                      </a:r>
                    </a:p>
                  </a:txBody>
                  <a:tcPr marL="2748" marR="2748" marT="2748" marB="10304">
                    <a:lnL w="9525" cap="flat" cmpd="sng" algn="ctr">
                      <a:solidFill>
                        <a:srgbClr val="BBBBBB"/>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BBBBBB"/>
                      </a:solidFill>
                      <a:prstDash val="solid"/>
                      <a:round/>
                      <a:headEnd type="none" w="med" len="med"/>
                      <a:tailEnd type="none" w="med" len="med"/>
                    </a:lnT>
                    <a:lnB w="9525" cap="flat" cmpd="sng" algn="ctr">
                      <a:solidFill>
                        <a:srgbClr val="BBBBBB"/>
                      </a:solidFill>
                      <a:prstDash val="solid"/>
                      <a:round/>
                      <a:headEnd type="none" w="med" len="med"/>
                      <a:tailEnd type="none" w="med" len="med"/>
                    </a:lnB>
                    <a:solidFill>
                      <a:srgbClr val="FAFAFA"/>
                    </a:solidFill>
                  </a:tcPr>
                </a:tc>
              </a:tr>
              <a:tr h="507710">
                <a:tc rowSpan="2">
                  <a:txBody>
                    <a:bodyPr/>
                    <a:lstStyle/>
                    <a:p>
                      <a:pPr algn="l"/>
                      <a:r>
                        <a:rPr lang="en-US" sz="800" dirty="0">
                          <a:latin typeface="Arial Narrow" pitchFamily="34" charset="0"/>
                        </a:rPr>
                        <a:t>Bleeding from the puncture site. Many patients are on blood thinners, which may cause prolonged bleeding following venipuncture procedure.</a:t>
                      </a:r>
                    </a:p>
                  </a:txBody>
                  <a:tcPr marL="2748" marR="2748" marT="2748" marB="10304">
                    <a:lnL w="9525" cap="flat" cmpd="sng" algn="ctr">
                      <a:solidFill>
                        <a:srgbClr val="BBBBBB"/>
                      </a:solidFill>
                      <a:prstDash val="solid"/>
                      <a:round/>
                      <a:headEnd type="none" w="med" len="med"/>
                      <a:tailEnd type="none" w="med" len="med"/>
                    </a:lnL>
                    <a:lnR w="9525" cap="flat" cmpd="sng" algn="ctr">
                      <a:solidFill>
                        <a:srgbClr val="BBBBBB"/>
                      </a:solidFill>
                      <a:prstDash val="solid"/>
                      <a:round/>
                      <a:headEnd type="none" w="med" len="med"/>
                      <a:tailEnd type="none" w="med" len="med"/>
                    </a:lnR>
                    <a:lnT w="9525" cap="flat" cmpd="sng" algn="ctr">
                      <a:solidFill>
                        <a:srgbClr val="BBBBBB"/>
                      </a:solidFill>
                      <a:prstDash val="solid"/>
                      <a:round/>
                      <a:headEnd type="none" w="med" len="med"/>
                      <a:tailEnd type="none" w="med" len="med"/>
                    </a:lnT>
                    <a:lnB w="9525" cap="flat" cmpd="sng" algn="ctr">
                      <a:solidFill>
                        <a:srgbClr val="BBBBBB"/>
                      </a:solidFill>
                      <a:prstDash val="solid"/>
                      <a:round/>
                      <a:headEnd type="none" w="med" len="med"/>
                      <a:tailEnd type="none" w="med" len="med"/>
                    </a:lnB>
                    <a:solidFill>
                      <a:srgbClr val="F2F2F2"/>
                    </a:solidFill>
                  </a:tcPr>
                </a:tc>
                <a:tc rowSpan="2">
                  <a:txBody>
                    <a:bodyPr/>
                    <a:lstStyle/>
                    <a:p>
                      <a:pPr algn="l"/>
                      <a:r>
                        <a:rPr lang="en-US" sz="800" dirty="0">
                          <a:latin typeface="Arial Narrow" pitchFamily="34" charset="0"/>
                        </a:rPr>
                        <a:t>The phlebotomist must make checking the site for bleeding the last step in the venipuncture procedure. Do not leave a patient who is still bleeding from the puncture site without notifying their nurse. Do not allow an outpatient to leave while the arm is still bleeding.</a:t>
                      </a:r>
                    </a:p>
                  </a:txBody>
                  <a:tcPr marL="2748" marR="2748" marT="2748" marB="10304">
                    <a:lnL w="9525" cap="flat" cmpd="sng" algn="ctr">
                      <a:solidFill>
                        <a:srgbClr val="BBBBBB"/>
                      </a:solidFill>
                      <a:prstDash val="solid"/>
                      <a:round/>
                      <a:headEnd type="none" w="med" len="med"/>
                      <a:tailEnd type="none" w="med" len="med"/>
                    </a:lnL>
                    <a:lnR w="9525" cap="flat" cmpd="sng" algn="ctr">
                      <a:solidFill>
                        <a:srgbClr val="BBBBBB"/>
                      </a:solidFill>
                      <a:prstDash val="solid"/>
                      <a:round/>
                      <a:headEnd type="none" w="med" len="med"/>
                      <a:tailEnd type="none" w="med" len="med"/>
                    </a:lnR>
                    <a:lnT w="9525" cap="flat" cmpd="sng" algn="ctr">
                      <a:solidFill>
                        <a:srgbClr val="BBBBBB"/>
                      </a:solidFill>
                      <a:prstDash val="solid"/>
                      <a:round/>
                      <a:headEnd type="none" w="med" len="med"/>
                      <a:tailEnd type="none" w="med" len="med"/>
                    </a:lnT>
                    <a:lnB w="9525" cap="flat" cmpd="sng" algn="ctr">
                      <a:solidFill>
                        <a:srgbClr val="BBBBBB"/>
                      </a:solidFill>
                      <a:prstDash val="solid"/>
                      <a:round/>
                      <a:headEnd type="none" w="med" len="med"/>
                      <a:tailEnd type="none" w="med" len="med"/>
                    </a:lnB>
                    <a:solidFill>
                      <a:srgbClr val="F2F2F2"/>
                    </a:solidFill>
                  </a:tcPr>
                </a:tc>
                <a:tc>
                  <a:txBody>
                    <a:bodyPr/>
                    <a:lstStyle/>
                    <a:p>
                      <a:pPr algn="l"/>
                      <a:r>
                        <a:rPr lang="en-US" sz="800" dirty="0">
                          <a:latin typeface="Arial Narrow" pitchFamily="34" charset="0"/>
                        </a:rPr>
                        <a:t>With the hospital patient failure to check the arm for prolonged bleeding may result in the nurse finding blood on the patient and on the </a:t>
                      </a:r>
                      <a:r>
                        <a:rPr lang="en-US" sz="800" dirty="0" smtClean="0">
                          <a:latin typeface="Arial Narrow" pitchFamily="34" charset="0"/>
                        </a:rPr>
                        <a:t>bed sheets. </a:t>
                      </a:r>
                      <a:r>
                        <a:rPr lang="en-US" sz="800" dirty="0">
                          <a:latin typeface="Arial Narrow" pitchFamily="34" charset="0"/>
                        </a:rPr>
                        <a:t>In our facility this will result in a Variance Report being written and corrective action for the phlebotomist responsible.</a:t>
                      </a:r>
                    </a:p>
                  </a:txBody>
                  <a:tcPr marL="2748" marR="2748" marT="2748" marB="10304">
                    <a:lnL w="9525" cap="flat" cmpd="sng" algn="ctr">
                      <a:solidFill>
                        <a:srgbClr val="BBBBBB"/>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BBBBBB"/>
                      </a:solidFill>
                      <a:prstDash val="solid"/>
                      <a:round/>
                      <a:headEnd type="none" w="med" len="med"/>
                      <a:tailEnd type="none" w="med" len="med"/>
                    </a:lnT>
                    <a:lnB w="9525" cap="flat" cmpd="sng" algn="ctr">
                      <a:solidFill>
                        <a:srgbClr val="BBBBBB"/>
                      </a:solidFill>
                      <a:prstDash val="solid"/>
                      <a:round/>
                      <a:headEnd type="none" w="med" len="med"/>
                      <a:tailEnd type="none" w="med" len="med"/>
                    </a:lnB>
                    <a:solidFill>
                      <a:srgbClr val="F2F2F2"/>
                    </a:solidFill>
                  </a:tcPr>
                </a:tc>
              </a:tr>
              <a:tr h="507710">
                <a:tc vMerge="1">
                  <a:txBody>
                    <a:bodyPr/>
                    <a:lstStyle/>
                    <a:p>
                      <a:endParaRPr lang="en-US"/>
                    </a:p>
                  </a:txBody>
                  <a:tcPr/>
                </a:tc>
                <a:tc vMerge="1">
                  <a:txBody>
                    <a:bodyPr/>
                    <a:lstStyle/>
                    <a:p>
                      <a:endParaRPr lang="en-US"/>
                    </a:p>
                  </a:txBody>
                  <a:tcPr/>
                </a:tc>
                <a:tc>
                  <a:txBody>
                    <a:bodyPr/>
                    <a:lstStyle/>
                    <a:p>
                      <a:pPr algn="l"/>
                      <a:r>
                        <a:rPr lang="en-US" sz="800" dirty="0">
                          <a:latin typeface="Arial Narrow" pitchFamily="34" charset="0"/>
                        </a:rPr>
                        <a:t>Failure to properly check the arm of an outpatient for prolonged bleeding may result in the patient finding blood running from their arm after leaving the draw site. There is also the possibility that the patient will collapse in shock upon seeing the blood and suffer injury from a fall.</a:t>
                      </a:r>
                    </a:p>
                  </a:txBody>
                  <a:tcPr marL="2748" marR="2748" marT="2748" marB="10304">
                    <a:lnL w="9525" cap="flat" cmpd="sng" algn="ctr">
                      <a:solidFill>
                        <a:srgbClr val="BBBBBB"/>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BBBBBB"/>
                      </a:solidFill>
                      <a:prstDash val="solid"/>
                      <a:round/>
                      <a:headEnd type="none" w="med" len="med"/>
                      <a:tailEnd type="none" w="med" len="med"/>
                    </a:lnT>
                    <a:lnB w="9525" cap="flat" cmpd="sng" algn="ctr">
                      <a:solidFill>
                        <a:srgbClr val="BBBBBB"/>
                      </a:solidFill>
                      <a:prstDash val="solid"/>
                      <a:round/>
                      <a:headEnd type="none" w="med" len="med"/>
                      <a:tailEnd type="none" w="med" len="med"/>
                    </a:lnB>
                    <a:solidFill>
                      <a:srgbClr val="FAFAFA"/>
                    </a:solidFill>
                  </a:tcPr>
                </a:tc>
              </a:tr>
              <a:tr h="618030">
                <a:tc rowSpan="3">
                  <a:txBody>
                    <a:bodyPr/>
                    <a:lstStyle/>
                    <a:p>
                      <a:pPr algn="l"/>
                      <a:r>
                        <a:rPr lang="en-US" sz="800" dirty="0">
                          <a:latin typeface="Arial Narrow" pitchFamily="34" charset="0"/>
                        </a:rPr>
                        <a:t>Syncopy or fainting. Some patients feel weak and become dizzy or faint at the sight of blood. Some patients have a morbid fear of needles. This fear is very real to the patient. Patients in the hospital are in a safe place in their hospital bed. Outpatients are ambulatory and will be sitting in a blood draw chair.</a:t>
                      </a:r>
                    </a:p>
                  </a:txBody>
                  <a:tcPr marL="2748" marR="2748" marT="2748" marB="10304">
                    <a:lnL w="9525" cap="flat" cmpd="sng" algn="ctr">
                      <a:solidFill>
                        <a:srgbClr val="BBBBBB"/>
                      </a:solidFill>
                      <a:prstDash val="solid"/>
                      <a:round/>
                      <a:headEnd type="none" w="med" len="med"/>
                      <a:tailEnd type="none" w="med" len="med"/>
                    </a:lnL>
                    <a:lnR w="9525" cap="flat" cmpd="sng" algn="ctr">
                      <a:solidFill>
                        <a:srgbClr val="BBBBBB"/>
                      </a:solidFill>
                      <a:prstDash val="solid"/>
                      <a:round/>
                      <a:headEnd type="none" w="med" len="med"/>
                      <a:tailEnd type="none" w="med" len="med"/>
                    </a:lnR>
                    <a:lnT w="9525" cap="flat" cmpd="sng" algn="ctr">
                      <a:solidFill>
                        <a:srgbClr val="BBBBBB"/>
                      </a:solidFill>
                      <a:prstDash val="solid"/>
                      <a:round/>
                      <a:headEnd type="none" w="med" len="med"/>
                      <a:tailEnd type="none" w="med" len="med"/>
                    </a:lnT>
                    <a:lnB w="9525" cap="flat" cmpd="sng" algn="ctr">
                      <a:solidFill>
                        <a:srgbClr val="BBBBBB"/>
                      </a:solidFill>
                      <a:prstDash val="solid"/>
                      <a:round/>
                      <a:headEnd type="none" w="med" len="med"/>
                      <a:tailEnd type="none" w="med" len="med"/>
                    </a:lnB>
                    <a:solidFill>
                      <a:srgbClr val="F2F2F2"/>
                    </a:solidFill>
                  </a:tcPr>
                </a:tc>
                <a:tc>
                  <a:txBody>
                    <a:bodyPr/>
                    <a:lstStyle/>
                    <a:p>
                      <a:pPr algn="l"/>
                      <a:r>
                        <a:rPr lang="en-US" sz="800" dirty="0">
                          <a:latin typeface="Arial Narrow" pitchFamily="34" charset="0"/>
                        </a:rPr>
                        <a:t>Watch and listen to your patients. They may bring an order from the doctor stating that the patient should be drawn in a bed or in a safe chair due to a history of syncope. Patients have no control over this condition and under no circumstance should the phlebotomist take the warning lightly or make fun of the patient.</a:t>
                      </a:r>
                    </a:p>
                  </a:txBody>
                  <a:tcPr marL="2748" marR="2748" marT="2748" marB="10304">
                    <a:lnL w="9525" cap="flat" cmpd="sng" algn="ctr">
                      <a:solidFill>
                        <a:srgbClr val="BBBBBB"/>
                      </a:solidFill>
                      <a:prstDash val="solid"/>
                      <a:round/>
                      <a:headEnd type="none" w="med" len="med"/>
                      <a:tailEnd type="none" w="med" len="med"/>
                    </a:lnL>
                    <a:lnR w="9525" cap="flat" cmpd="sng" algn="ctr">
                      <a:solidFill>
                        <a:srgbClr val="BBBBBB"/>
                      </a:solidFill>
                      <a:prstDash val="solid"/>
                      <a:round/>
                      <a:headEnd type="none" w="med" len="med"/>
                      <a:tailEnd type="none" w="med" len="med"/>
                    </a:lnR>
                    <a:lnT w="9525" cap="flat" cmpd="sng" algn="ctr">
                      <a:solidFill>
                        <a:srgbClr val="BBBBBB"/>
                      </a:solidFill>
                      <a:prstDash val="solid"/>
                      <a:round/>
                      <a:headEnd type="none" w="med" len="med"/>
                      <a:tailEnd type="none" w="med" len="med"/>
                    </a:lnT>
                    <a:lnB w="9525" cap="flat" cmpd="sng" algn="ctr">
                      <a:solidFill>
                        <a:srgbClr val="BBBBBB"/>
                      </a:solidFill>
                      <a:prstDash val="solid"/>
                      <a:round/>
                      <a:headEnd type="none" w="med" len="med"/>
                      <a:tailEnd type="none" w="med" len="med"/>
                    </a:lnB>
                    <a:solidFill>
                      <a:srgbClr val="F2F2F2"/>
                    </a:solidFill>
                  </a:tcPr>
                </a:tc>
                <a:tc rowSpan="3">
                  <a:txBody>
                    <a:bodyPr/>
                    <a:lstStyle/>
                    <a:p>
                      <a:pPr algn="l"/>
                      <a:r>
                        <a:rPr lang="en-US" sz="800" dirty="0">
                          <a:latin typeface="Arial Narrow" pitchFamily="34" charset="0"/>
                        </a:rPr>
                        <a:t>Failure to properly respond to a patient who is trying to tell you that they feel weak or dizzy or who has a history of syncopy may result in the patient fainting in the phlebotomy chair. If they slip under the armrest they may strangle themselves by getting their chin caught on the armrest. In addition they could chip a tooth or hurt themselves as they land on the floor.</a:t>
                      </a:r>
                    </a:p>
                  </a:txBody>
                  <a:tcPr marL="2748" marR="2748" marT="2748" marB="10304">
                    <a:lnL w="9525" cap="flat" cmpd="sng" algn="ctr">
                      <a:solidFill>
                        <a:srgbClr val="BBBBBB"/>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BBBBBB"/>
                      </a:solidFill>
                      <a:prstDash val="solid"/>
                      <a:round/>
                      <a:headEnd type="none" w="med" len="med"/>
                      <a:tailEnd type="none" w="med" len="med"/>
                    </a:lnT>
                    <a:lnB w="9525" cap="flat" cmpd="sng" algn="ctr">
                      <a:solidFill>
                        <a:srgbClr val="BBBBBB"/>
                      </a:solidFill>
                      <a:prstDash val="solid"/>
                      <a:round/>
                      <a:headEnd type="none" w="med" len="med"/>
                      <a:tailEnd type="none" w="med" len="med"/>
                    </a:lnB>
                    <a:solidFill>
                      <a:srgbClr val="F2F2F2"/>
                    </a:solidFill>
                  </a:tcPr>
                </a:tc>
              </a:tr>
              <a:tr h="263909">
                <a:tc vMerge="1">
                  <a:txBody>
                    <a:bodyPr/>
                    <a:lstStyle/>
                    <a:p>
                      <a:endParaRPr lang="en-US"/>
                    </a:p>
                  </a:txBody>
                  <a:tcPr/>
                </a:tc>
                <a:tc>
                  <a:txBody>
                    <a:bodyPr/>
                    <a:lstStyle/>
                    <a:p>
                      <a:pPr algn="l"/>
                      <a:r>
                        <a:rPr lang="en-US" sz="800" dirty="0">
                          <a:latin typeface="Arial Narrow" pitchFamily="34" charset="0"/>
                        </a:rPr>
                        <a:t>Should the patient faint or collapse the phlebotomist must call for help and quickly lower the patient to the floor and treat them for shock.</a:t>
                      </a:r>
                    </a:p>
                  </a:txBody>
                  <a:tcPr marL="2748" marR="2748" marT="2748" marB="10304">
                    <a:lnL w="9525" cap="flat" cmpd="sng" algn="ctr">
                      <a:solidFill>
                        <a:srgbClr val="BBBBBB"/>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BBBBBB"/>
                      </a:solidFill>
                      <a:prstDash val="solid"/>
                      <a:round/>
                      <a:headEnd type="none" w="med" len="med"/>
                      <a:tailEnd type="none" w="med" len="med"/>
                    </a:lnT>
                    <a:lnB w="9525" cap="flat" cmpd="sng" algn="ctr">
                      <a:solidFill>
                        <a:srgbClr val="BBBBBB"/>
                      </a:solidFill>
                      <a:prstDash val="solid"/>
                      <a:round/>
                      <a:headEnd type="none" w="med" len="med"/>
                      <a:tailEnd type="none" w="med" len="med"/>
                    </a:lnB>
                    <a:solidFill>
                      <a:srgbClr val="FAFAFA"/>
                    </a:solidFill>
                  </a:tcPr>
                </a:tc>
                <a:tc vMerge="1">
                  <a:txBody>
                    <a:bodyPr/>
                    <a:lstStyle/>
                    <a:p>
                      <a:endParaRPr lang="en-US"/>
                    </a:p>
                  </a:txBody>
                  <a:tcPr/>
                </a:tc>
              </a:tr>
              <a:tr h="254985">
                <a:tc vMerge="1">
                  <a:txBody>
                    <a:bodyPr/>
                    <a:lstStyle/>
                    <a:p>
                      <a:endParaRPr lang="en-US"/>
                    </a:p>
                  </a:txBody>
                  <a:tcPr/>
                </a:tc>
                <a:tc>
                  <a:txBody>
                    <a:bodyPr/>
                    <a:lstStyle/>
                    <a:p>
                      <a:pPr algn="l"/>
                      <a:r>
                        <a:rPr lang="en-US" sz="800" dirty="0">
                          <a:latin typeface="Arial Narrow" pitchFamily="34" charset="0"/>
                        </a:rPr>
                        <a:t>The phlebotomist must respond by calling for help and quickly moving the patient to a safe place for the blood draw.</a:t>
                      </a:r>
                    </a:p>
                  </a:txBody>
                  <a:tcPr marL="2748" marR="2748" marT="2748" marB="10304">
                    <a:lnL w="9525" cap="flat" cmpd="sng" algn="ctr">
                      <a:solidFill>
                        <a:srgbClr val="BBBBBB"/>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BBBBBB"/>
                      </a:solidFill>
                      <a:prstDash val="solid"/>
                      <a:round/>
                      <a:headEnd type="none" w="med" len="med"/>
                      <a:tailEnd type="none" w="med" len="med"/>
                    </a:lnT>
                    <a:lnB w="9525" cap="flat" cmpd="sng" algn="ctr">
                      <a:solidFill>
                        <a:srgbClr val="BBBBBB"/>
                      </a:solidFill>
                      <a:prstDash val="solid"/>
                      <a:round/>
                      <a:headEnd type="none" w="med" len="med"/>
                      <a:tailEnd type="none" w="med" len="med"/>
                    </a:lnB>
                    <a:solidFill>
                      <a:srgbClr val="F2F2F2"/>
                    </a:solidFill>
                  </a:tcPr>
                </a:tc>
                <a:tc vMerge="1">
                  <a:txBody>
                    <a:bodyPr/>
                    <a:lstStyle/>
                    <a:p>
                      <a:endParaRPr lang="en-US"/>
                    </a:p>
                  </a:txBody>
                  <a:tcPr/>
                </a:tc>
              </a:tr>
              <a:tr h="263909">
                <a:tc rowSpan="5">
                  <a:txBody>
                    <a:bodyPr/>
                    <a:lstStyle/>
                    <a:p>
                      <a:pPr algn="l"/>
                      <a:r>
                        <a:rPr lang="en-US" sz="800" dirty="0">
                          <a:latin typeface="Arial Narrow" pitchFamily="34" charset="0"/>
                        </a:rPr>
                        <a:t>Hematomas</a:t>
                      </a:r>
                    </a:p>
                  </a:txBody>
                  <a:tcPr marL="2748" marR="2748" marT="2748" marB="10304">
                    <a:lnL w="9525" cap="flat" cmpd="sng" algn="ctr">
                      <a:solidFill>
                        <a:srgbClr val="BBBBBB"/>
                      </a:solidFill>
                      <a:prstDash val="solid"/>
                      <a:round/>
                      <a:headEnd type="none" w="med" len="med"/>
                      <a:tailEnd type="none" w="med" len="med"/>
                    </a:lnL>
                    <a:lnR w="9525" cap="flat" cmpd="sng" algn="ctr">
                      <a:solidFill>
                        <a:srgbClr val="BBBBBB"/>
                      </a:solidFill>
                      <a:prstDash val="solid"/>
                      <a:round/>
                      <a:headEnd type="none" w="med" len="med"/>
                      <a:tailEnd type="none" w="med" len="med"/>
                    </a:lnR>
                    <a:lnT w="9525" cap="flat" cmpd="sng" algn="ctr">
                      <a:solidFill>
                        <a:srgbClr val="BBBBBB"/>
                      </a:solidFill>
                      <a:prstDash val="solid"/>
                      <a:round/>
                      <a:headEnd type="none" w="med" len="med"/>
                      <a:tailEnd type="none" w="med" len="med"/>
                    </a:lnT>
                    <a:lnB w="9525" cap="flat" cmpd="sng" algn="ctr">
                      <a:solidFill>
                        <a:srgbClr val="BBBBBB"/>
                      </a:solidFill>
                      <a:prstDash val="solid"/>
                      <a:round/>
                      <a:headEnd type="none" w="med" len="med"/>
                      <a:tailEnd type="none" w="med" len="med"/>
                    </a:lnB>
                    <a:solidFill>
                      <a:srgbClr val="FAFAFA"/>
                    </a:solidFill>
                  </a:tcPr>
                </a:tc>
                <a:tc rowSpan="5">
                  <a:txBody>
                    <a:bodyPr/>
                    <a:lstStyle/>
                    <a:p>
                      <a:pPr algn="l"/>
                      <a:r>
                        <a:rPr lang="en-US" sz="800" dirty="0">
                          <a:latin typeface="Arial Narrow" pitchFamily="34" charset="0"/>
                        </a:rPr>
                        <a:t>The phlebotomist must be aware that using correct technique when performing venipuncture will help avoid the formation of hematomas in their patients.</a:t>
                      </a:r>
                    </a:p>
                  </a:txBody>
                  <a:tcPr marL="2748" marR="2748" marT="2748" marB="10304">
                    <a:lnL w="9525" cap="flat" cmpd="sng" algn="ctr">
                      <a:solidFill>
                        <a:srgbClr val="BBBBBB"/>
                      </a:solidFill>
                      <a:prstDash val="solid"/>
                      <a:round/>
                      <a:headEnd type="none" w="med" len="med"/>
                      <a:tailEnd type="none" w="med" len="med"/>
                    </a:lnL>
                    <a:lnR w="9525" cap="flat" cmpd="sng" algn="ctr">
                      <a:solidFill>
                        <a:srgbClr val="BBBBBB"/>
                      </a:solidFill>
                      <a:prstDash val="solid"/>
                      <a:round/>
                      <a:headEnd type="none" w="med" len="med"/>
                      <a:tailEnd type="none" w="med" len="med"/>
                    </a:lnR>
                    <a:lnT w="9525" cap="flat" cmpd="sng" algn="ctr">
                      <a:solidFill>
                        <a:srgbClr val="BBBBBB"/>
                      </a:solidFill>
                      <a:prstDash val="solid"/>
                      <a:round/>
                      <a:headEnd type="none" w="med" len="med"/>
                      <a:tailEnd type="none" w="med" len="med"/>
                    </a:lnT>
                    <a:lnB w="9525" cap="flat" cmpd="sng" algn="ctr">
                      <a:solidFill>
                        <a:srgbClr val="BBBBBB"/>
                      </a:solidFill>
                      <a:prstDash val="solid"/>
                      <a:round/>
                      <a:headEnd type="none" w="med" len="med"/>
                      <a:tailEnd type="none" w="med" len="med"/>
                    </a:lnB>
                    <a:solidFill>
                      <a:srgbClr val="FAFAFA"/>
                    </a:solidFill>
                  </a:tcPr>
                </a:tc>
                <a:tc>
                  <a:txBody>
                    <a:bodyPr/>
                    <a:lstStyle/>
                    <a:p>
                      <a:pPr algn="l"/>
                      <a:r>
                        <a:rPr lang="en-US" sz="800" dirty="0">
                          <a:latin typeface="Arial Narrow" pitchFamily="34" charset="0"/>
                        </a:rPr>
                        <a:t>If the needle is inserted partially into the vein or if the needle penetrates the lower wall of a vein a hematoma may form.</a:t>
                      </a:r>
                    </a:p>
                  </a:txBody>
                  <a:tcPr marL="2748" marR="2748" marT="2748" marB="10304">
                    <a:lnL w="9525" cap="flat" cmpd="sng" algn="ctr">
                      <a:solidFill>
                        <a:srgbClr val="BBBBBB"/>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BBBBBB"/>
                      </a:solidFill>
                      <a:prstDash val="solid"/>
                      <a:round/>
                      <a:headEnd type="none" w="med" len="med"/>
                      <a:tailEnd type="none" w="med" len="med"/>
                    </a:lnT>
                    <a:lnB w="9525" cap="flat" cmpd="sng" algn="ctr">
                      <a:solidFill>
                        <a:srgbClr val="BBBBBB"/>
                      </a:solidFill>
                      <a:prstDash val="solid"/>
                      <a:round/>
                      <a:headEnd type="none" w="med" len="med"/>
                      <a:tailEnd type="none" w="med" len="med"/>
                    </a:lnB>
                    <a:solidFill>
                      <a:srgbClr val="FAFAFA"/>
                    </a:solidFill>
                  </a:tcPr>
                </a:tc>
              </a:tr>
              <a:tr h="142008">
                <a:tc vMerge="1">
                  <a:txBody>
                    <a:bodyPr/>
                    <a:lstStyle/>
                    <a:p>
                      <a:endParaRPr lang="en-US"/>
                    </a:p>
                  </a:txBody>
                  <a:tcPr/>
                </a:tc>
                <a:tc vMerge="1">
                  <a:txBody>
                    <a:bodyPr/>
                    <a:lstStyle/>
                    <a:p>
                      <a:endParaRPr lang="en-US"/>
                    </a:p>
                  </a:txBody>
                  <a:tcPr/>
                </a:tc>
                <a:tc>
                  <a:txBody>
                    <a:bodyPr/>
                    <a:lstStyle/>
                    <a:p>
                      <a:pPr algn="l"/>
                      <a:r>
                        <a:rPr lang="en-US" sz="800" dirty="0">
                          <a:latin typeface="Arial Narrow" pitchFamily="34" charset="0"/>
                        </a:rPr>
                        <a:t>Using veins that are fragile may result in hematoma formation.</a:t>
                      </a:r>
                    </a:p>
                  </a:txBody>
                  <a:tcPr marL="2748" marR="2748" marT="2748" marB="10304">
                    <a:lnL w="9525" cap="flat" cmpd="sng" algn="ctr">
                      <a:solidFill>
                        <a:srgbClr val="BBBBBB"/>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BBBBBB"/>
                      </a:solidFill>
                      <a:prstDash val="solid"/>
                      <a:round/>
                      <a:headEnd type="none" w="med" len="med"/>
                      <a:tailEnd type="none" w="med" len="med"/>
                    </a:lnT>
                    <a:lnB w="9525" cap="flat" cmpd="sng" algn="ctr">
                      <a:solidFill>
                        <a:srgbClr val="BBBBBB"/>
                      </a:solidFill>
                      <a:prstDash val="solid"/>
                      <a:round/>
                      <a:headEnd type="none" w="med" len="med"/>
                      <a:tailEnd type="none" w="med" len="med"/>
                    </a:lnB>
                    <a:solidFill>
                      <a:srgbClr val="F2F2F2"/>
                    </a:solidFill>
                  </a:tcPr>
                </a:tc>
              </a:tr>
              <a:tr h="324859">
                <a:tc vMerge="1">
                  <a:txBody>
                    <a:bodyPr/>
                    <a:lstStyle/>
                    <a:p>
                      <a:endParaRPr lang="en-US"/>
                    </a:p>
                  </a:txBody>
                  <a:tcPr/>
                </a:tc>
                <a:tc vMerge="1">
                  <a:txBody>
                    <a:bodyPr/>
                    <a:lstStyle/>
                    <a:p>
                      <a:endParaRPr lang="en-US"/>
                    </a:p>
                  </a:txBody>
                  <a:tcPr/>
                </a:tc>
                <a:tc>
                  <a:txBody>
                    <a:bodyPr/>
                    <a:lstStyle/>
                    <a:p>
                      <a:pPr algn="l"/>
                      <a:r>
                        <a:rPr lang="en-US" sz="800" dirty="0">
                          <a:latin typeface="Arial Narrow" pitchFamily="34" charset="0"/>
                        </a:rPr>
                        <a:t>If the phlebotomist performs a blind stick (unable to see or palpate the vein) or probes (both should be outlawed in your facilities) a hematoma may form.</a:t>
                      </a:r>
                    </a:p>
                  </a:txBody>
                  <a:tcPr marL="2748" marR="2748" marT="2748" marB="10304">
                    <a:lnL w="9525" cap="flat" cmpd="sng" algn="ctr">
                      <a:solidFill>
                        <a:srgbClr val="BBBBBB"/>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BBBBBB"/>
                      </a:solidFill>
                      <a:prstDash val="solid"/>
                      <a:round/>
                      <a:headEnd type="none" w="med" len="med"/>
                      <a:tailEnd type="none" w="med" len="med"/>
                    </a:lnT>
                    <a:lnB w="9525" cap="flat" cmpd="sng" algn="ctr">
                      <a:solidFill>
                        <a:srgbClr val="BBBBBB"/>
                      </a:solidFill>
                      <a:prstDash val="solid"/>
                      <a:round/>
                      <a:headEnd type="none" w="med" len="med"/>
                      <a:tailEnd type="none" w="med" len="med"/>
                    </a:lnB>
                    <a:solidFill>
                      <a:srgbClr val="FAFAFA"/>
                    </a:solidFill>
                  </a:tcPr>
                </a:tc>
              </a:tr>
              <a:tr h="254985">
                <a:tc vMerge="1">
                  <a:txBody>
                    <a:bodyPr/>
                    <a:lstStyle/>
                    <a:p>
                      <a:endParaRPr lang="en-US"/>
                    </a:p>
                  </a:txBody>
                  <a:tcPr/>
                </a:tc>
                <a:tc vMerge="1">
                  <a:txBody>
                    <a:bodyPr/>
                    <a:lstStyle/>
                    <a:p>
                      <a:endParaRPr lang="en-US"/>
                    </a:p>
                  </a:txBody>
                  <a:tcPr/>
                </a:tc>
                <a:tc>
                  <a:txBody>
                    <a:bodyPr/>
                    <a:lstStyle/>
                    <a:p>
                      <a:pPr algn="l"/>
                      <a:r>
                        <a:rPr lang="en-US" sz="800" dirty="0">
                          <a:latin typeface="Arial Narrow" pitchFamily="34" charset="0"/>
                        </a:rPr>
                        <a:t>If the needle is pulled out of the vein while the tourniquet is still in place a hematoma may form.</a:t>
                      </a:r>
                    </a:p>
                  </a:txBody>
                  <a:tcPr marL="2748" marR="2748" marT="2748" marB="10304">
                    <a:lnL w="9525" cap="flat" cmpd="sng" algn="ctr">
                      <a:solidFill>
                        <a:srgbClr val="BBBBBB"/>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BBBBBB"/>
                      </a:solidFill>
                      <a:prstDash val="solid"/>
                      <a:round/>
                      <a:headEnd type="none" w="med" len="med"/>
                      <a:tailEnd type="none" w="med" len="med"/>
                    </a:lnT>
                    <a:lnB w="9525" cap="flat" cmpd="sng" algn="ctr">
                      <a:solidFill>
                        <a:srgbClr val="BBBBBB"/>
                      </a:solidFill>
                      <a:prstDash val="solid"/>
                      <a:round/>
                      <a:headEnd type="none" w="med" len="med"/>
                      <a:tailEnd type="none" w="med" len="med"/>
                    </a:lnB>
                    <a:solidFill>
                      <a:srgbClr val="F2F2F2"/>
                    </a:solidFill>
                  </a:tcPr>
                </a:tc>
              </a:tr>
              <a:tr h="263909">
                <a:tc vMerge="1">
                  <a:txBody>
                    <a:bodyPr/>
                    <a:lstStyle/>
                    <a:p>
                      <a:endParaRPr lang="en-US"/>
                    </a:p>
                  </a:txBody>
                  <a:tcPr/>
                </a:tc>
                <a:tc vMerge="1">
                  <a:txBody>
                    <a:bodyPr/>
                    <a:lstStyle/>
                    <a:p>
                      <a:endParaRPr lang="en-US"/>
                    </a:p>
                  </a:txBody>
                  <a:tcPr/>
                </a:tc>
                <a:tc>
                  <a:txBody>
                    <a:bodyPr/>
                    <a:lstStyle/>
                    <a:p>
                      <a:pPr algn="l"/>
                      <a:r>
                        <a:rPr lang="en-US" sz="800" dirty="0">
                          <a:latin typeface="Arial Narrow" pitchFamily="34" charset="0"/>
                        </a:rPr>
                        <a:t>If the phlebotomist fails to hold firm pressure (or have the patient hold pressure) over the venipuncture site; a hematoma may form.</a:t>
                      </a:r>
                    </a:p>
                  </a:txBody>
                  <a:tcPr marL="2748" marR="2748" marT="2748" marB="10304">
                    <a:lnL w="9525" cap="flat" cmpd="sng" algn="ctr">
                      <a:solidFill>
                        <a:srgbClr val="BBBBBB"/>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BBBBBB"/>
                      </a:solidFill>
                      <a:prstDash val="solid"/>
                      <a:round/>
                      <a:headEnd type="none" w="med" len="med"/>
                      <a:tailEnd type="none" w="med" len="med"/>
                    </a:lnT>
                    <a:lnB w="9525" cap="flat" cmpd="sng" algn="ctr">
                      <a:solidFill>
                        <a:srgbClr val="BBBBBB"/>
                      </a:solidFill>
                      <a:prstDash val="solid"/>
                      <a:round/>
                      <a:headEnd type="none" w="med" len="med"/>
                      <a:tailEnd type="none" w="med" len="med"/>
                    </a:lnB>
                    <a:solidFill>
                      <a:srgbClr val="FAFAFA"/>
                    </a:solidFill>
                  </a:tcPr>
                </a:tc>
              </a:tr>
              <a:tr h="690561">
                <a:tc>
                  <a:txBody>
                    <a:bodyPr/>
                    <a:lstStyle/>
                    <a:p>
                      <a:pPr algn="l"/>
                      <a:r>
                        <a:rPr lang="en-US" sz="800" dirty="0">
                          <a:latin typeface="Arial Narrow" pitchFamily="34" charset="0"/>
                        </a:rPr>
                        <a:t>Nerve damage</a:t>
                      </a:r>
                    </a:p>
                  </a:txBody>
                  <a:tcPr marL="2748" marR="2748" marT="2748" marB="10304">
                    <a:lnL w="9525" cap="flat" cmpd="sng" algn="ctr">
                      <a:solidFill>
                        <a:srgbClr val="BBBBBB"/>
                      </a:solidFill>
                      <a:prstDash val="solid"/>
                      <a:round/>
                      <a:headEnd type="none" w="med" len="med"/>
                      <a:tailEnd type="none" w="med" len="med"/>
                    </a:lnL>
                    <a:lnR w="9525" cap="flat" cmpd="sng" algn="ctr">
                      <a:solidFill>
                        <a:srgbClr val="BBBBBB"/>
                      </a:solidFill>
                      <a:prstDash val="solid"/>
                      <a:round/>
                      <a:headEnd type="none" w="med" len="med"/>
                      <a:tailEnd type="none" w="med" len="med"/>
                    </a:lnR>
                    <a:lnT w="9525" cap="flat" cmpd="sng" algn="ctr">
                      <a:solidFill>
                        <a:srgbClr val="BBBBBB"/>
                      </a:solidFill>
                      <a:prstDash val="solid"/>
                      <a:round/>
                      <a:headEnd type="none" w="med" len="med"/>
                      <a:tailEnd type="none" w="med" len="med"/>
                    </a:lnT>
                    <a:lnB w="9525" cap="flat" cmpd="sng" algn="ctr">
                      <a:solidFill>
                        <a:srgbClr val="BBBBBB"/>
                      </a:solidFill>
                      <a:prstDash val="solid"/>
                      <a:round/>
                      <a:headEnd type="none" w="med" len="med"/>
                      <a:tailEnd type="none" w="med" len="med"/>
                    </a:lnB>
                    <a:solidFill>
                      <a:srgbClr val="F2F2F2"/>
                    </a:solidFill>
                  </a:tcPr>
                </a:tc>
                <a:tc>
                  <a:txBody>
                    <a:bodyPr/>
                    <a:lstStyle/>
                    <a:p>
                      <a:pPr algn="l"/>
                      <a:r>
                        <a:rPr lang="en-US" sz="800" dirty="0">
                          <a:latin typeface="Arial Narrow" pitchFamily="34" charset="0"/>
                        </a:rPr>
                        <a:t>The phlebotomist must know the anatomy of the antecubital area and dorsal hand area. They must know how to properly insert a needle into the vein.</a:t>
                      </a:r>
                    </a:p>
                  </a:txBody>
                  <a:tcPr marL="2748" marR="2748" marT="2748" marB="10304">
                    <a:lnL w="9525" cap="flat" cmpd="sng" algn="ctr">
                      <a:solidFill>
                        <a:srgbClr val="BBBBBB"/>
                      </a:solidFill>
                      <a:prstDash val="solid"/>
                      <a:round/>
                      <a:headEnd type="none" w="med" len="med"/>
                      <a:tailEnd type="none" w="med" len="med"/>
                    </a:lnL>
                    <a:lnR w="9525" cap="flat" cmpd="sng" algn="ctr">
                      <a:solidFill>
                        <a:srgbClr val="BBBBBB"/>
                      </a:solidFill>
                      <a:prstDash val="solid"/>
                      <a:round/>
                      <a:headEnd type="none" w="med" len="med"/>
                      <a:tailEnd type="none" w="med" len="med"/>
                    </a:lnR>
                    <a:lnT w="9525" cap="flat" cmpd="sng" algn="ctr">
                      <a:solidFill>
                        <a:srgbClr val="BBBBBB"/>
                      </a:solidFill>
                      <a:prstDash val="solid"/>
                      <a:round/>
                      <a:headEnd type="none" w="med" len="med"/>
                      <a:tailEnd type="none" w="med" len="med"/>
                    </a:lnT>
                    <a:lnB w="9525" cap="flat" cmpd="sng" algn="ctr">
                      <a:solidFill>
                        <a:srgbClr val="BBBBBB"/>
                      </a:solidFill>
                      <a:prstDash val="solid"/>
                      <a:round/>
                      <a:headEnd type="none" w="med" len="med"/>
                      <a:tailEnd type="none" w="med" len="med"/>
                    </a:lnB>
                    <a:solidFill>
                      <a:srgbClr val="F2F2F2"/>
                    </a:solidFill>
                  </a:tcPr>
                </a:tc>
                <a:tc>
                  <a:txBody>
                    <a:bodyPr/>
                    <a:lstStyle/>
                    <a:p>
                      <a:pPr algn="l"/>
                      <a:r>
                        <a:rPr lang="en-US" sz="800" dirty="0">
                          <a:latin typeface="Arial Narrow" pitchFamily="34" charset="0"/>
                        </a:rPr>
                        <a:t>If the phlebotomist does not choose the correct vein or if they are rushing using jerky movements or if they probe they may hit a nerve and cause temporary or sometimes permanent damage to the nerve which may result in loss of movement to the arm or hand. This type of injury is preventable and may result in legal action against the phlebotomist.</a:t>
                      </a:r>
                    </a:p>
                  </a:txBody>
                  <a:tcPr marL="2748" marR="2748" marT="2748" marB="10304">
                    <a:lnL w="9525" cap="flat" cmpd="sng" algn="ctr">
                      <a:solidFill>
                        <a:srgbClr val="BBBBBB"/>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BBBBBB"/>
                      </a:solidFill>
                      <a:prstDash val="solid"/>
                      <a:round/>
                      <a:headEnd type="none" w="med" len="med"/>
                      <a:tailEnd type="none" w="med" len="med"/>
                    </a:lnT>
                    <a:lnB w="9525" cap="flat" cmpd="sng" algn="ctr">
                      <a:solidFill>
                        <a:srgbClr val="BBBBBB"/>
                      </a:solidFill>
                      <a:prstDash val="solid"/>
                      <a:round/>
                      <a:headEnd type="none" w="med" len="med"/>
                      <a:tailEnd type="none" w="med" len="med"/>
                    </a:lnB>
                    <a:solidFill>
                      <a:srgbClr val="F2F2F2"/>
                    </a:solidFill>
                  </a:tcPr>
                </a:tc>
              </a:tr>
              <a:tr h="294383">
                <a:tc>
                  <a:txBody>
                    <a:bodyPr/>
                    <a:lstStyle/>
                    <a:p>
                      <a:pPr algn="l"/>
                      <a:r>
                        <a:rPr lang="en-US" sz="800" dirty="0">
                          <a:latin typeface="Arial Narrow" pitchFamily="34" charset="0"/>
                        </a:rPr>
                        <a:t>Vein damage</a:t>
                      </a:r>
                    </a:p>
                  </a:txBody>
                  <a:tcPr marL="2748" marR="2748" marT="2748" marB="10304">
                    <a:lnL w="9525" cap="flat" cmpd="sng" algn="ctr">
                      <a:solidFill>
                        <a:srgbClr val="BBBBBB"/>
                      </a:solidFill>
                      <a:prstDash val="solid"/>
                      <a:round/>
                      <a:headEnd type="none" w="med" len="med"/>
                      <a:tailEnd type="none" w="med" len="med"/>
                    </a:lnL>
                    <a:lnR w="9525" cap="flat" cmpd="sng" algn="ctr">
                      <a:solidFill>
                        <a:srgbClr val="BBBBBB"/>
                      </a:solidFill>
                      <a:prstDash val="solid"/>
                      <a:round/>
                      <a:headEnd type="none" w="med" len="med"/>
                      <a:tailEnd type="none" w="med" len="med"/>
                    </a:lnR>
                    <a:lnT w="9525" cap="flat" cmpd="sng" algn="ctr">
                      <a:solidFill>
                        <a:srgbClr val="BBBBBB"/>
                      </a:solidFill>
                      <a:prstDash val="solid"/>
                      <a:round/>
                      <a:headEnd type="none" w="med" len="med"/>
                      <a:tailEnd type="none" w="med" len="med"/>
                    </a:lnT>
                    <a:lnB w="9525" cap="flat" cmpd="sng" algn="ctr">
                      <a:solidFill>
                        <a:srgbClr val="BBBBBB"/>
                      </a:solidFill>
                      <a:prstDash val="solid"/>
                      <a:round/>
                      <a:headEnd type="none" w="med" len="med"/>
                      <a:tailEnd type="none" w="med" len="med"/>
                    </a:lnB>
                    <a:solidFill>
                      <a:srgbClr val="FAFAFA"/>
                    </a:solidFill>
                  </a:tcPr>
                </a:tc>
                <a:tc>
                  <a:txBody>
                    <a:bodyPr/>
                    <a:lstStyle/>
                    <a:p>
                      <a:pPr algn="l"/>
                      <a:r>
                        <a:rPr lang="en-US" sz="800" dirty="0">
                          <a:latin typeface="Arial Narrow" pitchFamily="34" charset="0"/>
                        </a:rPr>
                        <a:t>The phlebotomist must be aware of correct technique to avoid errors that may cause vein damage.</a:t>
                      </a:r>
                    </a:p>
                  </a:txBody>
                  <a:tcPr marL="2748" marR="2748" marT="2748" marB="10304">
                    <a:lnL w="9525" cap="flat" cmpd="sng" algn="ctr">
                      <a:solidFill>
                        <a:srgbClr val="BBBBBB"/>
                      </a:solidFill>
                      <a:prstDash val="solid"/>
                      <a:round/>
                      <a:headEnd type="none" w="med" len="med"/>
                      <a:tailEnd type="none" w="med" len="med"/>
                    </a:lnL>
                    <a:lnR w="9525" cap="flat" cmpd="sng" algn="ctr">
                      <a:solidFill>
                        <a:srgbClr val="BBBBBB"/>
                      </a:solidFill>
                      <a:prstDash val="solid"/>
                      <a:round/>
                      <a:headEnd type="none" w="med" len="med"/>
                      <a:tailEnd type="none" w="med" len="med"/>
                    </a:lnR>
                    <a:lnT w="9525" cap="flat" cmpd="sng" algn="ctr">
                      <a:solidFill>
                        <a:srgbClr val="BBBBBB"/>
                      </a:solidFill>
                      <a:prstDash val="solid"/>
                      <a:round/>
                      <a:headEnd type="none" w="med" len="med"/>
                      <a:tailEnd type="none" w="med" len="med"/>
                    </a:lnT>
                    <a:lnB w="9525" cap="flat" cmpd="sng" algn="ctr">
                      <a:solidFill>
                        <a:srgbClr val="BBBBBB"/>
                      </a:solidFill>
                      <a:prstDash val="solid"/>
                      <a:round/>
                      <a:headEnd type="none" w="med" len="med"/>
                      <a:tailEnd type="none" w="med" len="med"/>
                    </a:lnB>
                    <a:solidFill>
                      <a:srgbClr val="FAFAFA"/>
                    </a:solidFill>
                  </a:tcPr>
                </a:tc>
                <a:tc>
                  <a:txBody>
                    <a:bodyPr/>
                    <a:lstStyle/>
                    <a:p>
                      <a:pPr algn="l"/>
                      <a:r>
                        <a:rPr lang="en-US" sz="800" dirty="0">
                          <a:latin typeface="Arial Narrow" pitchFamily="34" charset="0"/>
                        </a:rPr>
                        <a:t>If the phlebotomist does not follow protocol or probes blindly, vein damage may occur and scar tissue may form, making venipuncture more difficult.</a:t>
                      </a:r>
                    </a:p>
                  </a:txBody>
                  <a:tcPr marL="2748" marR="2748" marT="2748" marB="10304">
                    <a:lnL w="9525" cap="flat" cmpd="sng" algn="ctr">
                      <a:solidFill>
                        <a:srgbClr val="BBBBBB"/>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BBBBBB"/>
                      </a:solidFill>
                      <a:prstDash val="solid"/>
                      <a:round/>
                      <a:headEnd type="none" w="med" len="med"/>
                      <a:tailEnd type="none" w="med" len="med"/>
                    </a:lnT>
                    <a:lnB w="9525" cap="flat" cmpd="sng" algn="ctr">
                      <a:solidFill>
                        <a:srgbClr val="BBBBBB"/>
                      </a:solidFill>
                      <a:prstDash val="solid"/>
                      <a:round/>
                      <a:headEnd type="none" w="med" len="med"/>
                      <a:tailEnd type="none" w="med" len="med"/>
                    </a:lnB>
                    <a:solidFill>
                      <a:srgbClr val="FAFAFA"/>
                    </a:solidFill>
                  </a:tcPr>
                </a:tc>
              </a:tr>
              <a:tr h="477235">
                <a:tc rowSpan="4">
                  <a:txBody>
                    <a:bodyPr/>
                    <a:lstStyle/>
                    <a:p>
                      <a:pPr algn="l"/>
                      <a:r>
                        <a:rPr lang="en-US" sz="800" dirty="0">
                          <a:latin typeface="Arial Narrow" pitchFamily="34" charset="0"/>
                        </a:rPr>
                        <a:t>Pain</a:t>
                      </a:r>
                    </a:p>
                  </a:txBody>
                  <a:tcPr marL="2748" marR="2748" marT="2748" marB="10304">
                    <a:lnL w="9525" cap="flat" cmpd="sng" algn="ctr">
                      <a:solidFill>
                        <a:srgbClr val="BBBBBB"/>
                      </a:solidFill>
                      <a:prstDash val="solid"/>
                      <a:round/>
                      <a:headEnd type="none" w="med" len="med"/>
                      <a:tailEnd type="none" w="med" len="med"/>
                    </a:lnL>
                    <a:lnR w="9525" cap="flat" cmpd="sng" algn="ctr">
                      <a:solidFill>
                        <a:srgbClr val="BBBBBB"/>
                      </a:solidFill>
                      <a:prstDash val="solid"/>
                      <a:round/>
                      <a:headEnd type="none" w="med" len="med"/>
                      <a:tailEnd type="none" w="med" len="med"/>
                    </a:lnR>
                    <a:lnT w="9525" cap="flat" cmpd="sng" algn="ctr">
                      <a:solidFill>
                        <a:srgbClr val="BBBBBB"/>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2F2F2"/>
                    </a:solidFill>
                  </a:tcPr>
                </a:tc>
                <a:tc rowSpan="4">
                  <a:txBody>
                    <a:bodyPr/>
                    <a:lstStyle/>
                    <a:p>
                      <a:pPr algn="l">
                        <a:buFont typeface="Arial"/>
                        <a:buChar char="•"/>
                      </a:pPr>
                      <a:r>
                        <a:rPr lang="en-US" sz="800" dirty="0">
                          <a:latin typeface="Arial Narrow" pitchFamily="34" charset="0"/>
                        </a:rPr>
                        <a:t>The phlebotomist should always be honest with the patient and explain that there will be a small amount of pain. They should alert the patient to every step of the procedure:</a:t>
                      </a:r>
                      <a:br>
                        <a:rPr lang="en-US" sz="800" dirty="0">
                          <a:latin typeface="Arial Narrow" pitchFamily="34" charset="0"/>
                        </a:rPr>
                      </a:br>
                      <a:r>
                        <a:rPr lang="en-US" sz="800" dirty="0">
                          <a:latin typeface="Arial Narrow" pitchFamily="34" charset="0"/>
                        </a:rPr>
                        <a:t/>
                      </a:r>
                      <a:br>
                        <a:rPr lang="en-US" sz="800" dirty="0">
                          <a:latin typeface="Arial Narrow" pitchFamily="34" charset="0"/>
                        </a:rPr>
                      </a:br>
                      <a:r>
                        <a:rPr lang="en-US" sz="800" dirty="0">
                          <a:latin typeface="Arial Narrow" pitchFamily="34" charset="0"/>
                        </a:rPr>
                        <a:t/>
                      </a:r>
                      <a:br>
                        <a:rPr lang="en-US" sz="800" dirty="0">
                          <a:latin typeface="Arial Narrow" pitchFamily="34" charset="0"/>
                        </a:rPr>
                      </a:br>
                      <a:r>
                        <a:rPr lang="en-US" sz="800" dirty="0">
                          <a:latin typeface="Arial Narrow" pitchFamily="34" charset="0"/>
                        </a:rPr>
                        <a:t/>
                      </a:r>
                      <a:br>
                        <a:rPr lang="en-US" sz="800" dirty="0">
                          <a:latin typeface="Arial Narrow" pitchFamily="34" charset="0"/>
                        </a:rPr>
                      </a:br>
                      <a:endParaRPr lang="en-US" sz="800" dirty="0">
                        <a:latin typeface="Arial Narrow" pitchFamily="34" charset="0"/>
                      </a:endParaRPr>
                    </a:p>
                    <a:p>
                      <a:pPr algn="l">
                        <a:buFont typeface="Arial"/>
                        <a:buChar char="•"/>
                      </a:pPr>
                      <a:r>
                        <a:rPr lang="en-US" sz="800" dirty="0">
                          <a:latin typeface="Arial Narrow" pitchFamily="34" charset="0"/>
                        </a:rPr>
                        <a:t>Placement of the tourniquet on the arm.</a:t>
                      </a:r>
                    </a:p>
                    <a:p>
                      <a:pPr algn="l">
                        <a:buFont typeface="Arial"/>
                        <a:buChar char="•"/>
                      </a:pPr>
                      <a:r>
                        <a:rPr lang="en-US" sz="800" dirty="0">
                          <a:latin typeface="Arial Narrow" pitchFamily="34" charset="0"/>
                        </a:rPr>
                        <a:t>When we are about to clean the skin with alcohol.</a:t>
                      </a:r>
                    </a:p>
                    <a:p>
                      <a:pPr algn="l">
                        <a:buFont typeface="Arial"/>
                        <a:buChar char="•"/>
                      </a:pPr>
                      <a:r>
                        <a:rPr lang="en-US" sz="800" dirty="0">
                          <a:latin typeface="Arial Narrow" pitchFamily="34" charset="0"/>
                        </a:rPr>
                        <a:t>When the needle is about to be inserted into the arm.</a:t>
                      </a:r>
                    </a:p>
                    <a:p>
                      <a:pPr algn="l">
                        <a:buFont typeface="Arial"/>
                        <a:buChar char="•"/>
                      </a:pPr>
                      <a:r>
                        <a:rPr lang="en-US" sz="800" dirty="0">
                          <a:latin typeface="Arial Narrow" pitchFamily="34" charset="0"/>
                        </a:rPr>
                        <a:t>Removal of the tourniquet.</a:t>
                      </a:r>
                    </a:p>
                    <a:p>
                      <a:pPr algn="l">
                        <a:buFont typeface="Arial"/>
                        <a:buChar char="•"/>
                      </a:pPr>
                      <a:r>
                        <a:rPr lang="en-US" sz="800" dirty="0">
                          <a:latin typeface="Arial Narrow" pitchFamily="34" charset="0"/>
                        </a:rPr>
                        <a:t>Removal of the needle.</a:t>
                      </a:r>
                    </a:p>
                  </a:txBody>
                  <a:tcPr marL="2748" marR="2748" marT="2748" marB="10304">
                    <a:lnL w="9525" cap="flat" cmpd="sng" algn="ctr">
                      <a:solidFill>
                        <a:srgbClr val="BBBBBB"/>
                      </a:solidFill>
                      <a:prstDash val="solid"/>
                      <a:round/>
                      <a:headEnd type="none" w="med" len="med"/>
                      <a:tailEnd type="none" w="med" len="med"/>
                    </a:lnL>
                    <a:lnR w="9525" cap="flat" cmpd="sng" algn="ctr">
                      <a:solidFill>
                        <a:srgbClr val="BBBBBB"/>
                      </a:solidFill>
                      <a:prstDash val="solid"/>
                      <a:round/>
                      <a:headEnd type="none" w="med" len="med"/>
                      <a:tailEnd type="none" w="med" len="med"/>
                    </a:lnR>
                    <a:lnT w="9525" cap="flat" cmpd="sng" algn="ctr">
                      <a:solidFill>
                        <a:srgbClr val="BBBBBB"/>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2F2F2"/>
                    </a:solidFill>
                  </a:tcPr>
                </a:tc>
                <a:tc>
                  <a:txBody>
                    <a:bodyPr/>
                    <a:lstStyle/>
                    <a:p>
                      <a:pPr algn="l"/>
                      <a:r>
                        <a:rPr lang="en-US" sz="800" dirty="0">
                          <a:latin typeface="Arial Narrow" pitchFamily="34" charset="0"/>
                        </a:rPr>
                        <a:t>If the phlebotomist is not honest with the patient and does not warn the patient that there may be minimal pain, she may lower the confidence level of the patient. The patient may accuse the phlebotomist of lying or withholding information.</a:t>
                      </a:r>
                    </a:p>
                  </a:txBody>
                  <a:tcPr marL="2748" marR="2748" marT="2748" marB="10304">
                    <a:lnL w="9525" cap="flat" cmpd="sng" algn="ctr">
                      <a:solidFill>
                        <a:srgbClr val="BBBBBB"/>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BBBBBB"/>
                      </a:solidFill>
                      <a:prstDash val="solid"/>
                      <a:round/>
                      <a:headEnd type="none" w="med" len="med"/>
                      <a:tailEnd type="none" w="med" len="med"/>
                    </a:lnT>
                    <a:lnB w="9525" cap="flat" cmpd="sng" algn="ctr">
                      <a:solidFill>
                        <a:srgbClr val="BBBBBB"/>
                      </a:solidFill>
                      <a:prstDash val="solid"/>
                      <a:round/>
                      <a:headEnd type="none" w="med" len="med"/>
                      <a:tailEnd type="none" w="med" len="med"/>
                    </a:lnB>
                    <a:solidFill>
                      <a:srgbClr val="F2F2F2"/>
                    </a:solidFill>
                  </a:tcPr>
                </a:tc>
              </a:tr>
              <a:tr h="254985">
                <a:tc vMerge="1">
                  <a:txBody>
                    <a:bodyPr/>
                    <a:lstStyle/>
                    <a:p>
                      <a:endParaRPr lang="en-US"/>
                    </a:p>
                  </a:txBody>
                  <a:tcPr/>
                </a:tc>
                <a:tc vMerge="1">
                  <a:txBody>
                    <a:bodyPr/>
                    <a:lstStyle/>
                    <a:p>
                      <a:endParaRPr lang="en-US"/>
                    </a:p>
                  </a:txBody>
                  <a:tcPr/>
                </a:tc>
                <a:tc>
                  <a:txBody>
                    <a:bodyPr/>
                    <a:lstStyle/>
                    <a:p>
                      <a:pPr algn="l"/>
                      <a:r>
                        <a:rPr lang="en-US" sz="800" dirty="0">
                          <a:latin typeface="Arial Narrow" pitchFamily="34" charset="0"/>
                        </a:rPr>
                        <a:t>Failure to allow the alcohol to completely dry on the skin will cause a stinging pain when the needle is inserted.</a:t>
                      </a:r>
                    </a:p>
                  </a:txBody>
                  <a:tcPr marL="2748" marR="2748" marT="2748" marB="10304">
                    <a:lnL w="9525" cap="flat" cmpd="sng" algn="ctr">
                      <a:solidFill>
                        <a:srgbClr val="BBBBBB"/>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BBBBBB"/>
                      </a:solidFill>
                      <a:prstDash val="solid"/>
                      <a:round/>
                      <a:headEnd type="none" w="med" len="med"/>
                      <a:tailEnd type="none" w="med" len="med"/>
                    </a:lnT>
                    <a:lnB w="9525" cap="flat" cmpd="sng" algn="ctr">
                      <a:solidFill>
                        <a:srgbClr val="BBBBBB"/>
                      </a:solidFill>
                      <a:prstDash val="solid"/>
                      <a:round/>
                      <a:headEnd type="none" w="med" len="med"/>
                      <a:tailEnd type="none" w="med" len="med"/>
                    </a:lnB>
                    <a:solidFill>
                      <a:srgbClr val="FAFAFA"/>
                    </a:solidFill>
                  </a:tcPr>
                </a:tc>
              </a:tr>
              <a:tr h="385810">
                <a:tc vMerge="1">
                  <a:txBody>
                    <a:bodyPr/>
                    <a:lstStyle/>
                    <a:p>
                      <a:endParaRPr lang="en-US"/>
                    </a:p>
                  </a:txBody>
                  <a:tcPr/>
                </a:tc>
                <a:tc vMerge="1">
                  <a:txBody>
                    <a:bodyPr/>
                    <a:lstStyle/>
                    <a:p>
                      <a:endParaRPr lang="en-US"/>
                    </a:p>
                  </a:txBody>
                  <a:tcPr/>
                </a:tc>
                <a:tc>
                  <a:txBody>
                    <a:bodyPr/>
                    <a:lstStyle/>
                    <a:p>
                      <a:pPr algn="l"/>
                      <a:r>
                        <a:rPr lang="en-US" sz="800" dirty="0">
                          <a:latin typeface="Arial Narrow" pitchFamily="34" charset="0"/>
                        </a:rPr>
                        <a:t>If the phlebotomist does not remind the patient to hold still when inserting the needle, the patient may jump and force the needle deep into the arm, causing serious pain and possible nerve damage.</a:t>
                      </a:r>
                    </a:p>
                  </a:txBody>
                  <a:tcPr marL="2748" marR="2748" marT="2748" marB="10304">
                    <a:lnL w="9525" cap="flat" cmpd="sng" algn="ctr">
                      <a:solidFill>
                        <a:srgbClr val="BBBBBB"/>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BBBBBB"/>
                      </a:solidFill>
                      <a:prstDash val="solid"/>
                      <a:round/>
                      <a:headEnd type="none" w="med" len="med"/>
                      <a:tailEnd type="none" w="med" len="med"/>
                    </a:lnT>
                    <a:lnB w="9525" cap="flat" cmpd="sng" algn="ctr">
                      <a:solidFill>
                        <a:srgbClr val="BBBBBB"/>
                      </a:solidFill>
                      <a:prstDash val="solid"/>
                      <a:round/>
                      <a:headEnd type="none" w="med" len="med"/>
                      <a:tailEnd type="none" w="med" len="med"/>
                    </a:lnB>
                    <a:solidFill>
                      <a:srgbClr val="F2F2F2"/>
                    </a:solidFill>
                  </a:tcPr>
                </a:tc>
              </a:tr>
              <a:tr h="416283">
                <a:tc vMerge="1">
                  <a:txBody>
                    <a:bodyPr/>
                    <a:lstStyle/>
                    <a:p>
                      <a:endParaRPr lang="en-US"/>
                    </a:p>
                  </a:txBody>
                  <a:tcPr/>
                </a:tc>
                <a:tc vMerge="1">
                  <a:txBody>
                    <a:bodyPr/>
                    <a:lstStyle/>
                    <a:p>
                      <a:endParaRPr lang="en-US"/>
                    </a:p>
                  </a:txBody>
                  <a:tcPr/>
                </a:tc>
                <a:tc>
                  <a:txBody>
                    <a:bodyPr/>
                    <a:lstStyle/>
                    <a:p>
                      <a:pPr algn="l"/>
                      <a:r>
                        <a:rPr lang="en-US" sz="800" dirty="0">
                          <a:latin typeface="Arial Narrow" pitchFamily="34" charset="0"/>
                        </a:rPr>
                        <a:t>Any probing is excessive, and deep vigorous probing will be extremely painful, and lead to numbness and nerve involvement. Each facility should have a policy on how to handle a patient who has pain</a:t>
                      </a:r>
                    </a:p>
                  </a:txBody>
                  <a:tcPr marL="2748" marR="2748" marT="2748" marB="10304">
                    <a:lnL w="9525" cap="flat" cmpd="sng" algn="ctr">
                      <a:solidFill>
                        <a:srgbClr val="BBBBBB"/>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BBBBBB"/>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AFAFA"/>
                    </a:solidFill>
                  </a:tcPr>
                </a:tc>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9408" y="228600"/>
            <a:ext cx="7688263" cy="1341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381000" y="1557719"/>
            <a:ext cx="8458200" cy="5576911"/>
          </a:xfrm>
          <a:prstGeom prst="rect">
            <a:avLst/>
          </a:prstGeom>
        </p:spPr>
        <p:txBody>
          <a:bodyPr wrap="square">
            <a:spAutoFit/>
          </a:bodyPr>
          <a:lstStyle/>
          <a:p>
            <a:pPr lvl="0">
              <a:spcBef>
                <a:spcPct val="20000"/>
              </a:spcBef>
            </a:pPr>
            <a:r>
              <a:rPr lang="en-US" dirty="0" smtClean="0">
                <a:solidFill>
                  <a:prstClr val="black"/>
                </a:solidFill>
              </a:rPr>
              <a:t>At completion of this presentation ,   please complete the following two Written Competency Tests available on the </a:t>
            </a:r>
            <a:r>
              <a:rPr lang="en-US" smtClean="0">
                <a:solidFill>
                  <a:prstClr val="black"/>
                </a:solidFill>
              </a:rPr>
              <a:t>WSLH website </a:t>
            </a:r>
            <a:r>
              <a:rPr lang="en-US" dirty="0" smtClean="0">
                <a:solidFill>
                  <a:prstClr val="black"/>
                </a:solidFill>
              </a:rPr>
              <a:t>:</a:t>
            </a:r>
          </a:p>
          <a:p>
            <a:pPr lvl="0">
              <a:spcBef>
                <a:spcPct val="20000"/>
              </a:spcBef>
            </a:pPr>
            <a:endParaRPr lang="en-US" dirty="0">
              <a:solidFill>
                <a:prstClr val="black"/>
              </a:solidFill>
            </a:endParaRPr>
          </a:p>
          <a:p>
            <a:pPr marL="342900" lvl="0" indent="-342900">
              <a:spcBef>
                <a:spcPct val="20000"/>
              </a:spcBef>
              <a:buFont typeface="+mj-lt"/>
              <a:buAutoNum type="arabicPeriod"/>
            </a:pPr>
            <a:r>
              <a:rPr lang="en-US" dirty="0" smtClean="0">
                <a:solidFill>
                  <a:prstClr val="black"/>
                </a:solidFill>
              </a:rPr>
              <a:t>Phlebotomy Procedure Written Competency</a:t>
            </a:r>
          </a:p>
          <a:p>
            <a:pPr marL="342900" lvl="0" indent="-342900">
              <a:spcBef>
                <a:spcPct val="20000"/>
              </a:spcBef>
              <a:buFont typeface="+mj-lt"/>
              <a:buAutoNum type="arabicPeriod"/>
            </a:pPr>
            <a:r>
              <a:rPr lang="en-US" dirty="0" smtClean="0">
                <a:solidFill>
                  <a:prstClr val="black"/>
                </a:solidFill>
              </a:rPr>
              <a:t>What to do when I miss a Vein; Risk Guidance Written Competency</a:t>
            </a:r>
            <a:r>
              <a:rPr lang="en-US" dirty="0">
                <a:solidFill>
                  <a:prstClr val="black"/>
                </a:solidFill>
              </a:rPr>
              <a:t/>
            </a:r>
            <a:br>
              <a:rPr lang="en-US" dirty="0">
                <a:solidFill>
                  <a:prstClr val="black"/>
                </a:solidFill>
              </a:rPr>
            </a:br>
            <a:endParaRPr lang="en-US" dirty="0" smtClean="0">
              <a:solidFill>
                <a:prstClr val="black"/>
              </a:solidFill>
            </a:endParaRPr>
          </a:p>
          <a:p>
            <a:pPr marL="342900" lvl="0" indent="-342900">
              <a:spcBef>
                <a:spcPct val="20000"/>
              </a:spcBef>
              <a:buFont typeface="+mj-lt"/>
              <a:buAutoNum type="arabicPeriod"/>
            </a:pPr>
            <a:endParaRPr lang="en-US" dirty="0">
              <a:solidFill>
                <a:prstClr val="black"/>
              </a:solidFill>
            </a:endParaRPr>
          </a:p>
          <a:p>
            <a:pPr marL="342900" lvl="0" indent="-342900">
              <a:spcBef>
                <a:spcPct val="20000"/>
              </a:spcBef>
              <a:buFont typeface="+mj-lt"/>
              <a:buAutoNum type="arabicPeriod"/>
            </a:pPr>
            <a:endParaRPr lang="en-US" dirty="0" smtClean="0">
              <a:solidFill>
                <a:prstClr val="black"/>
              </a:solidFill>
            </a:endParaRPr>
          </a:p>
          <a:p>
            <a:pPr lvl="0">
              <a:spcBef>
                <a:spcPct val="20000"/>
              </a:spcBef>
            </a:pPr>
            <a:r>
              <a:rPr lang="en-US" dirty="0" smtClean="0">
                <a:solidFill>
                  <a:prstClr val="black"/>
                </a:solidFill>
              </a:rPr>
              <a:t>References:</a:t>
            </a:r>
          </a:p>
          <a:p>
            <a:pPr marL="285750" lvl="0" indent="-285750">
              <a:spcBef>
                <a:spcPct val="20000"/>
              </a:spcBef>
              <a:buFont typeface="Arial" panose="020B0604020202020204" pitchFamily="34" charset="0"/>
              <a:buChar char="•"/>
            </a:pPr>
            <a:r>
              <a:rPr lang="en-US" dirty="0" smtClean="0">
                <a:solidFill>
                  <a:prstClr val="black"/>
                </a:solidFill>
              </a:rPr>
              <a:t>KPMAS Laboratory Procedure SC7.011</a:t>
            </a:r>
          </a:p>
          <a:p>
            <a:pPr marL="285750" lvl="0" indent="-285750">
              <a:spcBef>
                <a:spcPct val="20000"/>
              </a:spcBef>
              <a:buFont typeface="Arial" panose="020B0604020202020204" pitchFamily="34" charset="0"/>
              <a:buChar char="•"/>
            </a:pPr>
            <a:r>
              <a:rPr lang="en-US" dirty="0" smtClean="0">
                <a:solidFill>
                  <a:prstClr val="black"/>
                </a:solidFill>
              </a:rPr>
              <a:t>CSLI Venipuncture Standard (H3)</a:t>
            </a:r>
          </a:p>
          <a:p>
            <a:pPr lvl="0">
              <a:spcBef>
                <a:spcPct val="20000"/>
              </a:spcBef>
            </a:pPr>
            <a:endParaRPr lang="en-US" dirty="0" smtClean="0">
              <a:solidFill>
                <a:prstClr val="black"/>
              </a:solidFill>
            </a:endParaRPr>
          </a:p>
          <a:p>
            <a:pPr lvl="0">
              <a:spcBef>
                <a:spcPct val="20000"/>
              </a:spcBef>
            </a:pPr>
            <a:endParaRPr lang="en-US" dirty="0" smtClean="0">
              <a:solidFill>
                <a:prstClr val="black"/>
              </a:solidFill>
            </a:endParaRPr>
          </a:p>
          <a:p>
            <a:pPr marL="342900" lvl="0" indent="-342900">
              <a:spcBef>
                <a:spcPct val="20000"/>
              </a:spcBef>
              <a:buFont typeface="+mj-lt"/>
              <a:buAutoNum type="arabicPeriod"/>
            </a:pPr>
            <a:endParaRPr lang="en-US" dirty="0">
              <a:solidFill>
                <a:prstClr val="black"/>
              </a:solidFill>
            </a:endParaRPr>
          </a:p>
          <a:p>
            <a:pPr marL="342900" lvl="0" indent="-342900">
              <a:spcBef>
                <a:spcPct val="20000"/>
              </a:spcBef>
              <a:buFont typeface="+mj-lt"/>
              <a:buAutoNum type="arabicPeriod"/>
            </a:pPr>
            <a:endParaRPr lang="en-US" dirty="0" smtClean="0">
              <a:solidFill>
                <a:prstClr val="black"/>
              </a:solidFill>
            </a:endParaRPr>
          </a:p>
          <a:p>
            <a:pPr lvl="0">
              <a:spcBef>
                <a:spcPct val="20000"/>
              </a:spcBef>
            </a:pPr>
            <a:endParaRPr lang="en-US" dirty="0">
              <a:solidFill>
                <a:prstClr val="black"/>
              </a:solidFill>
            </a:endParaRPr>
          </a:p>
          <a:p>
            <a:pPr marL="342900" lvl="0" indent="-342900">
              <a:spcBef>
                <a:spcPct val="20000"/>
              </a:spcBef>
              <a:buFont typeface="+mj-lt"/>
              <a:buAutoNum type="arabicPeriod"/>
            </a:pPr>
            <a:endParaRPr lang="en-US" dirty="0">
              <a:solidFill>
                <a:prstClr val="black"/>
              </a:solidFill>
            </a:endParaRPr>
          </a:p>
        </p:txBody>
      </p:sp>
    </p:spTree>
    <p:extLst>
      <p:ext uri="{BB962C8B-B14F-4D97-AF65-F5344CB8AC3E}">
        <p14:creationId xmlns:p14="http://schemas.microsoft.com/office/powerpoint/2010/main" val="39620950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763000" cy="1752600"/>
          </a:xfrm>
        </p:spPr>
        <p:txBody>
          <a:bodyPr>
            <a:normAutofit/>
          </a:bodyPr>
          <a:lstStyle/>
          <a:p>
            <a:r>
              <a:rPr lang="en-US" sz="3200" dirty="0">
                <a:solidFill>
                  <a:srgbClr val="00B0F0"/>
                </a:solidFill>
              </a:rPr>
              <a:t>KPMAS Laboratories</a:t>
            </a:r>
            <a:br>
              <a:rPr lang="en-US" sz="3200" dirty="0">
                <a:solidFill>
                  <a:srgbClr val="00B0F0"/>
                </a:solidFill>
              </a:rPr>
            </a:br>
            <a:r>
              <a:rPr lang="en-US" sz="3200" dirty="0">
                <a:solidFill>
                  <a:srgbClr val="00B0F0"/>
                </a:solidFill>
              </a:rPr>
              <a:t>Phlebotomy Training and Competency 2014</a:t>
            </a:r>
            <a:endParaRPr lang="en-US" sz="3200" dirty="0"/>
          </a:p>
        </p:txBody>
      </p:sp>
      <p:sp>
        <p:nvSpPr>
          <p:cNvPr id="3" name="Content Placeholder 2"/>
          <p:cNvSpPr>
            <a:spLocks noGrp="1"/>
          </p:cNvSpPr>
          <p:nvPr>
            <p:ph idx="1"/>
          </p:nvPr>
        </p:nvSpPr>
        <p:spPr>
          <a:xfrm>
            <a:off x="457200" y="1828800"/>
            <a:ext cx="8229600" cy="4800600"/>
          </a:xfrm>
        </p:spPr>
        <p:txBody>
          <a:bodyPr/>
          <a:lstStyle/>
          <a:p>
            <a:pPr marL="0" indent="0">
              <a:buNone/>
            </a:pPr>
            <a:r>
              <a:rPr lang="en-US" sz="2800" dirty="0" smtClean="0">
                <a:solidFill>
                  <a:schemeClr val="accent4">
                    <a:lumMod val="75000"/>
                  </a:schemeClr>
                </a:solidFill>
              </a:rPr>
              <a:t>Supply list for routine venipuncture:</a:t>
            </a:r>
          </a:p>
          <a:p>
            <a:r>
              <a:rPr lang="en-US" sz="2800" dirty="0" smtClean="0">
                <a:solidFill>
                  <a:schemeClr val="accent3">
                    <a:lumMod val="75000"/>
                  </a:schemeClr>
                </a:solidFill>
              </a:rPr>
              <a:t>Non-Latex Tourniquet</a:t>
            </a:r>
          </a:p>
          <a:p>
            <a:r>
              <a:rPr lang="en-US" sz="2800" dirty="0" smtClean="0">
                <a:solidFill>
                  <a:schemeClr val="accent3">
                    <a:lumMod val="75000"/>
                  </a:schemeClr>
                </a:solidFill>
              </a:rPr>
              <a:t>Non-Latex gloves</a:t>
            </a:r>
          </a:p>
          <a:p>
            <a:r>
              <a:rPr lang="en-US" sz="2800" dirty="0" smtClean="0">
                <a:solidFill>
                  <a:schemeClr val="accent3">
                    <a:lumMod val="75000"/>
                  </a:schemeClr>
                </a:solidFill>
              </a:rPr>
              <a:t>2x2 gauze pad</a:t>
            </a:r>
          </a:p>
          <a:p>
            <a:r>
              <a:rPr lang="en-US" sz="2800" dirty="0" smtClean="0">
                <a:solidFill>
                  <a:schemeClr val="accent3">
                    <a:lumMod val="75000"/>
                  </a:schemeClr>
                </a:solidFill>
              </a:rPr>
              <a:t>Alcohol pad</a:t>
            </a:r>
          </a:p>
          <a:p>
            <a:r>
              <a:rPr lang="en-US" sz="2800" dirty="0" smtClean="0">
                <a:solidFill>
                  <a:schemeClr val="accent3">
                    <a:lumMod val="75000"/>
                  </a:schemeClr>
                </a:solidFill>
              </a:rPr>
              <a:t>Disposable barrel</a:t>
            </a:r>
          </a:p>
          <a:p>
            <a:r>
              <a:rPr lang="en-US" sz="2800" dirty="0" smtClean="0">
                <a:solidFill>
                  <a:schemeClr val="accent3">
                    <a:lumMod val="75000"/>
                  </a:schemeClr>
                </a:solidFill>
              </a:rPr>
              <a:t>21 or 22 gauge needle</a:t>
            </a:r>
          </a:p>
          <a:p>
            <a:r>
              <a:rPr lang="en-US" sz="2800" dirty="0" smtClean="0">
                <a:solidFill>
                  <a:schemeClr val="accent3">
                    <a:lumMod val="75000"/>
                  </a:schemeClr>
                </a:solidFill>
              </a:rPr>
              <a:t>Correct vacutainer tubes</a:t>
            </a:r>
          </a:p>
          <a:p>
            <a:r>
              <a:rPr lang="en-US" sz="2800" dirty="0" smtClean="0">
                <a:solidFill>
                  <a:schemeClr val="accent3">
                    <a:lumMod val="75000"/>
                  </a:schemeClr>
                </a:solidFill>
              </a:rPr>
              <a:t>Bandaid</a:t>
            </a:r>
            <a:r>
              <a:rPr lang="en-US" sz="2800" dirty="0">
                <a:solidFill>
                  <a:schemeClr val="accent3">
                    <a:lumMod val="75000"/>
                  </a:schemeClr>
                </a:solidFill>
              </a:rPr>
              <a:t> </a:t>
            </a:r>
            <a:r>
              <a:rPr lang="en-US" sz="2800" dirty="0" smtClean="0">
                <a:solidFill>
                  <a:schemeClr val="accent3">
                    <a:lumMod val="75000"/>
                  </a:schemeClr>
                </a:solidFill>
              </a:rPr>
              <a:t>or tape</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1243493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763000" cy="1752600"/>
          </a:xfrm>
        </p:spPr>
        <p:txBody>
          <a:bodyPr>
            <a:normAutofit/>
          </a:bodyPr>
          <a:lstStyle/>
          <a:p>
            <a:r>
              <a:rPr lang="en-US" sz="3200" dirty="0">
                <a:solidFill>
                  <a:srgbClr val="00B0F0"/>
                </a:solidFill>
              </a:rPr>
              <a:t>KPMAS Laboratories</a:t>
            </a:r>
            <a:br>
              <a:rPr lang="en-US" sz="3200" dirty="0">
                <a:solidFill>
                  <a:srgbClr val="00B0F0"/>
                </a:solidFill>
              </a:rPr>
            </a:br>
            <a:r>
              <a:rPr lang="en-US" sz="3200" dirty="0">
                <a:solidFill>
                  <a:srgbClr val="00B0F0"/>
                </a:solidFill>
              </a:rPr>
              <a:t>Phlebotomy Training and Competency 2014</a:t>
            </a:r>
            <a:endParaRPr lang="en-US" sz="3200" dirty="0"/>
          </a:p>
        </p:txBody>
      </p:sp>
      <p:sp>
        <p:nvSpPr>
          <p:cNvPr id="3" name="Content Placeholder 2"/>
          <p:cNvSpPr>
            <a:spLocks noGrp="1"/>
          </p:cNvSpPr>
          <p:nvPr>
            <p:ph idx="1"/>
          </p:nvPr>
        </p:nvSpPr>
        <p:spPr>
          <a:xfrm>
            <a:off x="457200" y="1828800"/>
            <a:ext cx="8229600" cy="4800600"/>
          </a:xfrm>
        </p:spPr>
        <p:txBody>
          <a:bodyPr/>
          <a:lstStyle/>
          <a:p>
            <a:pPr marL="0" indent="0">
              <a:buNone/>
            </a:pPr>
            <a:r>
              <a:rPr lang="en-US" sz="2800" dirty="0" smtClean="0">
                <a:solidFill>
                  <a:schemeClr val="accent4">
                    <a:lumMod val="75000"/>
                  </a:schemeClr>
                </a:solidFill>
              </a:rPr>
              <a:t>Supply list for difficult or oncology venipuncture:</a:t>
            </a:r>
          </a:p>
          <a:p>
            <a:r>
              <a:rPr lang="en-US" sz="2800" dirty="0" smtClean="0">
                <a:solidFill>
                  <a:schemeClr val="accent3">
                    <a:lumMod val="75000"/>
                  </a:schemeClr>
                </a:solidFill>
              </a:rPr>
              <a:t>Non-Latex Tourniquet</a:t>
            </a:r>
          </a:p>
          <a:p>
            <a:r>
              <a:rPr lang="en-US" sz="2800" dirty="0" smtClean="0">
                <a:solidFill>
                  <a:schemeClr val="accent3">
                    <a:lumMod val="75000"/>
                  </a:schemeClr>
                </a:solidFill>
              </a:rPr>
              <a:t>Non-Latex gloves</a:t>
            </a:r>
          </a:p>
          <a:p>
            <a:r>
              <a:rPr lang="en-US" sz="2800" dirty="0" smtClean="0">
                <a:solidFill>
                  <a:schemeClr val="accent3">
                    <a:lumMod val="75000"/>
                  </a:schemeClr>
                </a:solidFill>
              </a:rPr>
              <a:t>2x2 gauze pad</a:t>
            </a:r>
          </a:p>
          <a:p>
            <a:r>
              <a:rPr lang="en-US" sz="2800" dirty="0" smtClean="0">
                <a:solidFill>
                  <a:schemeClr val="accent3">
                    <a:lumMod val="75000"/>
                  </a:schemeClr>
                </a:solidFill>
              </a:rPr>
              <a:t>Alcohol pad</a:t>
            </a:r>
          </a:p>
          <a:p>
            <a:r>
              <a:rPr lang="en-US" sz="2800" dirty="0" smtClean="0">
                <a:solidFill>
                  <a:schemeClr val="accent3">
                    <a:lumMod val="75000"/>
                  </a:schemeClr>
                </a:solidFill>
              </a:rPr>
              <a:t>Disposable barrel</a:t>
            </a:r>
          </a:p>
          <a:p>
            <a:r>
              <a:rPr lang="en-US" sz="2800" dirty="0" smtClean="0">
                <a:solidFill>
                  <a:srgbClr val="FF0000"/>
                </a:solidFill>
              </a:rPr>
              <a:t>23 or 25 gauge butterflies</a:t>
            </a:r>
          </a:p>
          <a:p>
            <a:r>
              <a:rPr lang="en-US" sz="2800" dirty="0" smtClean="0">
                <a:solidFill>
                  <a:schemeClr val="accent3">
                    <a:lumMod val="75000"/>
                  </a:schemeClr>
                </a:solidFill>
              </a:rPr>
              <a:t>Correct vacutainer tubes</a:t>
            </a:r>
          </a:p>
          <a:p>
            <a:r>
              <a:rPr lang="en-US" sz="2800" dirty="0" smtClean="0">
                <a:solidFill>
                  <a:schemeClr val="accent3">
                    <a:lumMod val="75000"/>
                  </a:schemeClr>
                </a:solidFill>
              </a:rPr>
              <a:t>Band-Aid , tape, or </a:t>
            </a:r>
            <a:r>
              <a:rPr lang="en-US" sz="2800" dirty="0" smtClean="0">
                <a:solidFill>
                  <a:srgbClr val="FF0000"/>
                </a:solidFill>
              </a:rPr>
              <a:t>Co-Flex bandage</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9799707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763000" cy="1752600"/>
          </a:xfrm>
        </p:spPr>
        <p:txBody>
          <a:bodyPr>
            <a:normAutofit/>
          </a:bodyPr>
          <a:lstStyle/>
          <a:p>
            <a:r>
              <a:rPr lang="en-US" sz="3200" dirty="0">
                <a:solidFill>
                  <a:srgbClr val="00B0F0"/>
                </a:solidFill>
              </a:rPr>
              <a:t>KPMAS Laboratories</a:t>
            </a:r>
            <a:br>
              <a:rPr lang="en-US" sz="3200" dirty="0">
                <a:solidFill>
                  <a:srgbClr val="00B0F0"/>
                </a:solidFill>
              </a:rPr>
            </a:br>
            <a:r>
              <a:rPr lang="en-US" sz="3200" dirty="0">
                <a:solidFill>
                  <a:srgbClr val="00B0F0"/>
                </a:solidFill>
              </a:rPr>
              <a:t>Phlebotomy Training and Competency 2014</a:t>
            </a:r>
            <a:endParaRPr lang="en-US" sz="3200" dirty="0"/>
          </a:p>
        </p:txBody>
      </p:sp>
      <p:sp>
        <p:nvSpPr>
          <p:cNvPr id="3" name="Content Placeholder 2"/>
          <p:cNvSpPr>
            <a:spLocks noGrp="1"/>
          </p:cNvSpPr>
          <p:nvPr>
            <p:ph idx="1"/>
          </p:nvPr>
        </p:nvSpPr>
        <p:spPr>
          <a:xfrm>
            <a:off x="457200" y="1828800"/>
            <a:ext cx="8229600" cy="4800600"/>
          </a:xfrm>
        </p:spPr>
        <p:txBody>
          <a:bodyPr/>
          <a:lstStyle/>
          <a:p>
            <a:pPr marL="0" indent="0">
              <a:buNone/>
            </a:pPr>
            <a:r>
              <a:rPr lang="en-US" sz="2800" dirty="0" smtClean="0">
                <a:solidFill>
                  <a:schemeClr val="accent4">
                    <a:lumMod val="75000"/>
                  </a:schemeClr>
                </a:solidFill>
              </a:rPr>
              <a:t>Supply list for pediatric venipuncture</a:t>
            </a:r>
          </a:p>
          <a:p>
            <a:r>
              <a:rPr lang="en-US" sz="2800" dirty="0" smtClean="0">
                <a:solidFill>
                  <a:schemeClr val="accent3">
                    <a:lumMod val="75000"/>
                  </a:schemeClr>
                </a:solidFill>
              </a:rPr>
              <a:t>Non-Latex Tourniquet</a:t>
            </a:r>
          </a:p>
          <a:p>
            <a:r>
              <a:rPr lang="en-US" sz="2800" dirty="0" smtClean="0">
                <a:solidFill>
                  <a:schemeClr val="accent3">
                    <a:lumMod val="75000"/>
                  </a:schemeClr>
                </a:solidFill>
              </a:rPr>
              <a:t>Non-Latex gloves</a:t>
            </a:r>
          </a:p>
          <a:p>
            <a:r>
              <a:rPr lang="en-US" sz="2800" dirty="0" smtClean="0">
                <a:solidFill>
                  <a:schemeClr val="accent3">
                    <a:lumMod val="75000"/>
                  </a:schemeClr>
                </a:solidFill>
              </a:rPr>
              <a:t>2x2 gauze pad</a:t>
            </a:r>
          </a:p>
          <a:p>
            <a:r>
              <a:rPr lang="en-US" sz="2800" dirty="0" smtClean="0">
                <a:solidFill>
                  <a:schemeClr val="accent3">
                    <a:lumMod val="75000"/>
                  </a:schemeClr>
                </a:solidFill>
              </a:rPr>
              <a:t>Alcohol pad</a:t>
            </a:r>
          </a:p>
          <a:p>
            <a:r>
              <a:rPr lang="en-US" sz="2800" dirty="0" smtClean="0">
                <a:solidFill>
                  <a:schemeClr val="accent3">
                    <a:lumMod val="75000"/>
                  </a:schemeClr>
                </a:solidFill>
              </a:rPr>
              <a:t>Disposable barrel</a:t>
            </a:r>
          </a:p>
          <a:p>
            <a:r>
              <a:rPr lang="en-US" sz="2800" dirty="0" smtClean="0">
                <a:solidFill>
                  <a:srgbClr val="FF0000"/>
                </a:solidFill>
              </a:rPr>
              <a:t>23 or 25 gauge butterflies</a:t>
            </a:r>
          </a:p>
          <a:p>
            <a:r>
              <a:rPr lang="en-US" sz="2800" dirty="0" smtClean="0">
                <a:solidFill>
                  <a:schemeClr val="accent3">
                    <a:lumMod val="75000"/>
                  </a:schemeClr>
                </a:solidFill>
              </a:rPr>
              <a:t>Correct </a:t>
            </a:r>
            <a:r>
              <a:rPr lang="en-US" sz="2800" dirty="0" smtClean="0">
                <a:solidFill>
                  <a:srgbClr val="FF0000"/>
                </a:solidFill>
              </a:rPr>
              <a:t>pediatric </a:t>
            </a:r>
            <a:r>
              <a:rPr lang="en-US" sz="2800" dirty="0" smtClean="0">
                <a:solidFill>
                  <a:schemeClr val="accent3">
                    <a:lumMod val="75000"/>
                  </a:schemeClr>
                </a:solidFill>
              </a:rPr>
              <a:t>vacutainer tubes</a:t>
            </a:r>
          </a:p>
          <a:p>
            <a:r>
              <a:rPr lang="en-US" sz="2800" dirty="0" smtClean="0">
                <a:solidFill>
                  <a:schemeClr val="accent3">
                    <a:lumMod val="75000"/>
                  </a:schemeClr>
                </a:solidFill>
              </a:rPr>
              <a:t>Band-Aid , tape, or </a:t>
            </a:r>
            <a:r>
              <a:rPr lang="en-US" sz="2800" dirty="0" smtClean="0">
                <a:solidFill>
                  <a:srgbClr val="FF0000"/>
                </a:solidFill>
              </a:rPr>
              <a:t>Co-Flex bandage</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3930269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763000" cy="1752600"/>
          </a:xfrm>
        </p:spPr>
        <p:txBody>
          <a:bodyPr>
            <a:normAutofit/>
          </a:bodyPr>
          <a:lstStyle/>
          <a:p>
            <a:r>
              <a:rPr lang="en-US" sz="3200" dirty="0">
                <a:solidFill>
                  <a:srgbClr val="00B0F0"/>
                </a:solidFill>
              </a:rPr>
              <a:t>KPMAS Laboratories</a:t>
            </a:r>
            <a:br>
              <a:rPr lang="en-US" sz="3200" dirty="0">
                <a:solidFill>
                  <a:srgbClr val="00B0F0"/>
                </a:solidFill>
              </a:rPr>
            </a:br>
            <a:r>
              <a:rPr lang="en-US" sz="3200" dirty="0">
                <a:solidFill>
                  <a:srgbClr val="00B0F0"/>
                </a:solidFill>
              </a:rPr>
              <a:t>Phlebotomy Training and Competency 2014</a:t>
            </a:r>
            <a:endParaRPr lang="en-US" sz="3200" dirty="0"/>
          </a:p>
        </p:txBody>
      </p:sp>
      <p:sp>
        <p:nvSpPr>
          <p:cNvPr id="3" name="Content Placeholder 2"/>
          <p:cNvSpPr>
            <a:spLocks noGrp="1"/>
          </p:cNvSpPr>
          <p:nvPr>
            <p:ph idx="1"/>
          </p:nvPr>
        </p:nvSpPr>
        <p:spPr>
          <a:xfrm>
            <a:off x="457200" y="1828800"/>
            <a:ext cx="8229600" cy="4800600"/>
          </a:xfrm>
        </p:spPr>
        <p:txBody>
          <a:bodyPr/>
          <a:lstStyle/>
          <a:p>
            <a:pPr marL="0" indent="0">
              <a:buNone/>
            </a:pPr>
            <a:r>
              <a:rPr lang="en-US" sz="2800" dirty="0" smtClean="0">
                <a:solidFill>
                  <a:schemeClr val="accent4">
                    <a:lumMod val="75000"/>
                  </a:schemeClr>
                </a:solidFill>
              </a:rPr>
              <a:t>Supply list for pediatric  finger stick or heel stick:</a:t>
            </a:r>
          </a:p>
          <a:p>
            <a:r>
              <a:rPr lang="en-US" sz="2800" dirty="0" smtClean="0">
                <a:solidFill>
                  <a:schemeClr val="accent3">
                    <a:lumMod val="75000"/>
                  </a:schemeClr>
                </a:solidFill>
              </a:rPr>
              <a:t>Non-Latex gloves</a:t>
            </a:r>
          </a:p>
          <a:p>
            <a:r>
              <a:rPr lang="en-US" sz="2800" dirty="0" smtClean="0">
                <a:solidFill>
                  <a:schemeClr val="accent3">
                    <a:lumMod val="75000"/>
                  </a:schemeClr>
                </a:solidFill>
              </a:rPr>
              <a:t>2x2 gauze pad</a:t>
            </a:r>
          </a:p>
          <a:p>
            <a:r>
              <a:rPr lang="en-US" sz="2800" dirty="0" smtClean="0">
                <a:solidFill>
                  <a:schemeClr val="accent3">
                    <a:lumMod val="75000"/>
                  </a:schemeClr>
                </a:solidFill>
              </a:rPr>
              <a:t>Alcohol pad</a:t>
            </a:r>
          </a:p>
          <a:p>
            <a:r>
              <a:rPr lang="en-US" sz="2800" dirty="0" smtClean="0">
                <a:solidFill>
                  <a:schemeClr val="accent3">
                    <a:lumMod val="75000"/>
                  </a:schemeClr>
                </a:solidFill>
              </a:rPr>
              <a:t>Disposable barrel</a:t>
            </a:r>
          </a:p>
          <a:p>
            <a:r>
              <a:rPr lang="en-US" sz="2800" dirty="0" smtClean="0">
                <a:solidFill>
                  <a:srgbClr val="FF0000"/>
                </a:solidFill>
              </a:rPr>
              <a:t>Finger lancet or Heel Lancet</a:t>
            </a:r>
          </a:p>
          <a:p>
            <a:r>
              <a:rPr lang="en-US" sz="2800" dirty="0" smtClean="0">
                <a:solidFill>
                  <a:schemeClr val="accent3">
                    <a:lumMod val="75000"/>
                  </a:schemeClr>
                </a:solidFill>
              </a:rPr>
              <a:t>Correct </a:t>
            </a:r>
            <a:r>
              <a:rPr lang="en-US" sz="2800" dirty="0" smtClean="0">
                <a:solidFill>
                  <a:srgbClr val="FF0000"/>
                </a:solidFill>
              </a:rPr>
              <a:t>Microtainer Bullet </a:t>
            </a:r>
            <a:r>
              <a:rPr lang="en-US" sz="2800" dirty="0" smtClean="0">
                <a:solidFill>
                  <a:schemeClr val="accent3">
                    <a:lumMod val="75000"/>
                  </a:schemeClr>
                </a:solidFill>
              </a:rPr>
              <a:t>tubes</a:t>
            </a:r>
          </a:p>
          <a:p>
            <a:r>
              <a:rPr lang="en-US" sz="2800" dirty="0" smtClean="0">
                <a:solidFill>
                  <a:schemeClr val="accent3">
                    <a:lumMod val="75000"/>
                  </a:schemeClr>
                </a:solidFill>
              </a:rPr>
              <a:t>Band-Aid , tape, or </a:t>
            </a:r>
            <a:r>
              <a:rPr lang="en-US" sz="2800" dirty="0" smtClean="0">
                <a:solidFill>
                  <a:srgbClr val="FF0000"/>
                </a:solidFill>
              </a:rPr>
              <a:t>Co-Flex bandage</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7168015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solidFill>
                  <a:srgbClr val="00B0F0"/>
                </a:solidFill>
              </a:rPr>
              <a:t>KPMAS Laboratories</a:t>
            </a:r>
            <a:br>
              <a:rPr lang="en-US" sz="3200" dirty="0">
                <a:solidFill>
                  <a:srgbClr val="00B0F0"/>
                </a:solidFill>
              </a:rPr>
            </a:br>
            <a:r>
              <a:rPr lang="en-US" sz="3200" dirty="0">
                <a:solidFill>
                  <a:srgbClr val="00B0F0"/>
                </a:solidFill>
              </a:rPr>
              <a:t>Phlebotomy Training and Competency 2014</a:t>
            </a:r>
            <a:endParaRPr lang="en-US" dirty="0"/>
          </a:p>
        </p:txBody>
      </p:sp>
      <p:sp>
        <p:nvSpPr>
          <p:cNvPr id="3" name="Content Placeholder 2"/>
          <p:cNvSpPr>
            <a:spLocks noGrp="1"/>
          </p:cNvSpPr>
          <p:nvPr>
            <p:ph idx="1"/>
          </p:nvPr>
        </p:nvSpPr>
        <p:spPr>
          <a:xfrm>
            <a:off x="381000" y="1336964"/>
            <a:ext cx="8229600" cy="5486400"/>
          </a:xfrm>
        </p:spPr>
        <p:txBody>
          <a:bodyPr>
            <a:normAutofit/>
          </a:bodyPr>
          <a:lstStyle/>
          <a:p>
            <a:pPr marL="0" indent="0">
              <a:buNone/>
            </a:pPr>
            <a:r>
              <a:rPr lang="en-US" sz="2400" dirty="0" smtClean="0">
                <a:solidFill>
                  <a:srgbClr val="FF0000"/>
                </a:solidFill>
              </a:rPr>
              <a:t>Patient Identification:</a:t>
            </a:r>
          </a:p>
          <a:p>
            <a:r>
              <a:rPr lang="en-US" sz="2400" dirty="0" smtClean="0">
                <a:solidFill>
                  <a:schemeClr val="accent5">
                    <a:lumMod val="75000"/>
                  </a:schemeClr>
                </a:solidFill>
              </a:rPr>
              <a:t>Staff at front desk will ask member for Kaiser Permanente Card and a picture ID. </a:t>
            </a:r>
          </a:p>
          <a:p>
            <a:r>
              <a:rPr lang="en-US" sz="2400" dirty="0" smtClean="0">
                <a:solidFill>
                  <a:schemeClr val="accent5">
                    <a:lumMod val="75000"/>
                  </a:schemeClr>
                </a:solidFill>
              </a:rPr>
              <a:t>Phlebotomist will ask the member to STATE their Name and Date of Birth. </a:t>
            </a:r>
          </a:p>
          <a:p>
            <a:pPr marL="0" indent="0">
              <a:buNone/>
            </a:pPr>
            <a:endParaRPr lang="en-US" sz="2400" dirty="0" smtClean="0"/>
          </a:p>
          <a:p>
            <a:pPr marL="0" indent="0">
              <a:buNone/>
            </a:pPr>
            <a:r>
              <a:rPr lang="en-US" sz="2400" dirty="0" smtClean="0">
                <a:solidFill>
                  <a:srgbClr val="FF0000"/>
                </a:solidFill>
              </a:rPr>
              <a:t>Identification Discrepancy:</a:t>
            </a:r>
          </a:p>
          <a:p>
            <a:r>
              <a:rPr lang="en-US" sz="2400" dirty="0" smtClean="0">
                <a:solidFill>
                  <a:schemeClr val="accent5">
                    <a:lumMod val="75000"/>
                  </a:schemeClr>
                </a:solidFill>
              </a:rPr>
              <a:t>If member does not have a picture ID; alternate ID will be requested. </a:t>
            </a:r>
            <a:endParaRPr lang="en-US" sz="2400" dirty="0">
              <a:solidFill>
                <a:schemeClr val="accent5">
                  <a:lumMod val="75000"/>
                </a:schemeClr>
              </a:solidFill>
            </a:endParaRPr>
          </a:p>
          <a:p>
            <a:r>
              <a:rPr lang="en-US" sz="2400" dirty="0" smtClean="0">
                <a:solidFill>
                  <a:schemeClr val="accent5">
                    <a:lumMod val="75000"/>
                  </a:schemeClr>
                </a:solidFill>
              </a:rPr>
              <a:t>If information is incorrect( DOB, Sex etc) Lab staff will follow center specific guidelines for reporting  incorrect patient demographics.</a:t>
            </a:r>
          </a:p>
          <a:p>
            <a:r>
              <a:rPr lang="en-US" sz="2400" dirty="0" smtClean="0">
                <a:solidFill>
                  <a:schemeClr val="accent5">
                    <a:lumMod val="75000"/>
                  </a:schemeClr>
                </a:solidFill>
              </a:rPr>
              <a:t>The lab supervisor should be contacted for resolution</a:t>
            </a:r>
          </a:p>
        </p:txBody>
      </p:sp>
    </p:spTree>
    <p:extLst>
      <p:ext uri="{BB962C8B-B14F-4D97-AF65-F5344CB8AC3E}">
        <p14:creationId xmlns:p14="http://schemas.microsoft.com/office/powerpoint/2010/main" val="39542058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solidFill>
                  <a:srgbClr val="00B0F0"/>
                </a:solidFill>
              </a:rPr>
              <a:t>KPMAS Laboratories</a:t>
            </a:r>
            <a:br>
              <a:rPr lang="en-US" sz="3200" dirty="0">
                <a:solidFill>
                  <a:srgbClr val="00B0F0"/>
                </a:solidFill>
              </a:rPr>
            </a:br>
            <a:r>
              <a:rPr lang="en-US" sz="3200" dirty="0">
                <a:solidFill>
                  <a:srgbClr val="00B0F0"/>
                </a:solidFill>
              </a:rPr>
              <a:t>Phlebotomy Training and Competency 2014</a:t>
            </a:r>
            <a:endParaRPr lang="en-US" dirty="0"/>
          </a:p>
        </p:txBody>
      </p:sp>
      <p:sp>
        <p:nvSpPr>
          <p:cNvPr id="3" name="Content Placeholder 2"/>
          <p:cNvSpPr>
            <a:spLocks noGrp="1"/>
          </p:cNvSpPr>
          <p:nvPr>
            <p:ph idx="1"/>
          </p:nvPr>
        </p:nvSpPr>
        <p:spPr>
          <a:xfrm>
            <a:off x="76200" y="1600200"/>
            <a:ext cx="4267200" cy="5029200"/>
          </a:xfrm>
        </p:spPr>
        <p:txBody>
          <a:bodyPr>
            <a:normAutofit fontScale="62500" lnSpcReduction="20000"/>
          </a:bodyPr>
          <a:lstStyle/>
          <a:p>
            <a:pPr marL="0" indent="0">
              <a:buNone/>
            </a:pPr>
            <a:r>
              <a:rPr lang="en-US" b="1" dirty="0" smtClean="0"/>
              <a:t>Selecting the correct site for venipuncture:</a:t>
            </a:r>
          </a:p>
          <a:p>
            <a:pPr marL="0" indent="0">
              <a:buNone/>
            </a:pPr>
            <a:endParaRPr lang="en-US" sz="2300" dirty="0" smtClean="0"/>
          </a:p>
          <a:p>
            <a:pPr marL="0" indent="0">
              <a:buNone/>
            </a:pPr>
            <a:r>
              <a:rPr lang="en-US" dirty="0" smtClean="0"/>
              <a:t>The </a:t>
            </a:r>
            <a:r>
              <a:rPr lang="en-US" b="1" dirty="0"/>
              <a:t>median cubital</a:t>
            </a:r>
            <a:r>
              <a:rPr lang="en-US" dirty="0"/>
              <a:t> and </a:t>
            </a:r>
            <a:r>
              <a:rPr lang="en-US" b="1" dirty="0"/>
              <a:t>cephalic veins</a:t>
            </a:r>
            <a:r>
              <a:rPr lang="en-US" dirty="0"/>
              <a:t> are most commonly used for venipuncture. </a:t>
            </a:r>
            <a:r>
              <a:rPr lang="en-US" dirty="0" smtClean="0"/>
              <a:t>Alternative </a:t>
            </a:r>
            <a:r>
              <a:rPr lang="en-US" dirty="0"/>
              <a:t>sites are the basilic vein on the dorsum of the arm or dorsal hand veins. </a:t>
            </a:r>
            <a:r>
              <a:rPr lang="en-US" dirty="0">
                <a:solidFill>
                  <a:srgbClr val="FF0000"/>
                </a:solidFill>
              </a:rPr>
              <a:t>Due to its close proximity to the brachial artery and median nerve, the basilic vein, which is located on the pinkie side of the arm, should be used only if there is not another more prominent arm vein. </a:t>
            </a:r>
            <a:r>
              <a:rPr lang="en-US" dirty="0"/>
              <a:t>Veins in the foot and ankle should be utilized only as a last resort. Veins on the underside of the wrist should be avoided. Certain other sites should also be avoided. </a:t>
            </a:r>
            <a:br>
              <a:rPr lang="en-US" dirty="0"/>
            </a:br>
            <a:r>
              <a:rPr lang="en-US" dirty="0"/>
              <a:t/>
            </a:r>
            <a:br>
              <a:rPr lang="en-US" dirty="0"/>
            </a:br>
            <a:endParaRPr lang="en-US" dirty="0"/>
          </a:p>
        </p:txBody>
      </p:sp>
      <p:pic>
        <p:nvPicPr>
          <p:cNvPr id="1026" name="Picture 2" descr="Blood Collection Sites &amp; Precautions Wall Atla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43400" y="1280159"/>
            <a:ext cx="4572000" cy="55778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286524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solidFill>
                  <a:srgbClr val="00B0F0"/>
                </a:solidFill>
              </a:rPr>
              <a:t>KPMAS Laboratories</a:t>
            </a:r>
            <a:br>
              <a:rPr lang="en-US" sz="3200" dirty="0">
                <a:solidFill>
                  <a:srgbClr val="00B0F0"/>
                </a:solidFill>
              </a:rPr>
            </a:br>
            <a:r>
              <a:rPr lang="en-US" sz="3200" dirty="0">
                <a:solidFill>
                  <a:srgbClr val="00B0F0"/>
                </a:solidFill>
              </a:rPr>
              <a:t>Phlebotomy Training and Competency 2014</a:t>
            </a:r>
            <a:endParaRPr lang="en-US" dirty="0"/>
          </a:p>
        </p:txBody>
      </p:sp>
      <p:sp>
        <p:nvSpPr>
          <p:cNvPr id="3" name="Content Placeholder 2"/>
          <p:cNvSpPr>
            <a:spLocks noGrp="1"/>
          </p:cNvSpPr>
          <p:nvPr>
            <p:ph idx="1"/>
          </p:nvPr>
        </p:nvSpPr>
        <p:spPr>
          <a:xfrm>
            <a:off x="457200" y="1600201"/>
            <a:ext cx="8229600" cy="3276600"/>
          </a:xfrm>
        </p:spPr>
        <p:txBody>
          <a:bodyPr/>
          <a:lstStyle/>
          <a:p>
            <a:pPr marL="0" indent="0">
              <a:buNone/>
            </a:pPr>
            <a:r>
              <a:rPr lang="en-US" dirty="0" smtClean="0"/>
              <a:t>Sites to be avoided:</a:t>
            </a:r>
          </a:p>
          <a:p>
            <a:r>
              <a:rPr lang="en-US" sz="1800" dirty="0"/>
              <a:t>Extensive scarring from burns or surgery </a:t>
            </a:r>
            <a:endParaRPr lang="en-US" sz="1800" dirty="0" smtClean="0"/>
          </a:p>
          <a:p>
            <a:r>
              <a:rPr lang="en-US" sz="1800" dirty="0"/>
              <a:t>The upper extremity on the side that a mastectomy was performed</a:t>
            </a:r>
            <a:r>
              <a:rPr lang="en-US" sz="1800" dirty="0" smtClean="0"/>
              <a:t>.</a:t>
            </a:r>
          </a:p>
          <a:p>
            <a:r>
              <a:rPr lang="en-US" sz="1800" dirty="0" smtClean="0"/>
              <a:t>Hematoma</a:t>
            </a:r>
          </a:p>
          <a:p>
            <a:r>
              <a:rPr lang="en-US" sz="1800" dirty="0"/>
              <a:t>Cannula, Fistula or Vascular </a:t>
            </a:r>
            <a:r>
              <a:rPr lang="en-US" sz="1800" dirty="0" smtClean="0"/>
              <a:t>Graft</a:t>
            </a:r>
          </a:p>
          <a:p>
            <a:r>
              <a:rPr lang="en-US" sz="1800" dirty="0"/>
              <a:t>Edematous </a:t>
            </a:r>
            <a:r>
              <a:rPr lang="en-US" sz="1800" dirty="0" smtClean="0"/>
              <a:t>extremities</a:t>
            </a:r>
          </a:p>
          <a:p>
            <a:r>
              <a:rPr lang="en-US" sz="1800" dirty="0"/>
              <a:t>Sites with </a:t>
            </a:r>
            <a:r>
              <a:rPr lang="en-US" sz="1800" dirty="0" smtClean="0"/>
              <a:t>noticeable </a:t>
            </a:r>
            <a:r>
              <a:rPr lang="en-US" sz="1800" dirty="0"/>
              <a:t>skin conditions, such as eczema or infection</a:t>
            </a:r>
            <a:r>
              <a:rPr lang="en-US" sz="1800" dirty="0" smtClean="0"/>
              <a:t>.</a:t>
            </a:r>
          </a:p>
          <a:p>
            <a:r>
              <a:rPr lang="en-US" sz="1800" dirty="0"/>
              <a:t>Intravenous therapy/Blood Transfusions</a:t>
            </a:r>
            <a:br>
              <a:rPr lang="en-US" sz="1800" dirty="0"/>
            </a:br>
            <a:endParaRPr lang="en-US" sz="1800" dirty="0"/>
          </a:p>
        </p:txBody>
      </p:sp>
    </p:spTree>
    <p:extLst>
      <p:ext uri="{BB962C8B-B14F-4D97-AF65-F5344CB8AC3E}">
        <p14:creationId xmlns:p14="http://schemas.microsoft.com/office/powerpoint/2010/main" val="4162702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196</TotalTime>
  <Words>3174</Words>
  <Application>Microsoft Office PowerPoint</Application>
  <PresentationFormat>On-screen Show (4:3)</PresentationFormat>
  <Paragraphs>304</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KPMAS Laboratories Phlebotomy Training and Competency 2014</vt:lpstr>
      <vt:lpstr>KPMAS Laboratories Phlebotomy Training and Competency 2014</vt:lpstr>
      <vt:lpstr>KPMAS Laboratories Phlebotomy Training and Competency 2014</vt:lpstr>
      <vt:lpstr>KPMAS Laboratories Phlebotomy Training and Competency 2014</vt:lpstr>
      <vt:lpstr>KPMAS Laboratories Phlebotomy Training and Competency 2014</vt:lpstr>
      <vt:lpstr>KPMAS Laboratories Phlebotomy Training and Competency 2014</vt:lpstr>
      <vt:lpstr>KPMAS Laboratories Phlebotomy Training and Competency 2014</vt:lpstr>
      <vt:lpstr>KPMAS Laboratories Phlebotomy Training and Competency 2014</vt:lpstr>
      <vt:lpstr>KPMAS Laboratories Phlebotomy Training and Competency 2014</vt:lpstr>
      <vt:lpstr>KPMAS Laboratories Phlebotomy Training and Competency 2014</vt:lpstr>
      <vt:lpstr>KPMAS Laboratories Phlebotomy Training and Competency 2014</vt:lpstr>
      <vt:lpstr>KPMAS Laboratories Phlebotomy Training and Competency 2014</vt:lpstr>
      <vt:lpstr>KPMAS Laboratories Phlebotomy Training and Competency 2014</vt:lpstr>
      <vt:lpstr>KPMAS Laboratories Phlebotomy Training and Competency 2014</vt:lpstr>
      <vt:lpstr>KPMAS Laboratories Phlebotomy Training and Competency 2014</vt:lpstr>
      <vt:lpstr>KPMAS Laboratories Phlebotomy Training and Competency 2014</vt:lpstr>
      <vt:lpstr>I never miss a vein</vt:lpstr>
      <vt:lpstr>PowerPoint Presentation</vt:lpstr>
      <vt:lpstr>PowerPoint Presentation</vt:lpstr>
      <vt:lpstr>PowerPoint Presentation</vt:lpstr>
      <vt:lpstr>PowerPoint Presentation</vt:lpstr>
      <vt:lpstr>PowerPoint Presentation</vt:lpstr>
    </vt:vector>
  </TitlesOfParts>
  <Company>Kaiser Permanente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Mark Monroe</dc:creator>
  <cp:lastModifiedBy>Glen K Grant</cp:lastModifiedBy>
  <cp:revision>22</cp:revision>
  <cp:lastPrinted>2014-11-20T22:00:18Z</cp:lastPrinted>
  <dcterms:created xsi:type="dcterms:W3CDTF">2014-06-04T12:59:10Z</dcterms:created>
  <dcterms:modified xsi:type="dcterms:W3CDTF">2014-11-21T22:18:00Z</dcterms:modified>
</cp:coreProperties>
</file>