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2"/>
  </p:notesMasterIdLst>
  <p:sldIdLst>
    <p:sldId id="256" r:id="rId2"/>
    <p:sldId id="257" r:id="rId3"/>
    <p:sldId id="258" r:id="rId4"/>
    <p:sldId id="259" r:id="rId5"/>
    <p:sldId id="260" r:id="rId6"/>
    <p:sldId id="262" r:id="rId7"/>
    <p:sldId id="263" r:id="rId8"/>
    <p:sldId id="261" r:id="rId9"/>
    <p:sldId id="264" r:id="rId10"/>
    <p:sldId id="349" r:id="rId11"/>
    <p:sldId id="265" r:id="rId12"/>
    <p:sldId id="266" r:id="rId13"/>
    <p:sldId id="267" r:id="rId14"/>
    <p:sldId id="268" r:id="rId15"/>
    <p:sldId id="269" r:id="rId16"/>
    <p:sldId id="270" r:id="rId17"/>
    <p:sldId id="35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300" r:id="rId47"/>
    <p:sldId id="304" r:id="rId48"/>
    <p:sldId id="305" r:id="rId49"/>
    <p:sldId id="307" r:id="rId50"/>
    <p:sldId id="309" r:id="rId51"/>
    <p:sldId id="311" r:id="rId52"/>
    <p:sldId id="313" r:id="rId53"/>
    <p:sldId id="314" r:id="rId54"/>
    <p:sldId id="315" r:id="rId55"/>
    <p:sldId id="351" r:id="rId56"/>
    <p:sldId id="316" r:id="rId57"/>
    <p:sldId id="317" r:id="rId58"/>
    <p:sldId id="318" r:id="rId59"/>
    <p:sldId id="320" r:id="rId60"/>
    <p:sldId id="319" r:id="rId61"/>
    <p:sldId id="321" r:id="rId62"/>
    <p:sldId id="324" r:id="rId63"/>
    <p:sldId id="322" r:id="rId64"/>
    <p:sldId id="323" r:id="rId65"/>
    <p:sldId id="325" r:id="rId66"/>
    <p:sldId id="326" r:id="rId67"/>
    <p:sldId id="327" r:id="rId68"/>
    <p:sldId id="328" r:id="rId69"/>
    <p:sldId id="329" r:id="rId70"/>
    <p:sldId id="330" r:id="rId71"/>
    <p:sldId id="331" r:id="rId72"/>
    <p:sldId id="332" r:id="rId73"/>
    <p:sldId id="334" r:id="rId74"/>
    <p:sldId id="335" r:id="rId75"/>
    <p:sldId id="336" r:id="rId76"/>
    <p:sldId id="337" r:id="rId77"/>
    <p:sldId id="339" r:id="rId78"/>
    <p:sldId id="340" r:id="rId79"/>
    <p:sldId id="341" r:id="rId80"/>
    <p:sldId id="342" r:id="rId81"/>
    <p:sldId id="343" r:id="rId82"/>
    <p:sldId id="344" r:id="rId83"/>
    <p:sldId id="345" r:id="rId84"/>
    <p:sldId id="346" r:id="rId85"/>
    <p:sldId id="338" r:id="rId86"/>
    <p:sldId id="333" r:id="rId87"/>
    <p:sldId id="352" r:id="rId88"/>
    <p:sldId id="353" r:id="rId89"/>
    <p:sldId id="356" r:id="rId90"/>
    <p:sldId id="357" r:id="rId91"/>
    <p:sldId id="358" r:id="rId92"/>
    <p:sldId id="359" r:id="rId93"/>
    <p:sldId id="360" r:id="rId94"/>
    <p:sldId id="361" r:id="rId95"/>
    <p:sldId id="362" r:id="rId96"/>
    <p:sldId id="363" r:id="rId97"/>
    <p:sldId id="364" r:id="rId98"/>
    <p:sldId id="365" r:id="rId99"/>
    <p:sldId id="366" r:id="rId100"/>
    <p:sldId id="367" r:id="rId10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D2C57F4-875D-4504-9058-7F0AD600C56E}">
          <p14:sldIdLst>
            <p14:sldId id="256"/>
            <p14:sldId id="257"/>
            <p14:sldId id="258"/>
          </p14:sldIdLst>
        </p14:section>
        <p14:section name="Untitled Section" id="{4D584BE0-58FF-43B0-A221-E1C4F3AF8796}">
          <p14:sldIdLst>
            <p14:sldId id="259"/>
            <p14:sldId id="260"/>
            <p14:sldId id="262"/>
            <p14:sldId id="263"/>
            <p14:sldId id="261"/>
            <p14:sldId id="264"/>
            <p14:sldId id="349"/>
            <p14:sldId id="265"/>
            <p14:sldId id="266"/>
            <p14:sldId id="267"/>
            <p14:sldId id="268"/>
            <p14:sldId id="269"/>
            <p14:sldId id="270"/>
            <p14:sldId id="35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297"/>
            <p14:sldId id="298"/>
            <p14:sldId id="300"/>
            <p14:sldId id="304"/>
            <p14:sldId id="305"/>
            <p14:sldId id="307"/>
            <p14:sldId id="309"/>
            <p14:sldId id="311"/>
            <p14:sldId id="313"/>
            <p14:sldId id="314"/>
            <p14:sldId id="315"/>
            <p14:sldId id="351"/>
            <p14:sldId id="316"/>
            <p14:sldId id="317"/>
            <p14:sldId id="318"/>
          </p14:sldIdLst>
        </p14:section>
        <p14:section name="Untitled Section" id="{2177EEF8-987C-4567-A128-3965221F5888}">
          <p14:sldIdLst>
            <p14:sldId id="320"/>
            <p14:sldId id="319"/>
            <p14:sldId id="321"/>
          </p14:sldIdLst>
        </p14:section>
        <p14:section name="Untitled Section" id="{F8B139D3-4646-4E9A-B6EC-213C31B2D5F5}">
          <p14:sldIdLst>
            <p14:sldId id="324"/>
            <p14:sldId id="322"/>
            <p14:sldId id="323"/>
            <p14:sldId id="325"/>
            <p14:sldId id="326"/>
            <p14:sldId id="327"/>
            <p14:sldId id="328"/>
            <p14:sldId id="329"/>
            <p14:sldId id="330"/>
            <p14:sldId id="331"/>
            <p14:sldId id="332"/>
            <p14:sldId id="334"/>
            <p14:sldId id="335"/>
            <p14:sldId id="336"/>
            <p14:sldId id="337"/>
            <p14:sldId id="339"/>
            <p14:sldId id="340"/>
            <p14:sldId id="341"/>
            <p14:sldId id="342"/>
            <p14:sldId id="343"/>
            <p14:sldId id="344"/>
            <p14:sldId id="345"/>
            <p14:sldId id="346"/>
            <p14:sldId id="338"/>
            <p14:sldId id="333"/>
            <p14:sldId id="352"/>
            <p14:sldId id="353"/>
            <p14:sldId id="356"/>
            <p14:sldId id="357"/>
            <p14:sldId id="358"/>
            <p14:sldId id="359"/>
            <p14:sldId id="360"/>
            <p14:sldId id="361"/>
            <p14:sldId id="362"/>
            <p14:sldId id="363"/>
            <p14:sldId id="364"/>
            <p14:sldId id="365"/>
            <p14:sldId id="366"/>
            <p14:sldId id="36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114" y="-139"/>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E9169E-69DB-4697-94F6-CA83017E3797}"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en-US"/>
        </a:p>
      </dgm:t>
    </dgm:pt>
    <dgm:pt modelId="{364A0F30-6ED7-49B4-BFB3-42A93A48E125}">
      <dgm:prSet phldrT="[Text]"/>
      <dgm:spPr/>
      <dgm:t>
        <a:bodyPr/>
        <a:lstStyle/>
        <a:p>
          <a:r>
            <a:rPr lang="en-US" dirty="0" smtClean="0"/>
            <a:t>Overtime</a:t>
          </a:r>
          <a:endParaRPr lang="en-US" dirty="0"/>
        </a:p>
      </dgm:t>
    </dgm:pt>
    <dgm:pt modelId="{0F68302A-73D7-4B2D-9BE5-909E584E1834}" type="parTrans" cxnId="{265D8CD0-EFBA-44FE-8A1C-523DA050C81D}">
      <dgm:prSet/>
      <dgm:spPr/>
      <dgm:t>
        <a:bodyPr/>
        <a:lstStyle/>
        <a:p>
          <a:endParaRPr lang="en-US"/>
        </a:p>
      </dgm:t>
    </dgm:pt>
    <dgm:pt modelId="{E278247F-1AD9-4CEA-80C8-F9B747C4F883}" type="sibTrans" cxnId="{265D8CD0-EFBA-44FE-8A1C-523DA050C81D}">
      <dgm:prSet/>
      <dgm:spPr/>
      <dgm:t>
        <a:bodyPr/>
        <a:lstStyle/>
        <a:p>
          <a:endParaRPr lang="en-US"/>
        </a:p>
      </dgm:t>
    </dgm:pt>
    <dgm:pt modelId="{0C56E7DB-D4EC-4472-8E21-95C417AAD147}">
      <dgm:prSet phldrT="[Text]" custT="1"/>
      <dgm:spPr/>
      <dgm:t>
        <a:bodyPr/>
        <a:lstStyle/>
        <a:p>
          <a:r>
            <a:rPr lang="en-US" sz="1600" dirty="0" smtClean="0"/>
            <a:t>Managing overtime is a savings to the company and a raise to all at PA time.</a:t>
          </a:r>
          <a:endParaRPr lang="en-US" sz="1600" dirty="0"/>
        </a:p>
      </dgm:t>
    </dgm:pt>
    <dgm:pt modelId="{D5602E34-4FD7-44FF-A5D9-F39D2EE05F35}" type="parTrans" cxnId="{5C221C91-94C4-489A-98E0-00B707856C36}">
      <dgm:prSet/>
      <dgm:spPr/>
      <dgm:t>
        <a:bodyPr/>
        <a:lstStyle/>
        <a:p>
          <a:endParaRPr lang="en-US"/>
        </a:p>
      </dgm:t>
    </dgm:pt>
    <dgm:pt modelId="{663A8CDB-072B-4485-96EF-4AC7FA87BB34}" type="sibTrans" cxnId="{5C221C91-94C4-489A-98E0-00B707856C36}">
      <dgm:prSet/>
      <dgm:spPr/>
      <dgm:t>
        <a:bodyPr/>
        <a:lstStyle/>
        <a:p>
          <a:endParaRPr lang="en-US"/>
        </a:p>
      </dgm:t>
    </dgm:pt>
    <dgm:pt modelId="{409F40E3-BF86-4B9A-BEE8-EF29C7F61F00}">
      <dgm:prSet phldrT="[Text]"/>
      <dgm:spPr/>
      <dgm:t>
        <a:bodyPr/>
        <a:lstStyle/>
        <a:p>
          <a:r>
            <a:rPr lang="en-US" dirty="0" smtClean="0"/>
            <a:t>Supplies</a:t>
          </a:r>
          <a:endParaRPr lang="en-US" dirty="0"/>
        </a:p>
      </dgm:t>
    </dgm:pt>
    <dgm:pt modelId="{F2C78C3B-8B7C-432D-B1D9-44A4F80E1C97}" type="parTrans" cxnId="{6FDDFDA2-3343-441C-960F-6D13F562C005}">
      <dgm:prSet/>
      <dgm:spPr/>
      <dgm:t>
        <a:bodyPr/>
        <a:lstStyle/>
        <a:p>
          <a:endParaRPr lang="en-US"/>
        </a:p>
      </dgm:t>
    </dgm:pt>
    <dgm:pt modelId="{A3C5440C-8679-4195-82F3-B4F92B2F70E0}" type="sibTrans" cxnId="{6FDDFDA2-3343-441C-960F-6D13F562C005}">
      <dgm:prSet/>
      <dgm:spPr/>
      <dgm:t>
        <a:bodyPr/>
        <a:lstStyle/>
        <a:p>
          <a:endParaRPr lang="en-US"/>
        </a:p>
      </dgm:t>
    </dgm:pt>
    <dgm:pt modelId="{4B6DCD08-0B22-471E-9B83-020287830DE0}">
      <dgm:prSet phldrT="[Text]" custT="1"/>
      <dgm:spPr/>
      <dgm:t>
        <a:bodyPr/>
        <a:lstStyle/>
        <a:p>
          <a:r>
            <a:rPr lang="en-US" sz="1400" dirty="0" smtClean="0"/>
            <a:t>Waste is just waste. Be conservative as this is your budget your are blowing!</a:t>
          </a:r>
          <a:endParaRPr lang="en-US" sz="1400" dirty="0"/>
        </a:p>
      </dgm:t>
    </dgm:pt>
    <dgm:pt modelId="{A108CD1B-7BC5-45CC-856F-A87723B347ED}" type="parTrans" cxnId="{A9D496A0-B311-43EC-ADA1-6CBF8C6747AE}">
      <dgm:prSet/>
      <dgm:spPr/>
      <dgm:t>
        <a:bodyPr/>
        <a:lstStyle/>
        <a:p>
          <a:endParaRPr lang="en-US"/>
        </a:p>
      </dgm:t>
    </dgm:pt>
    <dgm:pt modelId="{316C9614-F95F-40C6-BAB9-C60E77242F68}" type="sibTrans" cxnId="{A9D496A0-B311-43EC-ADA1-6CBF8C6747AE}">
      <dgm:prSet/>
      <dgm:spPr/>
      <dgm:t>
        <a:bodyPr/>
        <a:lstStyle/>
        <a:p>
          <a:endParaRPr lang="en-US"/>
        </a:p>
      </dgm:t>
    </dgm:pt>
    <dgm:pt modelId="{C465EE50-5596-486D-A0DC-D3C58D0B2BFB}">
      <dgm:prSet phldrT="[Text]"/>
      <dgm:spPr/>
      <dgm:t>
        <a:bodyPr/>
        <a:lstStyle/>
        <a:p>
          <a:r>
            <a:rPr lang="en-US" dirty="0" smtClean="0"/>
            <a:t>Poor Routing</a:t>
          </a:r>
          <a:endParaRPr lang="en-US" dirty="0"/>
        </a:p>
      </dgm:t>
    </dgm:pt>
    <dgm:pt modelId="{763E835E-62AD-44D3-BBEF-76343F367D27}" type="parTrans" cxnId="{2F7E9199-E95B-44AF-9A17-F70B445F40A0}">
      <dgm:prSet/>
      <dgm:spPr/>
      <dgm:t>
        <a:bodyPr/>
        <a:lstStyle/>
        <a:p>
          <a:endParaRPr lang="en-US"/>
        </a:p>
      </dgm:t>
    </dgm:pt>
    <dgm:pt modelId="{9D196C51-2935-4F80-9237-E8C7C10344B3}" type="sibTrans" cxnId="{2F7E9199-E95B-44AF-9A17-F70B445F40A0}">
      <dgm:prSet/>
      <dgm:spPr/>
      <dgm:t>
        <a:bodyPr/>
        <a:lstStyle/>
        <a:p>
          <a:endParaRPr lang="en-US"/>
        </a:p>
      </dgm:t>
    </dgm:pt>
    <dgm:pt modelId="{50D03473-AA23-4DFB-8232-61A923401E80}">
      <dgm:prSet phldrT="[Text]" custT="1"/>
      <dgm:spPr/>
      <dgm:t>
        <a:bodyPr/>
        <a:lstStyle/>
        <a:p>
          <a:r>
            <a:rPr lang="en-US" sz="1400" dirty="0" smtClean="0"/>
            <a:t>Non-reimbursed mileage from mismanaged routes is money thrown on the highway.</a:t>
          </a:r>
          <a:endParaRPr lang="en-US" sz="1400" dirty="0"/>
        </a:p>
      </dgm:t>
    </dgm:pt>
    <dgm:pt modelId="{AD275E43-9C8C-4AA2-AB35-36152FDFC277}" type="parTrans" cxnId="{DC7A1DF6-7B8E-4D27-8AE1-D02F7B1D3037}">
      <dgm:prSet/>
      <dgm:spPr/>
      <dgm:t>
        <a:bodyPr/>
        <a:lstStyle/>
        <a:p>
          <a:endParaRPr lang="en-US"/>
        </a:p>
      </dgm:t>
    </dgm:pt>
    <dgm:pt modelId="{809DCAFD-6755-493F-9E72-A78EC1E4F49C}" type="sibTrans" cxnId="{DC7A1DF6-7B8E-4D27-8AE1-D02F7B1D3037}">
      <dgm:prSet/>
      <dgm:spPr/>
      <dgm:t>
        <a:bodyPr/>
        <a:lstStyle/>
        <a:p>
          <a:endParaRPr lang="en-US"/>
        </a:p>
      </dgm:t>
    </dgm:pt>
    <dgm:pt modelId="{47D06F68-BDA1-432E-980B-BBC58FD17A1A}">
      <dgm:prSet phldrT="[Text]"/>
      <dgm:spPr/>
      <dgm:t>
        <a:bodyPr/>
        <a:lstStyle/>
        <a:p>
          <a:r>
            <a:rPr lang="en-US" dirty="0" smtClean="0"/>
            <a:t>Hiring</a:t>
          </a:r>
          <a:endParaRPr lang="en-US" dirty="0"/>
        </a:p>
      </dgm:t>
    </dgm:pt>
    <dgm:pt modelId="{2CCCDB90-1A3D-42A4-A030-121629597974}" type="parTrans" cxnId="{3D451AA8-C487-4478-A0A0-EA338338C9E5}">
      <dgm:prSet/>
      <dgm:spPr/>
      <dgm:t>
        <a:bodyPr/>
        <a:lstStyle/>
        <a:p>
          <a:endParaRPr lang="en-US"/>
        </a:p>
      </dgm:t>
    </dgm:pt>
    <dgm:pt modelId="{18676FEE-3BDD-4D79-A952-5208AC420722}" type="sibTrans" cxnId="{3D451AA8-C487-4478-A0A0-EA338338C9E5}">
      <dgm:prSet/>
      <dgm:spPr/>
      <dgm:t>
        <a:bodyPr/>
        <a:lstStyle/>
        <a:p>
          <a:endParaRPr lang="en-US"/>
        </a:p>
      </dgm:t>
    </dgm:pt>
    <dgm:pt modelId="{26706A35-2F27-4A61-82C6-990244516C60}">
      <dgm:prSet phldrT="[Text]" custT="1"/>
      <dgm:spPr/>
      <dgm:t>
        <a:bodyPr/>
        <a:lstStyle/>
        <a:p>
          <a:r>
            <a:rPr lang="en-US" sz="1400" dirty="0" smtClean="0"/>
            <a:t>Repetitive hiring and Turnover is expensive and is money that does not have a return on investment</a:t>
          </a:r>
          <a:r>
            <a:rPr lang="en-US" sz="1200" dirty="0" smtClean="0"/>
            <a:t>.</a:t>
          </a:r>
          <a:endParaRPr lang="en-US" sz="1200" dirty="0"/>
        </a:p>
      </dgm:t>
    </dgm:pt>
    <dgm:pt modelId="{7BABEED7-3F92-4856-8514-6F7E0AC5919D}" type="parTrans" cxnId="{53068448-917D-43CF-9908-EABC769F3B79}">
      <dgm:prSet/>
      <dgm:spPr/>
      <dgm:t>
        <a:bodyPr/>
        <a:lstStyle/>
        <a:p>
          <a:endParaRPr lang="en-US"/>
        </a:p>
      </dgm:t>
    </dgm:pt>
    <dgm:pt modelId="{C4450214-E9F2-4712-8960-8C9169156160}" type="sibTrans" cxnId="{53068448-917D-43CF-9908-EABC769F3B79}">
      <dgm:prSet/>
      <dgm:spPr/>
      <dgm:t>
        <a:bodyPr/>
        <a:lstStyle/>
        <a:p>
          <a:endParaRPr lang="en-US"/>
        </a:p>
      </dgm:t>
    </dgm:pt>
    <dgm:pt modelId="{059EB0DD-CFED-46B3-BFD8-46C31892E9D1}" type="pres">
      <dgm:prSet presAssocID="{96E9169E-69DB-4697-94F6-CA83017E3797}" presName="cycleMatrixDiagram" presStyleCnt="0">
        <dgm:presLayoutVars>
          <dgm:chMax val="1"/>
          <dgm:dir/>
          <dgm:animLvl val="lvl"/>
          <dgm:resizeHandles val="exact"/>
        </dgm:presLayoutVars>
      </dgm:prSet>
      <dgm:spPr/>
      <dgm:t>
        <a:bodyPr/>
        <a:lstStyle/>
        <a:p>
          <a:endParaRPr lang="en-US"/>
        </a:p>
      </dgm:t>
    </dgm:pt>
    <dgm:pt modelId="{4059B18C-D4F5-4B1F-9793-2847F60CF3D5}" type="pres">
      <dgm:prSet presAssocID="{96E9169E-69DB-4697-94F6-CA83017E3797}" presName="children" presStyleCnt="0"/>
      <dgm:spPr/>
    </dgm:pt>
    <dgm:pt modelId="{3CB841FA-85DE-463C-AB9E-02253DDAF90C}" type="pres">
      <dgm:prSet presAssocID="{96E9169E-69DB-4697-94F6-CA83017E3797}" presName="child1group" presStyleCnt="0"/>
      <dgm:spPr/>
    </dgm:pt>
    <dgm:pt modelId="{4803F8AB-CA2B-4695-A6F0-A2D2017DD650}" type="pres">
      <dgm:prSet presAssocID="{96E9169E-69DB-4697-94F6-CA83017E3797}" presName="child1" presStyleLbl="bgAcc1" presStyleIdx="0" presStyleCnt="4" custLinFactNeighborX="-38828" custLinFactNeighborY="10523"/>
      <dgm:spPr/>
      <dgm:t>
        <a:bodyPr/>
        <a:lstStyle/>
        <a:p>
          <a:endParaRPr lang="en-US"/>
        </a:p>
      </dgm:t>
    </dgm:pt>
    <dgm:pt modelId="{D832B1A4-2C1A-4943-8EB2-A2F3BE9CBB69}" type="pres">
      <dgm:prSet presAssocID="{96E9169E-69DB-4697-94F6-CA83017E3797}" presName="child1Text" presStyleLbl="bgAcc1" presStyleIdx="0" presStyleCnt="4">
        <dgm:presLayoutVars>
          <dgm:bulletEnabled val="1"/>
        </dgm:presLayoutVars>
      </dgm:prSet>
      <dgm:spPr/>
      <dgm:t>
        <a:bodyPr/>
        <a:lstStyle/>
        <a:p>
          <a:endParaRPr lang="en-US"/>
        </a:p>
      </dgm:t>
    </dgm:pt>
    <dgm:pt modelId="{A0517A30-471A-40D6-99E1-817573B587DF}" type="pres">
      <dgm:prSet presAssocID="{96E9169E-69DB-4697-94F6-CA83017E3797}" presName="child2group" presStyleCnt="0"/>
      <dgm:spPr/>
    </dgm:pt>
    <dgm:pt modelId="{5A314584-8E47-4D52-87B5-16153EB7D6E1}" type="pres">
      <dgm:prSet presAssocID="{96E9169E-69DB-4697-94F6-CA83017E3797}" presName="child2" presStyleLbl="bgAcc1" presStyleIdx="1" presStyleCnt="4" custLinFactNeighborX="22951" custLinFactNeighborY="-5261"/>
      <dgm:spPr/>
      <dgm:t>
        <a:bodyPr/>
        <a:lstStyle/>
        <a:p>
          <a:endParaRPr lang="en-US"/>
        </a:p>
      </dgm:t>
    </dgm:pt>
    <dgm:pt modelId="{820FE600-EA3C-4B19-ACE6-BA81E23B3E17}" type="pres">
      <dgm:prSet presAssocID="{96E9169E-69DB-4697-94F6-CA83017E3797}" presName="child2Text" presStyleLbl="bgAcc1" presStyleIdx="1" presStyleCnt="4">
        <dgm:presLayoutVars>
          <dgm:bulletEnabled val="1"/>
        </dgm:presLayoutVars>
      </dgm:prSet>
      <dgm:spPr/>
      <dgm:t>
        <a:bodyPr/>
        <a:lstStyle/>
        <a:p>
          <a:endParaRPr lang="en-US"/>
        </a:p>
      </dgm:t>
    </dgm:pt>
    <dgm:pt modelId="{9CB798C7-F0A2-43D3-B275-03B0795F5F9E}" type="pres">
      <dgm:prSet presAssocID="{96E9169E-69DB-4697-94F6-CA83017E3797}" presName="child3group" presStyleCnt="0"/>
      <dgm:spPr/>
    </dgm:pt>
    <dgm:pt modelId="{2DB399E1-4963-4232-A044-A76617AF3958}" type="pres">
      <dgm:prSet presAssocID="{96E9169E-69DB-4697-94F6-CA83017E3797}" presName="child3" presStyleLbl="bgAcc1" presStyleIdx="2" presStyleCnt="4" custScaleY="128142" custLinFactNeighborX="35276" custLinFactNeighborY="-1175"/>
      <dgm:spPr/>
      <dgm:t>
        <a:bodyPr/>
        <a:lstStyle/>
        <a:p>
          <a:endParaRPr lang="en-US"/>
        </a:p>
      </dgm:t>
    </dgm:pt>
    <dgm:pt modelId="{5456E0F8-2AB3-4A67-A707-5807430941AC}" type="pres">
      <dgm:prSet presAssocID="{96E9169E-69DB-4697-94F6-CA83017E3797}" presName="child3Text" presStyleLbl="bgAcc1" presStyleIdx="2" presStyleCnt="4">
        <dgm:presLayoutVars>
          <dgm:bulletEnabled val="1"/>
        </dgm:presLayoutVars>
      </dgm:prSet>
      <dgm:spPr/>
      <dgm:t>
        <a:bodyPr/>
        <a:lstStyle/>
        <a:p>
          <a:endParaRPr lang="en-US"/>
        </a:p>
      </dgm:t>
    </dgm:pt>
    <dgm:pt modelId="{2267C3DB-B670-43C5-9554-08C17191EA1D}" type="pres">
      <dgm:prSet presAssocID="{96E9169E-69DB-4697-94F6-CA83017E3797}" presName="child4group" presStyleCnt="0"/>
      <dgm:spPr/>
    </dgm:pt>
    <dgm:pt modelId="{25331924-4BE6-4F21-86A0-B98AF9145F42}" type="pres">
      <dgm:prSet presAssocID="{96E9169E-69DB-4697-94F6-CA83017E3797}" presName="child4" presStyleLbl="bgAcc1" presStyleIdx="3" presStyleCnt="4" custScaleY="139915" custLinFactNeighborX="-42057" custLinFactNeighborY="-10527"/>
      <dgm:spPr/>
      <dgm:t>
        <a:bodyPr/>
        <a:lstStyle/>
        <a:p>
          <a:endParaRPr lang="en-US"/>
        </a:p>
      </dgm:t>
    </dgm:pt>
    <dgm:pt modelId="{F1F9857A-31E9-4E74-A215-E49EA6788DE3}" type="pres">
      <dgm:prSet presAssocID="{96E9169E-69DB-4697-94F6-CA83017E3797}" presName="child4Text" presStyleLbl="bgAcc1" presStyleIdx="3" presStyleCnt="4">
        <dgm:presLayoutVars>
          <dgm:bulletEnabled val="1"/>
        </dgm:presLayoutVars>
      </dgm:prSet>
      <dgm:spPr/>
      <dgm:t>
        <a:bodyPr/>
        <a:lstStyle/>
        <a:p>
          <a:endParaRPr lang="en-US"/>
        </a:p>
      </dgm:t>
    </dgm:pt>
    <dgm:pt modelId="{5245CB33-B0EA-428A-99B9-42524DF6B8E9}" type="pres">
      <dgm:prSet presAssocID="{96E9169E-69DB-4697-94F6-CA83017E3797}" presName="childPlaceholder" presStyleCnt="0"/>
      <dgm:spPr/>
    </dgm:pt>
    <dgm:pt modelId="{7890EAD0-3953-44E8-AA24-510AA769B82F}" type="pres">
      <dgm:prSet presAssocID="{96E9169E-69DB-4697-94F6-CA83017E3797}" presName="circle" presStyleCnt="0"/>
      <dgm:spPr/>
    </dgm:pt>
    <dgm:pt modelId="{B80339F2-CD09-4A6E-8763-EA6A56DE234A}" type="pres">
      <dgm:prSet presAssocID="{96E9169E-69DB-4697-94F6-CA83017E3797}" presName="quadrant1" presStyleLbl="node1" presStyleIdx="0" presStyleCnt="4">
        <dgm:presLayoutVars>
          <dgm:chMax val="1"/>
          <dgm:bulletEnabled val="1"/>
        </dgm:presLayoutVars>
      </dgm:prSet>
      <dgm:spPr/>
      <dgm:t>
        <a:bodyPr/>
        <a:lstStyle/>
        <a:p>
          <a:endParaRPr lang="en-US"/>
        </a:p>
      </dgm:t>
    </dgm:pt>
    <dgm:pt modelId="{60137A6D-F18C-4B18-B207-52D1C80E4547}" type="pres">
      <dgm:prSet presAssocID="{96E9169E-69DB-4697-94F6-CA83017E3797}" presName="quadrant2" presStyleLbl="node1" presStyleIdx="1" presStyleCnt="4">
        <dgm:presLayoutVars>
          <dgm:chMax val="1"/>
          <dgm:bulletEnabled val="1"/>
        </dgm:presLayoutVars>
      </dgm:prSet>
      <dgm:spPr/>
      <dgm:t>
        <a:bodyPr/>
        <a:lstStyle/>
        <a:p>
          <a:endParaRPr lang="en-US"/>
        </a:p>
      </dgm:t>
    </dgm:pt>
    <dgm:pt modelId="{2DBDB5AD-9B1E-44AC-8FB2-02F89BD41774}" type="pres">
      <dgm:prSet presAssocID="{96E9169E-69DB-4697-94F6-CA83017E3797}" presName="quadrant3" presStyleLbl="node1" presStyleIdx="2" presStyleCnt="4">
        <dgm:presLayoutVars>
          <dgm:chMax val="1"/>
          <dgm:bulletEnabled val="1"/>
        </dgm:presLayoutVars>
      </dgm:prSet>
      <dgm:spPr/>
      <dgm:t>
        <a:bodyPr/>
        <a:lstStyle/>
        <a:p>
          <a:endParaRPr lang="en-US"/>
        </a:p>
      </dgm:t>
    </dgm:pt>
    <dgm:pt modelId="{BBA155A3-DBE1-41E0-9241-67E919D471B7}" type="pres">
      <dgm:prSet presAssocID="{96E9169E-69DB-4697-94F6-CA83017E3797}" presName="quadrant4" presStyleLbl="node1" presStyleIdx="3" presStyleCnt="4">
        <dgm:presLayoutVars>
          <dgm:chMax val="1"/>
          <dgm:bulletEnabled val="1"/>
        </dgm:presLayoutVars>
      </dgm:prSet>
      <dgm:spPr/>
      <dgm:t>
        <a:bodyPr/>
        <a:lstStyle/>
        <a:p>
          <a:endParaRPr lang="en-US"/>
        </a:p>
      </dgm:t>
    </dgm:pt>
    <dgm:pt modelId="{DCD364B8-9A1C-4040-BA71-FAC2D7306F3B}" type="pres">
      <dgm:prSet presAssocID="{96E9169E-69DB-4697-94F6-CA83017E3797}" presName="quadrantPlaceholder" presStyleCnt="0"/>
      <dgm:spPr/>
    </dgm:pt>
    <dgm:pt modelId="{B34A4D02-E81D-45E5-B187-77B8056A05FF}" type="pres">
      <dgm:prSet presAssocID="{96E9169E-69DB-4697-94F6-CA83017E3797}" presName="center1" presStyleLbl="fgShp" presStyleIdx="0" presStyleCnt="2"/>
      <dgm:spPr/>
    </dgm:pt>
    <dgm:pt modelId="{61988C77-05F6-4C8A-9F09-913274E907F5}" type="pres">
      <dgm:prSet presAssocID="{96E9169E-69DB-4697-94F6-CA83017E3797}" presName="center2" presStyleLbl="fgShp" presStyleIdx="1" presStyleCnt="2"/>
      <dgm:spPr/>
    </dgm:pt>
  </dgm:ptLst>
  <dgm:cxnLst>
    <dgm:cxn modelId="{FEC2D0A8-C923-4116-BBF9-FA38585D5B61}" type="presOf" srcId="{50D03473-AA23-4DFB-8232-61A923401E80}" destId="{5456E0F8-2AB3-4A67-A707-5807430941AC}" srcOrd="1" destOrd="0" presId="urn:microsoft.com/office/officeart/2005/8/layout/cycle4"/>
    <dgm:cxn modelId="{A9D496A0-B311-43EC-ADA1-6CBF8C6747AE}" srcId="{409F40E3-BF86-4B9A-BEE8-EF29C7F61F00}" destId="{4B6DCD08-0B22-471E-9B83-020287830DE0}" srcOrd="0" destOrd="0" parTransId="{A108CD1B-7BC5-45CC-856F-A87723B347ED}" sibTransId="{316C9614-F95F-40C6-BAB9-C60E77242F68}"/>
    <dgm:cxn modelId="{5C221C91-94C4-489A-98E0-00B707856C36}" srcId="{364A0F30-6ED7-49B4-BFB3-42A93A48E125}" destId="{0C56E7DB-D4EC-4472-8E21-95C417AAD147}" srcOrd="0" destOrd="0" parTransId="{D5602E34-4FD7-44FF-A5D9-F39D2EE05F35}" sibTransId="{663A8CDB-072B-4485-96EF-4AC7FA87BB34}"/>
    <dgm:cxn modelId="{76DBE390-77EE-4A4E-88CE-BFF4F041782B}" type="presOf" srcId="{50D03473-AA23-4DFB-8232-61A923401E80}" destId="{2DB399E1-4963-4232-A044-A76617AF3958}" srcOrd="0" destOrd="0" presId="urn:microsoft.com/office/officeart/2005/8/layout/cycle4"/>
    <dgm:cxn modelId="{A152E3DB-B0D6-4E42-9106-16546C01B332}" type="presOf" srcId="{47D06F68-BDA1-432E-980B-BBC58FD17A1A}" destId="{BBA155A3-DBE1-41E0-9241-67E919D471B7}" srcOrd="0" destOrd="0" presId="urn:microsoft.com/office/officeart/2005/8/layout/cycle4"/>
    <dgm:cxn modelId="{3099CB3C-ACC0-477B-94CA-1918489A5709}" type="presOf" srcId="{26706A35-2F27-4A61-82C6-990244516C60}" destId="{25331924-4BE6-4F21-86A0-B98AF9145F42}" srcOrd="0" destOrd="0" presId="urn:microsoft.com/office/officeart/2005/8/layout/cycle4"/>
    <dgm:cxn modelId="{361CA6EB-C2DC-49A7-847F-7BFF3DC193BD}" type="presOf" srcId="{26706A35-2F27-4A61-82C6-990244516C60}" destId="{F1F9857A-31E9-4E74-A215-E49EA6788DE3}" srcOrd="1" destOrd="0" presId="urn:microsoft.com/office/officeart/2005/8/layout/cycle4"/>
    <dgm:cxn modelId="{FFC350BD-C93A-4291-8A85-5034F50BD190}" type="presOf" srcId="{364A0F30-6ED7-49B4-BFB3-42A93A48E125}" destId="{B80339F2-CD09-4A6E-8763-EA6A56DE234A}" srcOrd="0" destOrd="0" presId="urn:microsoft.com/office/officeart/2005/8/layout/cycle4"/>
    <dgm:cxn modelId="{BFC39A2F-CE93-48F8-81AC-4EF4F0B2E3D0}" type="presOf" srcId="{409F40E3-BF86-4B9A-BEE8-EF29C7F61F00}" destId="{60137A6D-F18C-4B18-B207-52D1C80E4547}" srcOrd="0" destOrd="0" presId="urn:microsoft.com/office/officeart/2005/8/layout/cycle4"/>
    <dgm:cxn modelId="{B2047DB1-9E9D-4E97-A0BB-DBFCDC41D6B2}" type="presOf" srcId="{4B6DCD08-0B22-471E-9B83-020287830DE0}" destId="{5A314584-8E47-4D52-87B5-16153EB7D6E1}" srcOrd="0" destOrd="0" presId="urn:microsoft.com/office/officeart/2005/8/layout/cycle4"/>
    <dgm:cxn modelId="{361F2DFC-D033-49F6-A53B-E1C43F7C6719}" type="presOf" srcId="{4B6DCD08-0B22-471E-9B83-020287830DE0}" destId="{820FE600-EA3C-4B19-ACE6-BA81E23B3E17}" srcOrd="1" destOrd="0" presId="urn:microsoft.com/office/officeart/2005/8/layout/cycle4"/>
    <dgm:cxn modelId="{AA5FDC1C-6029-476E-B220-6B69AE768376}" type="presOf" srcId="{0C56E7DB-D4EC-4472-8E21-95C417AAD147}" destId="{4803F8AB-CA2B-4695-A6F0-A2D2017DD650}" srcOrd="0" destOrd="0" presId="urn:microsoft.com/office/officeart/2005/8/layout/cycle4"/>
    <dgm:cxn modelId="{53068448-917D-43CF-9908-EABC769F3B79}" srcId="{47D06F68-BDA1-432E-980B-BBC58FD17A1A}" destId="{26706A35-2F27-4A61-82C6-990244516C60}" srcOrd="0" destOrd="0" parTransId="{7BABEED7-3F92-4856-8514-6F7E0AC5919D}" sibTransId="{C4450214-E9F2-4712-8960-8C9169156160}"/>
    <dgm:cxn modelId="{E352B218-7146-44C1-B502-75CBCAA7421B}" type="presOf" srcId="{C465EE50-5596-486D-A0DC-D3C58D0B2BFB}" destId="{2DBDB5AD-9B1E-44AC-8FB2-02F89BD41774}" srcOrd="0" destOrd="0" presId="urn:microsoft.com/office/officeart/2005/8/layout/cycle4"/>
    <dgm:cxn modelId="{126CDFBE-E9F4-4020-8153-30ACEC49D5F0}" type="presOf" srcId="{0C56E7DB-D4EC-4472-8E21-95C417AAD147}" destId="{D832B1A4-2C1A-4943-8EB2-A2F3BE9CBB69}" srcOrd="1" destOrd="0" presId="urn:microsoft.com/office/officeart/2005/8/layout/cycle4"/>
    <dgm:cxn modelId="{3D451AA8-C487-4478-A0A0-EA338338C9E5}" srcId="{96E9169E-69DB-4697-94F6-CA83017E3797}" destId="{47D06F68-BDA1-432E-980B-BBC58FD17A1A}" srcOrd="3" destOrd="0" parTransId="{2CCCDB90-1A3D-42A4-A030-121629597974}" sibTransId="{18676FEE-3BDD-4D79-A952-5208AC420722}"/>
    <dgm:cxn modelId="{2F7E9199-E95B-44AF-9A17-F70B445F40A0}" srcId="{96E9169E-69DB-4697-94F6-CA83017E3797}" destId="{C465EE50-5596-486D-A0DC-D3C58D0B2BFB}" srcOrd="2" destOrd="0" parTransId="{763E835E-62AD-44D3-BBEF-76343F367D27}" sibTransId="{9D196C51-2935-4F80-9237-E8C7C10344B3}"/>
    <dgm:cxn modelId="{DC7A1DF6-7B8E-4D27-8AE1-D02F7B1D3037}" srcId="{C465EE50-5596-486D-A0DC-D3C58D0B2BFB}" destId="{50D03473-AA23-4DFB-8232-61A923401E80}" srcOrd="0" destOrd="0" parTransId="{AD275E43-9C8C-4AA2-AB35-36152FDFC277}" sibTransId="{809DCAFD-6755-493F-9E72-A78EC1E4F49C}"/>
    <dgm:cxn modelId="{6FDDFDA2-3343-441C-960F-6D13F562C005}" srcId="{96E9169E-69DB-4697-94F6-CA83017E3797}" destId="{409F40E3-BF86-4B9A-BEE8-EF29C7F61F00}" srcOrd="1" destOrd="0" parTransId="{F2C78C3B-8B7C-432D-B1D9-44A4F80E1C97}" sibTransId="{A3C5440C-8679-4195-82F3-B4F92B2F70E0}"/>
    <dgm:cxn modelId="{265D8CD0-EFBA-44FE-8A1C-523DA050C81D}" srcId="{96E9169E-69DB-4697-94F6-CA83017E3797}" destId="{364A0F30-6ED7-49B4-BFB3-42A93A48E125}" srcOrd="0" destOrd="0" parTransId="{0F68302A-73D7-4B2D-9BE5-909E584E1834}" sibTransId="{E278247F-1AD9-4CEA-80C8-F9B747C4F883}"/>
    <dgm:cxn modelId="{47FE16EE-859A-466E-B20B-EB5975DFA286}" type="presOf" srcId="{96E9169E-69DB-4697-94F6-CA83017E3797}" destId="{059EB0DD-CFED-46B3-BFD8-46C31892E9D1}" srcOrd="0" destOrd="0" presId="urn:microsoft.com/office/officeart/2005/8/layout/cycle4"/>
    <dgm:cxn modelId="{687E9D38-280D-40C1-AABD-BF307D4E7FD3}" type="presParOf" srcId="{059EB0DD-CFED-46B3-BFD8-46C31892E9D1}" destId="{4059B18C-D4F5-4B1F-9793-2847F60CF3D5}" srcOrd="0" destOrd="0" presId="urn:microsoft.com/office/officeart/2005/8/layout/cycle4"/>
    <dgm:cxn modelId="{98108C58-8384-4484-ACDD-5FF7E92D029D}" type="presParOf" srcId="{4059B18C-D4F5-4B1F-9793-2847F60CF3D5}" destId="{3CB841FA-85DE-463C-AB9E-02253DDAF90C}" srcOrd="0" destOrd="0" presId="urn:microsoft.com/office/officeart/2005/8/layout/cycle4"/>
    <dgm:cxn modelId="{DC561935-AEE3-4215-8CDB-21621FAB983D}" type="presParOf" srcId="{3CB841FA-85DE-463C-AB9E-02253DDAF90C}" destId="{4803F8AB-CA2B-4695-A6F0-A2D2017DD650}" srcOrd="0" destOrd="0" presId="urn:microsoft.com/office/officeart/2005/8/layout/cycle4"/>
    <dgm:cxn modelId="{30513992-030F-46A3-ABE8-BCCB1F2FCC68}" type="presParOf" srcId="{3CB841FA-85DE-463C-AB9E-02253DDAF90C}" destId="{D832B1A4-2C1A-4943-8EB2-A2F3BE9CBB69}" srcOrd="1" destOrd="0" presId="urn:microsoft.com/office/officeart/2005/8/layout/cycle4"/>
    <dgm:cxn modelId="{CC768711-DFA4-443E-A607-855BF36E6873}" type="presParOf" srcId="{4059B18C-D4F5-4B1F-9793-2847F60CF3D5}" destId="{A0517A30-471A-40D6-99E1-817573B587DF}" srcOrd="1" destOrd="0" presId="urn:microsoft.com/office/officeart/2005/8/layout/cycle4"/>
    <dgm:cxn modelId="{4DE36B77-3088-4D3E-8E84-8D66A18A28C1}" type="presParOf" srcId="{A0517A30-471A-40D6-99E1-817573B587DF}" destId="{5A314584-8E47-4D52-87B5-16153EB7D6E1}" srcOrd="0" destOrd="0" presId="urn:microsoft.com/office/officeart/2005/8/layout/cycle4"/>
    <dgm:cxn modelId="{07A80F96-9D1A-4BE3-A4EB-EFA0939B9B20}" type="presParOf" srcId="{A0517A30-471A-40D6-99E1-817573B587DF}" destId="{820FE600-EA3C-4B19-ACE6-BA81E23B3E17}" srcOrd="1" destOrd="0" presId="urn:microsoft.com/office/officeart/2005/8/layout/cycle4"/>
    <dgm:cxn modelId="{C7CC73BB-3ED1-4753-BA1E-C24CDE67CED0}" type="presParOf" srcId="{4059B18C-D4F5-4B1F-9793-2847F60CF3D5}" destId="{9CB798C7-F0A2-43D3-B275-03B0795F5F9E}" srcOrd="2" destOrd="0" presId="urn:microsoft.com/office/officeart/2005/8/layout/cycle4"/>
    <dgm:cxn modelId="{053A626E-33C2-4B04-A0EC-E46B24B47EB1}" type="presParOf" srcId="{9CB798C7-F0A2-43D3-B275-03B0795F5F9E}" destId="{2DB399E1-4963-4232-A044-A76617AF3958}" srcOrd="0" destOrd="0" presId="urn:microsoft.com/office/officeart/2005/8/layout/cycle4"/>
    <dgm:cxn modelId="{D010DAD0-C42A-4EFF-9872-3A56D49AE726}" type="presParOf" srcId="{9CB798C7-F0A2-43D3-B275-03B0795F5F9E}" destId="{5456E0F8-2AB3-4A67-A707-5807430941AC}" srcOrd="1" destOrd="0" presId="urn:microsoft.com/office/officeart/2005/8/layout/cycle4"/>
    <dgm:cxn modelId="{7A82542B-6698-40C8-A8C5-D38E20D5D0FD}" type="presParOf" srcId="{4059B18C-D4F5-4B1F-9793-2847F60CF3D5}" destId="{2267C3DB-B670-43C5-9554-08C17191EA1D}" srcOrd="3" destOrd="0" presId="urn:microsoft.com/office/officeart/2005/8/layout/cycle4"/>
    <dgm:cxn modelId="{78A284DF-5AA1-4BFE-956F-D9AB3394EA1E}" type="presParOf" srcId="{2267C3DB-B670-43C5-9554-08C17191EA1D}" destId="{25331924-4BE6-4F21-86A0-B98AF9145F42}" srcOrd="0" destOrd="0" presId="urn:microsoft.com/office/officeart/2005/8/layout/cycle4"/>
    <dgm:cxn modelId="{93FC2B91-F4A6-4CB0-8E9D-C83070387D2C}" type="presParOf" srcId="{2267C3DB-B670-43C5-9554-08C17191EA1D}" destId="{F1F9857A-31E9-4E74-A215-E49EA6788DE3}" srcOrd="1" destOrd="0" presId="urn:microsoft.com/office/officeart/2005/8/layout/cycle4"/>
    <dgm:cxn modelId="{33F07416-53AA-44BA-A599-929FABC32645}" type="presParOf" srcId="{4059B18C-D4F5-4B1F-9793-2847F60CF3D5}" destId="{5245CB33-B0EA-428A-99B9-42524DF6B8E9}" srcOrd="4" destOrd="0" presId="urn:microsoft.com/office/officeart/2005/8/layout/cycle4"/>
    <dgm:cxn modelId="{00E3D15F-0682-455A-985F-49F0B24C3634}" type="presParOf" srcId="{059EB0DD-CFED-46B3-BFD8-46C31892E9D1}" destId="{7890EAD0-3953-44E8-AA24-510AA769B82F}" srcOrd="1" destOrd="0" presId="urn:microsoft.com/office/officeart/2005/8/layout/cycle4"/>
    <dgm:cxn modelId="{3684BC6B-7FE3-4D50-B148-46D210BB275C}" type="presParOf" srcId="{7890EAD0-3953-44E8-AA24-510AA769B82F}" destId="{B80339F2-CD09-4A6E-8763-EA6A56DE234A}" srcOrd="0" destOrd="0" presId="urn:microsoft.com/office/officeart/2005/8/layout/cycle4"/>
    <dgm:cxn modelId="{95AB86F6-A25B-40E2-9476-05E2B985851A}" type="presParOf" srcId="{7890EAD0-3953-44E8-AA24-510AA769B82F}" destId="{60137A6D-F18C-4B18-B207-52D1C80E4547}" srcOrd="1" destOrd="0" presId="urn:microsoft.com/office/officeart/2005/8/layout/cycle4"/>
    <dgm:cxn modelId="{10C3C78A-3A11-407F-99A2-8F4144FEF90C}" type="presParOf" srcId="{7890EAD0-3953-44E8-AA24-510AA769B82F}" destId="{2DBDB5AD-9B1E-44AC-8FB2-02F89BD41774}" srcOrd="2" destOrd="0" presId="urn:microsoft.com/office/officeart/2005/8/layout/cycle4"/>
    <dgm:cxn modelId="{A172AB14-0ADC-4352-A8A3-C14A012821D2}" type="presParOf" srcId="{7890EAD0-3953-44E8-AA24-510AA769B82F}" destId="{BBA155A3-DBE1-41E0-9241-67E919D471B7}" srcOrd="3" destOrd="0" presId="urn:microsoft.com/office/officeart/2005/8/layout/cycle4"/>
    <dgm:cxn modelId="{B9EBB6AD-6F4D-4B1C-BC07-EE0CF6A59779}" type="presParOf" srcId="{7890EAD0-3953-44E8-AA24-510AA769B82F}" destId="{DCD364B8-9A1C-4040-BA71-FAC2D7306F3B}" srcOrd="4" destOrd="0" presId="urn:microsoft.com/office/officeart/2005/8/layout/cycle4"/>
    <dgm:cxn modelId="{C679BB5D-5B2C-4142-B60A-55830EC31BBB}" type="presParOf" srcId="{059EB0DD-CFED-46B3-BFD8-46C31892E9D1}" destId="{B34A4D02-E81D-45E5-B187-77B8056A05FF}" srcOrd="2" destOrd="0" presId="urn:microsoft.com/office/officeart/2005/8/layout/cycle4"/>
    <dgm:cxn modelId="{0CF0B096-5EF4-461F-B159-EDAFA1AA70B6}" type="presParOf" srcId="{059EB0DD-CFED-46B3-BFD8-46C31892E9D1}" destId="{61988C77-05F6-4C8A-9F09-913274E907F5}"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2CB9D8-8C0C-4DEF-A05F-8FA4ABABA9F6}" type="datetimeFigureOut">
              <a:rPr lang="en-US" smtClean="0"/>
              <a:t>12/17/2014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CD0AC4-7FBF-47BE-B892-D1DCB8005CA5}" type="slidenum">
              <a:rPr lang="en-US" smtClean="0"/>
              <a:t>‹#›</a:t>
            </a:fld>
            <a:endParaRPr lang="en-US"/>
          </a:p>
        </p:txBody>
      </p:sp>
    </p:spTree>
    <p:extLst>
      <p:ext uri="{BB962C8B-B14F-4D97-AF65-F5344CB8AC3E}">
        <p14:creationId xmlns:p14="http://schemas.microsoft.com/office/powerpoint/2010/main" val="1087925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CD0AC4-7FBF-47BE-B892-D1DCB8005CA5}" type="slidenum">
              <a:rPr lang="en-US" smtClean="0"/>
              <a:t>1</a:t>
            </a:fld>
            <a:endParaRPr lang="en-US"/>
          </a:p>
        </p:txBody>
      </p:sp>
    </p:spTree>
    <p:extLst>
      <p:ext uri="{BB962C8B-B14F-4D97-AF65-F5344CB8AC3E}">
        <p14:creationId xmlns:p14="http://schemas.microsoft.com/office/powerpoint/2010/main" val="3800333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FD2D2C-F51E-4B3E-95FF-334AD5645A84}" type="datetimeFigureOut">
              <a:rPr lang="en-US" smtClean="0"/>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2B2E7-C15A-4659-81BA-D51106B558E0}" type="slidenum">
              <a:rPr lang="en-US" smtClean="0"/>
              <a:t>‹#›</a:t>
            </a:fld>
            <a:endParaRPr lang="en-US"/>
          </a:p>
        </p:txBody>
      </p:sp>
    </p:spTree>
    <p:extLst>
      <p:ext uri="{BB962C8B-B14F-4D97-AF65-F5344CB8AC3E}">
        <p14:creationId xmlns:p14="http://schemas.microsoft.com/office/powerpoint/2010/main" val="1925635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D2D2C-F51E-4B3E-95FF-334AD5645A84}" type="datetimeFigureOut">
              <a:rPr lang="en-US" smtClean="0"/>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2B2E7-C15A-4659-81BA-D51106B558E0}" type="slidenum">
              <a:rPr lang="en-US" smtClean="0"/>
              <a:t>‹#›</a:t>
            </a:fld>
            <a:endParaRPr lang="en-US"/>
          </a:p>
        </p:txBody>
      </p:sp>
    </p:spTree>
    <p:extLst>
      <p:ext uri="{BB962C8B-B14F-4D97-AF65-F5344CB8AC3E}">
        <p14:creationId xmlns:p14="http://schemas.microsoft.com/office/powerpoint/2010/main" val="3188121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D2D2C-F51E-4B3E-95FF-334AD5645A84}" type="datetimeFigureOut">
              <a:rPr lang="en-US" smtClean="0"/>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2B2E7-C15A-4659-81BA-D51106B558E0}" type="slidenum">
              <a:rPr lang="en-US" smtClean="0"/>
              <a:t>‹#›</a:t>
            </a:fld>
            <a:endParaRPr lang="en-US"/>
          </a:p>
        </p:txBody>
      </p:sp>
    </p:spTree>
    <p:extLst>
      <p:ext uri="{BB962C8B-B14F-4D97-AF65-F5344CB8AC3E}">
        <p14:creationId xmlns:p14="http://schemas.microsoft.com/office/powerpoint/2010/main" val="619065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D2D2C-F51E-4B3E-95FF-334AD5645A84}" type="datetimeFigureOut">
              <a:rPr lang="en-US" smtClean="0"/>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2B2E7-C15A-4659-81BA-D51106B558E0}" type="slidenum">
              <a:rPr lang="en-US" smtClean="0"/>
              <a:t>‹#›</a:t>
            </a:fld>
            <a:endParaRPr lang="en-US"/>
          </a:p>
        </p:txBody>
      </p:sp>
    </p:spTree>
    <p:extLst>
      <p:ext uri="{BB962C8B-B14F-4D97-AF65-F5344CB8AC3E}">
        <p14:creationId xmlns:p14="http://schemas.microsoft.com/office/powerpoint/2010/main" val="424217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FD2D2C-F51E-4B3E-95FF-334AD5645A84}" type="datetimeFigureOut">
              <a:rPr lang="en-US" smtClean="0"/>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2B2E7-C15A-4659-81BA-D51106B558E0}" type="slidenum">
              <a:rPr lang="en-US" smtClean="0"/>
              <a:t>‹#›</a:t>
            </a:fld>
            <a:endParaRPr lang="en-US"/>
          </a:p>
        </p:txBody>
      </p:sp>
    </p:spTree>
    <p:extLst>
      <p:ext uri="{BB962C8B-B14F-4D97-AF65-F5344CB8AC3E}">
        <p14:creationId xmlns:p14="http://schemas.microsoft.com/office/powerpoint/2010/main" val="2322411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FD2D2C-F51E-4B3E-95FF-334AD5645A84}" type="datetimeFigureOut">
              <a:rPr lang="en-US" smtClean="0"/>
              <a:t>12/17/2014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22B2E7-C15A-4659-81BA-D51106B558E0}" type="slidenum">
              <a:rPr lang="en-US" smtClean="0"/>
              <a:t>‹#›</a:t>
            </a:fld>
            <a:endParaRPr lang="en-US"/>
          </a:p>
        </p:txBody>
      </p:sp>
    </p:spTree>
    <p:extLst>
      <p:ext uri="{BB962C8B-B14F-4D97-AF65-F5344CB8AC3E}">
        <p14:creationId xmlns:p14="http://schemas.microsoft.com/office/powerpoint/2010/main" val="1165984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FD2D2C-F51E-4B3E-95FF-334AD5645A84}" type="datetimeFigureOut">
              <a:rPr lang="en-US" smtClean="0"/>
              <a:t>12/17/2014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22B2E7-C15A-4659-81BA-D51106B558E0}" type="slidenum">
              <a:rPr lang="en-US" smtClean="0"/>
              <a:t>‹#›</a:t>
            </a:fld>
            <a:endParaRPr lang="en-US"/>
          </a:p>
        </p:txBody>
      </p:sp>
    </p:spTree>
    <p:extLst>
      <p:ext uri="{BB962C8B-B14F-4D97-AF65-F5344CB8AC3E}">
        <p14:creationId xmlns:p14="http://schemas.microsoft.com/office/powerpoint/2010/main" val="3733606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FD2D2C-F51E-4B3E-95FF-334AD5645A84}" type="datetimeFigureOut">
              <a:rPr lang="en-US" smtClean="0"/>
              <a:t>12/17/2014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22B2E7-C15A-4659-81BA-D51106B558E0}" type="slidenum">
              <a:rPr lang="en-US" smtClean="0"/>
              <a:t>‹#›</a:t>
            </a:fld>
            <a:endParaRPr lang="en-US"/>
          </a:p>
        </p:txBody>
      </p:sp>
    </p:spTree>
    <p:extLst>
      <p:ext uri="{BB962C8B-B14F-4D97-AF65-F5344CB8AC3E}">
        <p14:creationId xmlns:p14="http://schemas.microsoft.com/office/powerpoint/2010/main" val="661440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FD2D2C-F51E-4B3E-95FF-334AD5645A84}" type="datetimeFigureOut">
              <a:rPr lang="en-US" smtClean="0"/>
              <a:t>12/17/2014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22B2E7-C15A-4659-81BA-D51106B558E0}" type="slidenum">
              <a:rPr lang="en-US" smtClean="0"/>
              <a:t>‹#›</a:t>
            </a:fld>
            <a:endParaRPr lang="en-US"/>
          </a:p>
        </p:txBody>
      </p:sp>
    </p:spTree>
    <p:extLst>
      <p:ext uri="{BB962C8B-B14F-4D97-AF65-F5344CB8AC3E}">
        <p14:creationId xmlns:p14="http://schemas.microsoft.com/office/powerpoint/2010/main" val="4058360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FD2D2C-F51E-4B3E-95FF-334AD5645A84}" type="datetimeFigureOut">
              <a:rPr lang="en-US" smtClean="0"/>
              <a:t>12/17/2014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22B2E7-C15A-4659-81BA-D51106B558E0}" type="slidenum">
              <a:rPr lang="en-US" smtClean="0"/>
              <a:t>‹#›</a:t>
            </a:fld>
            <a:endParaRPr lang="en-US"/>
          </a:p>
        </p:txBody>
      </p:sp>
    </p:spTree>
    <p:extLst>
      <p:ext uri="{BB962C8B-B14F-4D97-AF65-F5344CB8AC3E}">
        <p14:creationId xmlns:p14="http://schemas.microsoft.com/office/powerpoint/2010/main" val="2047927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FD2D2C-F51E-4B3E-95FF-334AD5645A84}" type="datetimeFigureOut">
              <a:rPr lang="en-US" smtClean="0"/>
              <a:t>12/17/2014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22B2E7-C15A-4659-81BA-D51106B558E0}" type="slidenum">
              <a:rPr lang="en-US" smtClean="0"/>
              <a:t>‹#›</a:t>
            </a:fld>
            <a:endParaRPr lang="en-US"/>
          </a:p>
        </p:txBody>
      </p:sp>
    </p:spTree>
    <p:extLst>
      <p:ext uri="{BB962C8B-B14F-4D97-AF65-F5344CB8AC3E}">
        <p14:creationId xmlns:p14="http://schemas.microsoft.com/office/powerpoint/2010/main" val="3000730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FD2D2C-F51E-4B3E-95FF-334AD5645A84}" type="datetimeFigureOut">
              <a:rPr lang="en-US" smtClean="0"/>
              <a:t>12/17/2014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22B2E7-C15A-4659-81BA-D51106B558E0}" type="slidenum">
              <a:rPr lang="en-US" smtClean="0"/>
              <a:t>‹#›</a:t>
            </a:fld>
            <a:endParaRPr lang="en-US"/>
          </a:p>
        </p:txBody>
      </p:sp>
    </p:spTree>
    <p:extLst>
      <p:ext uri="{BB962C8B-B14F-4D97-AF65-F5344CB8AC3E}">
        <p14:creationId xmlns:p14="http://schemas.microsoft.com/office/powerpoint/2010/main" val="16275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0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6000" b="1" dirty="0" smtClean="0">
                <a:solidFill>
                  <a:schemeClr val="tx2">
                    <a:lumMod val="50000"/>
                  </a:schemeClr>
                </a:solidFill>
              </a:rPr>
              <a:t>A Day in the Life</a:t>
            </a:r>
            <a:r>
              <a:rPr lang="en-US" sz="6000" dirty="0" smtClean="0"/>
              <a:t>	</a:t>
            </a:r>
            <a:endParaRPr lang="en-US" sz="6000" dirty="0"/>
          </a:p>
        </p:txBody>
      </p:sp>
      <p:sp>
        <p:nvSpPr>
          <p:cNvPr id="3" name="Subtitle 2"/>
          <p:cNvSpPr>
            <a:spLocks noGrp="1"/>
          </p:cNvSpPr>
          <p:nvPr>
            <p:ph type="subTitle" idx="1"/>
          </p:nvPr>
        </p:nvSpPr>
        <p:spPr/>
        <p:txBody>
          <a:bodyPr>
            <a:normAutofit lnSpcReduction="10000"/>
          </a:bodyPr>
          <a:lstStyle/>
          <a:p>
            <a:r>
              <a:rPr lang="en-US" sz="6000" b="1" dirty="0" smtClean="0">
                <a:solidFill>
                  <a:schemeClr val="tx2">
                    <a:lumMod val="75000"/>
                  </a:schemeClr>
                </a:solidFill>
              </a:rPr>
              <a:t>Of a Mobile Phlebotomist</a:t>
            </a:r>
          </a:p>
          <a:p>
            <a:endParaRPr lang="en-US" dirty="0"/>
          </a:p>
          <a:p>
            <a:endParaRPr lang="en-US" dirty="0"/>
          </a:p>
        </p:txBody>
      </p:sp>
    </p:spTree>
    <p:extLst>
      <p:ext uri="{BB962C8B-B14F-4D97-AF65-F5344CB8AC3E}">
        <p14:creationId xmlns:p14="http://schemas.microsoft.com/office/powerpoint/2010/main" val="15127252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 Sets Defined</a:t>
            </a:r>
            <a:endParaRPr lang="en-US" dirty="0"/>
          </a:p>
        </p:txBody>
      </p:sp>
      <p:sp>
        <p:nvSpPr>
          <p:cNvPr id="3" name="Content Placeholder 2"/>
          <p:cNvSpPr>
            <a:spLocks noGrp="1"/>
          </p:cNvSpPr>
          <p:nvPr>
            <p:ph idx="1"/>
          </p:nvPr>
        </p:nvSpPr>
        <p:spPr>
          <a:xfrm>
            <a:off x="3437731" y="228600"/>
            <a:ext cx="5111750" cy="5853113"/>
          </a:xfrm>
        </p:spPr>
        <p:txBody>
          <a:bodyPr/>
          <a:lstStyle/>
          <a:p>
            <a:endParaRPr lang="en-US" dirty="0"/>
          </a:p>
        </p:txBody>
      </p:sp>
      <p:sp>
        <p:nvSpPr>
          <p:cNvPr id="4" name="Text Placeholder 3"/>
          <p:cNvSpPr>
            <a:spLocks noGrp="1"/>
          </p:cNvSpPr>
          <p:nvPr>
            <p:ph type="body" sz="half" idx="2"/>
          </p:nvPr>
        </p:nvSpPr>
        <p:spPr>
          <a:xfrm>
            <a:off x="457201" y="1435100"/>
            <a:ext cx="2819400" cy="4691063"/>
          </a:xfrm>
        </p:spPr>
        <p:txBody>
          <a:bodyPr>
            <a:normAutofit/>
          </a:bodyPr>
          <a:lstStyle/>
          <a:p>
            <a:r>
              <a:rPr lang="en-US" sz="1800" dirty="0" smtClean="0"/>
              <a:t>BBPL has several different levels of mobile phlebotomy ranging from </a:t>
            </a:r>
          </a:p>
          <a:p>
            <a:r>
              <a:rPr lang="en-US" sz="1800" dirty="0" smtClean="0"/>
              <a:t>Phlebotomist l –</a:t>
            </a:r>
            <a:r>
              <a:rPr lang="en-US" sz="1800" dirty="0" err="1" smtClean="0"/>
              <a:t>lll</a:t>
            </a:r>
            <a:r>
              <a:rPr lang="en-US" sz="1800" dirty="0" smtClean="0"/>
              <a:t>.  Each of the three levels has the same skill set as a phlebotomist l but the expectations and skill set builds as the phlebotomist progresses with their training and job descriptions.</a:t>
            </a:r>
          </a:p>
          <a:p>
            <a:endParaRPr lang="en-US" sz="1800" dirty="0"/>
          </a:p>
          <a:p>
            <a:r>
              <a:rPr lang="en-US" sz="1800" dirty="0" smtClean="0"/>
              <a:t>All phlebotomist must have these character traits to be successful for our company.  </a:t>
            </a:r>
          </a:p>
        </p:txBody>
      </p:sp>
      <p:pic>
        <p:nvPicPr>
          <p:cNvPr id="1026" name="Picture 2" descr="C:\Users\Bev\Pictures\traits-phlebotomis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304800"/>
            <a:ext cx="5434013" cy="579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753546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3575050" y="533400"/>
            <a:ext cx="5111750" cy="5592763"/>
          </a:xfrm>
        </p:spPr>
        <p:txBody>
          <a:bodyPr>
            <a:normAutofit/>
          </a:bodyPr>
          <a:lstStyle/>
          <a:p>
            <a:pPr marL="0" indent="0">
              <a:buNone/>
            </a:pPr>
            <a:r>
              <a:rPr lang="en-US" sz="2400" dirty="0"/>
              <a:t>The supervisor, is the leader of all and what it represents.  You wear the title of your PSC or Processing Center.  </a:t>
            </a:r>
            <a:r>
              <a:rPr lang="en-US" sz="2400" dirty="0" smtClean="0"/>
              <a:t>You…are </a:t>
            </a:r>
            <a:r>
              <a:rPr lang="en-US" sz="2400" dirty="0"/>
              <a:t>a reflection of your </a:t>
            </a:r>
            <a:r>
              <a:rPr lang="en-US" sz="2400" dirty="0" smtClean="0"/>
              <a:t>success </a:t>
            </a:r>
            <a:r>
              <a:rPr lang="en-US" sz="2400" i="1" dirty="0" smtClean="0"/>
              <a:t>and</a:t>
            </a:r>
            <a:r>
              <a:rPr lang="en-US" sz="2400" dirty="0" smtClean="0"/>
              <a:t> you are a reflection of those you have trained.</a:t>
            </a:r>
            <a:endParaRPr lang="en-US" sz="2400" dirty="0"/>
          </a:p>
          <a:p>
            <a:pPr marL="0" indent="0">
              <a:buNone/>
            </a:pPr>
            <a:r>
              <a:rPr lang="en-US" sz="2400" dirty="0"/>
              <a:t>Today, someone needs you to do the right thing and they are waiting for you and your team to help them get the most accurate lab work to which they are entitled.</a:t>
            </a:r>
          </a:p>
          <a:p>
            <a:pPr marL="0" indent="0">
              <a:buNone/>
            </a:pPr>
            <a:r>
              <a:rPr lang="en-US" sz="2400" dirty="0"/>
              <a:t>Today, you can make the difference of a life time.</a:t>
            </a:r>
          </a:p>
          <a:p>
            <a:pPr marL="0" indent="0">
              <a:buNone/>
            </a:pPr>
            <a:endParaRPr lang="en-US" dirty="0"/>
          </a:p>
        </p:txBody>
      </p:sp>
      <p:sp>
        <p:nvSpPr>
          <p:cNvPr id="4" name="Text Placeholder 3"/>
          <p:cNvSpPr>
            <a:spLocks noGrp="1"/>
          </p:cNvSpPr>
          <p:nvPr>
            <p:ph type="body" sz="half" idx="2"/>
          </p:nvPr>
        </p:nvSpPr>
        <p:spPr>
          <a:xfrm>
            <a:off x="457200" y="685800"/>
            <a:ext cx="3008313" cy="5440363"/>
          </a:xfrm>
        </p:spPr>
        <p:txBody>
          <a:bodyPr>
            <a:normAutofit/>
          </a:bodyPr>
          <a:lstStyle/>
          <a:p>
            <a:endParaRPr lang="en-US" sz="1600" dirty="0" smtClean="0"/>
          </a:p>
          <a:p>
            <a:endParaRPr lang="en-US" sz="1600" dirty="0"/>
          </a:p>
        </p:txBody>
      </p:sp>
      <p:pic>
        <p:nvPicPr>
          <p:cNvPr id="8194" name="Picture 2" descr="C:\Users\Bev\Pictures\th5O59UST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219200"/>
            <a:ext cx="2666999" cy="3886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91811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t>AM Coordinator </a:t>
            </a:r>
            <a:endParaRPr lang="en-US" sz="4000" dirty="0"/>
          </a:p>
        </p:txBody>
      </p:sp>
      <p:sp>
        <p:nvSpPr>
          <p:cNvPr id="3" name="Picture Placeholder 2"/>
          <p:cNvSpPr>
            <a:spLocks noGrp="1"/>
          </p:cNvSpPr>
          <p:nvPr>
            <p:ph type="pic" idx="1"/>
          </p:nvPr>
        </p:nvSpPr>
        <p:spPr/>
      </p:sp>
      <p:sp>
        <p:nvSpPr>
          <p:cNvPr id="4" name="Text Placeholder 3"/>
          <p:cNvSpPr>
            <a:spLocks noGrp="1"/>
          </p:cNvSpPr>
          <p:nvPr>
            <p:ph type="body" sz="half" idx="2"/>
          </p:nvPr>
        </p:nvSpPr>
        <p:spPr/>
        <p:txBody>
          <a:bodyPr/>
          <a:lstStyle/>
          <a:p>
            <a:endParaRPr lang="en-US" dirty="0"/>
          </a:p>
        </p:txBody>
      </p:sp>
      <p:pic>
        <p:nvPicPr>
          <p:cNvPr id="1026" name="Picture 2" descr="C:\Users\Bev\AppData\Local\Microsoft\Windows\Temporary Internet Files\Content.IE5\5X4IB1J3\MC90005677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3200" y="838200"/>
            <a:ext cx="3733800"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07058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Responsibilities of Coordinator</a:t>
            </a:r>
            <a:endParaRPr lang="en-US" dirty="0"/>
          </a:p>
        </p:txBody>
      </p:sp>
      <p:sp>
        <p:nvSpPr>
          <p:cNvPr id="3" name="Content Placeholder 2"/>
          <p:cNvSpPr>
            <a:spLocks noGrp="1"/>
          </p:cNvSpPr>
          <p:nvPr>
            <p:ph sz="half" idx="1"/>
          </p:nvPr>
        </p:nvSpPr>
        <p:spPr/>
        <p:txBody>
          <a:bodyPr/>
          <a:lstStyle/>
          <a:p>
            <a:r>
              <a:rPr lang="en-US" dirty="0" smtClean="0"/>
              <a:t>Acts as team member with a lighter route</a:t>
            </a:r>
          </a:p>
          <a:p>
            <a:r>
              <a:rPr lang="en-US" dirty="0" smtClean="0"/>
              <a:t>Takes client calls and routes add on calls and expedites</a:t>
            </a:r>
          </a:p>
          <a:p>
            <a:r>
              <a:rPr lang="en-US" dirty="0" smtClean="0"/>
              <a:t>Takes </a:t>
            </a:r>
            <a:r>
              <a:rPr lang="en-US" dirty="0" err="1" smtClean="0"/>
              <a:t>phleb</a:t>
            </a:r>
            <a:r>
              <a:rPr lang="en-US" dirty="0" smtClean="0"/>
              <a:t> calls</a:t>
            </a:r>
          </a:p>
          <a:p>
            <a:r>
              <a:rPr lang="en-US" dirty="0" smtClean="0"/>
              <a:t>Moves team to safely</a:t>
            </a:r>
          </a:p>
          <a:p>
            <a:pPr marL="0" indent="0" algn="ctr">
              <a:buNone/>
            </a:pPr>
            <a:r>
              <a:rPr lang="en-US" dirty="0" smtClean="0"/>
              <a:t>H-U-S-T-L-E!</a:t>
            </a:r>
            <a:endParaRPr lang="en-US" dirty="0"/>
          </a:p>
        </p:txBody>
      </p:sp>
      <p:sp>
        <p:nvSpPr>
          <p:cNvPr id="4" name="Content Placeholder 3"/>
          <p:cNvSpPr>
            <a:spLocks noGrp="1"/>
          </p:cNvSpPr>
          <p:nvPr>
            <p:ph sz="half" idx="2"/>
          </p:nvPr>
        </p:nvSpPr>
        <p:spPr/>
        <p:txBody>
          <a:bodyPr/>
          <a:lstStyle/>
          <a:p>
            <a:r>
              <a:rPr lang="en-US" dirty="0" smtClean="0"/>
              <a:t>Liaison for team to troubleshoot problems</a:t>
            </a:r>
          </a:p>
          <a:p>
            <a:r>
              <a:rPr lang="en-US" dirty="0" smtClean="0"/>
              <a:t>Runs the processing room by delegation.</a:t>
            </a:r>
          </a:p>
          <a:p>
            <a:r>
              <a:rPr lang="en-US" dirty="0" smtClean="0"/>
              <a:t>Works closely with Supervisor</a:t>
            </a:r>
          </a:p>
          <a:p>
            <a:r>
              <a:rPr lang="en-US" dirty="0" smtClean="0"/>
              <a:t>Promotes a work safe </a:t>
            </a:r>
            <a:r>
              <a:rPr lang="en-US" dirty="0" err="1" smtClean="0"/>
              <a:t>enviroment</a:t>
            </a:r>
            <a:endParaRPr lang="en-US" dirty="0"/>
          </a:p>
        </p:txBody>
      </p:sp>
    </p:spTree>
    <p:extLst>
      <p:ext uri="{BB962C8B-B14F-4D97-AF65-F5344CB8AC3E}">
        <p14:creationId xmlns:p14="http://schemas.microsoft.com/office/powerpoint/2010/main" val="10458472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3050"/>
            <a:ext cx="3008313" cy="3003550"/>
          </a:xfrm>
        </p:spPr>
        <p:txBody>
          <a:bodyPr>
            <a:noAutofit/>
          </a:bodyPr>
          <a:lstStyle/>
          <a:p>
            <a:r>
              <a:rPr lang="en-US" sz="4000" dirty="0" smtClean="0"/>
              <a:t>PSC Coordinator or WIP</a:t>
            </a:r>
            <a:endParaRPr lang="en-US" sz="4000" dirty="0"/>
          </a:p>
        </p:txBody>
      </p:sp>
      <p:sp>
        <p:nvSpPr>
          <p:cNvPr id="7" name="Text Placeholder 6"/>
          <p:cNvSpPr>
            <a:spLocks noGrp="1"/>
          </p:cNvSpPr>
          <p:nvPr>
            <p:ph type="body" sz="half" idx="2"/>
          </p:nvPr>
        </p:nvSpPr>
        <p:spPr>
          <a:xfrm>
            <a:off x="457200" y="3810000"/>
            <a:ext cx="3008313" cy="2316163"/>
          </a:xfrm>
        </p:spPr>
        <p:txBody>
          <a:bodyPr/>
          <a:lstStyle/>
          <a:p>
            <a:endParaRPr lang="en-US" dirty="0"/>
          </a:p>
        </p:txBody>
      </p:sp>
      <p:pic>
        <p:nvPicPr>
          <p:cNvPr id="2050" name="Picture 2" descr="C:\Users\Bev\AppData\Local\Microsoft\Windows\Temporary Internet Files\Content.IE5\3HY821OQ\MC900044932[1].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343400" y="533400"/>
            <a:ext cx="4038600" cy="502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1876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PSC Coordinator / WIP	</a:t>
            </a:r>
            <a:endParaRPr lang="en-US" dirty="0"/>
          </a:p>
        </p:txBody>
      </p:sp>
      <p:sp>
        <p:nvSpPr>
          <p:cNvPr id="3" name="Content Placeholder 2"/>
          <p:cNvSpPr>
            <a:spLocks noGrp="1"/>
          </p:cNvSpPr>
          <p:nvPr>
            <p:ph sz="half" idx="1"/>
          </p:nvPr>
        </p:nvSpPr>
        <p:spPr/>
        <p:txBody>
          <a:bodyPr/>
          <a:lstStyle/>
          <a:p>
            <a:r>
              <a:rPr lang="en-US" dirty="0" smtClean="0"/>
              <a:t>Answers phone lines between high volume call time.</a:t>
            </a:r>
          </a:p>
          <a:p>
            <a:r>
              <a:rPr lang="en-US" dirty="0" smtClean="0"/>
              <a:t>Daily Management Reports</a:t>
            </a:r>
          </a:p>
          <a:p>
            <a:r>
              <a:rPr lang="en-US" dirty="0" smtClean="0"/>
              <a:t>Data Entry</a:t>
            </a:r>
          </a:p>
          <a:p>
            <a:r>
              <a:rPr lang="en-US" dirty="0" smtClean="0"/>
              <a:t>Billing inquiries 	</a:t>
            </a:r>
            <a:endParaRPr lang="en-US" dirty="0"/>
          </a:p>
        </p:txBody>
      </p:sp>
      <p:sp>
        <p:nvSpPr>
          <p:cNvPr id="4" name="Content Placeholder 3"/>
          <p:cNvSpPr>
            <a:spLocks noGrp="1"/>
          </p:cNvSpPr>
          <p:nvPr>
            <p:ph sz="half" idx="2"/>
          </p:nvPr>
        </p:nvSpPr>
        <p:spPr/>
        <p:txBody>
          <a:bodyPr/>
          <a:lstStyle/>
          <a:p>
            <a:r>
              <a:rPr lang="en-US" dirty="0" smtClean="0"/>
              <a:t>Helps in processing as directed by Coordinator  during processing rush</a:t>
            </a:r>
          </a:p>
          <a:p>
            <a:r>
              <a:rPr lang="en-US" dirty="0" smtClean="0"/>
              <a:t>Assists with QC process</a:t>
            </a:r>
          </a:p>
          <a:p>
            <a:r>
              <a:rPr lang="en-US" dirty="0" smtClean="0"/>
              <a:t>Acts as an emergency phlebotomist </a:t>
            </a:r>
            <a:endParaRPr lang="en-US" dirty="0"/>
          </a:p>
        </p:txBody>
      </p:sp>
    </p:spTree>
    <p:extLst>
      <p:ext uri="{BB962C8B-B14F-4D97-AF65-F5344CB8AC3E}">
        <p14:creationId xmlns:p14="http://schemas.microsoft.com/office/powerpoint/2010/main" val="18673313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Supervisor</a:t>
            </a:r>
            <a:endParaRPr lang="en-US" dirty="0"/>
          </a:p>
        </p:txBody>
      </p:sp>
      <p:sp>
        <p:nvSpPr>
          <p:cNvPr id="3" name="Content Placeholder 2"/>
          <p:cNvSpPr>
            <a:spLocks noGrp="1"/>
          </p:cNvSpPr>
          <p:nvPr>
            <p:ph idx="1"/>
          </p:nvPr>
        </p:nvSpPr>
        <p:spPr/>
        <p:txBody>
          <a:bodyPr/>
          <a:lstStyle/>
          <a:p>
            <a:endParaRPr lang="en-US" dirty="0"/>
          </a:p>
        </p:txBody>
      </p:sp>
      <p:pic>
        <p:nvPicPr>
          <p:cNvPr id="3078" name="Picture 6" descr="C:\Users\Bev\AppData\Local\Microsoft\Windows\Temporary Internet Files\Content.IE5\3HY821OQ\MC90005970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600" y="1524001"/>
            <a:ext cx="6019800"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66672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makes a GREAT Supervisor?</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Great communication skills</a:t>
            </a:r>
            <a:r>
              <a:rPr lang="en-US" dirty="0" smtClean="0"/>
              <a:t>: As a supervisor one </a:t>
            </a:r>
            <a:r>
              <a:rPr lang="en-US" i="1" u="sng" dirty="0" smtClean="0"/>
              <a:t>must communicate clearly and correctly </a:t>
            </a:r>
            <a:r>
              <a:rPr lang="en-US" dirty="0" smtClean="0"/>
              <a:t>to avoid misunderstandings and frustrations. When receiving information from a subordinate, he/she should be sure to receive it correctly – There is no harm in asking again if necessary.</a:t>
            </a:r>
          </a:p>
          <a:p>
            <a:pPr marL="0" indent="0">
              <a:buNone/>
            </a:pPr>
            <a:endParaRPr lang="en-US" sz="1500" dirty="0"/>
          </a:p>
        </p:txBody>
      </p:sp>
    </p:spTree>
    <p:extLst>
      <p:ext uri="{BB962C8B-B14F-4D97-AF65-F5344CB8AC3E}">
        <p14:creationId xmlns:p14="http://schemas.microsoft.com/office/powerpoint/2010/main" val="15493534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t>Adapt to the changes:</a:t>
            </a:r>
            <a:r>
              <a:rPr lang="en-US" dirty="0"/>
              <a:t> World is changing at a fast pace. The efficient supervisors ought to keep up with it. Do not just blindly follow the age old norms and rules. Think out of the box if required. Adjust to the needs of the organization.</a:t>
            </a:r>
          </a:p>
          <a:p>
            <a:endParaRPr lang="en-US" dirty="0"/>
          </a:p>
        </p:txBody>
      </p:sp>
    </p:spTree>
    <p:extLst>
      <p:ext uri="{BB962C8B-B14F-4D97-AF65-F5344CB8AC3E}">
        <p14:creationId xmlns:p14="http://schemas.microsoft.com/office/powerpoint/2010/main" val="14303716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1524000"/>
            <a:ext cx="7467600" cy="3785652"/>
          </a:xfrm>
          <a:prstGeom prst="rect">
            <a:avLst/>
          </a:prstGeom>
        </p:spPr>
        <p:txBody>
          <a:bodyPr wrap="square">
            <a:spAutoFit/>
          </a:bodyPr>
          <a:lstStyle/>
          <a:p>
            <a:r>
              <a:rPr lang="en-US" sz="4000" b="1" dirty="0" smtClean="0"/>
              <a:t>Values the employees</a:t>
            </a:r>
            <a:r>
              <a:rPr lang="en-US" sz="4000" dirty="0" smtClean="0"/>
              <a:t>: The people are any supervisor’s real asset. They are ones running the business and the work. A good supervisor understands their worth and treats them accordingly.</a:t>
            </a:r>
            <a:endParaRPr lang="en-US" sz="4000" dirty="0"/>
          </a:p>
        </p:txBody>
      </p:sp>
    </p:spTree>
    <p:extLst>
      <p:ext uri="{BB962C8B-B14F-4D97-AF65-F5344CB8AC3E}">
        <p14:creationId xmlns:p14="http://schemas.microsoft.com/office/powerpoint/2010/main" val="30930747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551837"/>
            <a:ext cx="8153400" cy="3416320"/>
          </a:xfrm>
          <a:prstGeom prst="rect">
            <a:avLst/>
          </a:prstGeom>
        </p:spPr>
        <p:txBody>
          <a:bodyPr wrap="square">
            <a:spAutoFit/>
          </a:bodyPr>
          <a:lstStyle/>
          <a:p>
            <a:r>
              <a:rPr lang="en-US" sz="3600" b="1" dirty="0" smtClean="0"/>
              <a:t>A coacher/mentor: </a:t>
            </a:r>
            <a:r>
              <a:rPr lang="en-US" sz="3600" dirty="0" smtClean="0"/>
              <a:t>Share your experience. A good supervisor shares her wisdom, knowledge and experience with the employees. She helps them perform better. This also strengthens the bond and the trust between them.</a:t>
            </a:r>
            <a:endParaRPr lang="en-US" sz="3600" dirty="0"/>
          </a:p>
        </p:txBody>
      </p:sp>
    </p:spTree>
    <p:extLst>
      <p:ext uri="{BB962C8B-B14F-4D97-AF65-F5344CB8AC3E}">
        <p14:creationId xmlns:p14="http://schemas.microsoft.com/office/powerpoint/2010/main" val="24488977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Daily Routine</a:t>
            </a:r>
            <a:endParaRPr lang="en-US" b="1" dirty="0"/>
          </a:p>
        </p:txBody>
      </p:sp>
      <p:sp>
        <p:nvSpPr>
          <p:cNvPr id="3" name="Content Placeholder 2"/>
          <p:cNvSpPr>
            <a:spLocks noGrp="1"/>
          </p:cNvSpPr>
          <p:nvPr>
            <p:ph idx="1"/>
          </p:nvPr>
        </p:nvSpPr>
        <p:spPr/>
        <p:txBody>
          <a:bodyPr/>
          <a:lstStyle/>
          <a:p>
            <a:r>
              <a:rPr lang="en-US" dirty="0" smtClean="0"/>
              <a:t>Calls coordinator to start or clocks in at office</a:t>
            </a:r>
          </a:p>
          <a:p>
            <a:r>
              <a:rPr lang="en-US" dirty="0" smtClean="0"/>
              <a:t>Arrive Client #1 and calls Coordinator</a:t>
            </a:r>
          </a:p>
          <a:p>
            <a:r>
              <a:rPr lang="en-US" dirty="0" smtClean="0"/>
              <a:t>GREETS The CUSTOMER!!!  Smiles!</a:t>
            </a:r>
          </a:p>
          <a:p>
            <a:r>
              <a:rPr lang="en-US" dirty="0" smtClean="0"/>
              <a:t>( Phlebotomist is the number one marketing representative of our company )</a:t>
            </a:r>
          </a:p>
          <a:p>
            <a:r>
              <a:rPr lang="en-US" dirty="0" smtClean="0"/>
              <a:t>Asks for a midnight census to find the correct room number</a:t>
            </a:r>
            <a:endParaRPr lang="en-US" dirty="0"/>
          </a:p>
        </p:txBody>
      </p:sp>
    </p:spTree>
    <p:extLst>
      <p:ext uri="{BB962C8B-B14F-4D97-AF65-F5344CB8AC3E}">
        <p14:creationId xmlns:p14="http://schemas.microsoft.com/office/powerpoint/2010/main" val="7656056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828836"/>
            <a:ext cx="8305800" cy="2862322"/>
          </a:xfrm>
          <a:prstGeom prst="rect">
            <a:avLst/>
          </a:prstGeom>
        </p:spPr>
        <p:txBody>
          <a:bodyPr wrap="square">
            <a:spAutoFit/>
          </a:bodyPr>
          <a:lstStyle/>
          <a:p>
            <a:r>
              <a:rPr lang="en-US" sz="3600" b="1" dirty="0" smtClean="0"/>
              <a:t>Disciplined</a:t>
            </a:r>
            <a:r>
              <a:rPr lang="en-US" sz="3600" dirty="0" smtClean="0"/>
              <a:t>: If a supervisor is disciplined then only can she expect the people to be so. </a:t>
            </a:r>
            <a:r>
              <a:rPr lang="en-US" sz="3600" u="sng" dirty="0" smtClean="0"/>
              <a:t>The boss is an example </a:t>
            </a:r>
            <a:r>
              <a:rPr lang="en-US" sz="3600" dirty="0" smtClean="0"/>
              <a:t>– Come on time, meet the time-lines, set a behavioral code if necessary.</a:t>
            </a:r>
            <a:endParaRPr lang="en-US" sz="3600" dirty="0"/>
          </a:p>
        </p:txBody>
      </p:sp>
    </p:spTree>
    <p:extLst>
      <p:ext uri="{BB962C8B-B14F-4D97-AF65-F5344CB8AC3E}">
        <p14:creationId xmlns:p14="http://schemas.microsoft.com/office/powerpoint/2010/main" val="14559448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967335"/>
            <a:ext cx="7924800" cy="2554545"/>
          </a:xfrm>
          <a:prstGeom prst="rect">
            <a:avLst/>
          </a:prstGeom>
        </p:spPr>
        <p:txBody>
          <a:bodyPr wrap="square">
            <a:spAutoFit/>
          </a:bodyPr>
          <a:lstStyle/>
          <a:p>
            <a:r>
              <a:rPr lang="en-US" sz="3200" b="1" dirty="0" smtClean="0"/>
              <a:t>Feedback/incentives</a:t>
            </a:r>
            <a:r>
              <a:rPr lang="en-US" sz="3200" dirty="0" smtClean="0"/>
              <a:t>: Promotions, feedback, raises and accolades should be showered on the deserving people. </a:t>
            </a:r>
          </a:p>
          <a:p>
            <a:r>
              <a:rPr lang="en-US" sz="3200" dirty="0" smtClean="0"/>
              <a:t>Praise is free and the most valued by an employee.</a:t>
            </a:r>
            <a:endParaRPr lang="en-US" sz="3200" dirty="0"/>
          </a:p>
        </p:txBody>
      </p:sp>
    </p:spTree>
    <p:extLst>
      <p:ext uri="{BB962C8B-B14F-4D97-AF65-F5344CB8AC3E}">
        <p14:creationId xmlns:p14="http://schemas.microsoft.com/office/powerpoint/2010/main" val="28281273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413338"/>
            <a:ext cx="7696200" cy="3108543"/>
          </a:xfrm>
          <a:prstGeom prst="rect">
            <a:avLst/>
          </a:prstGeom>
        </p:spPr>
        <p:txBody>
          <a:bodyPr wrap="square">
            <a:spAutoFit/>
          </a:bodyPr>
          <a:lstStyle/>
          <a:p>
            <a:r>
              <a:rPr lang="en-US" sz="2800" b="1" dirty="0" smtClean="0"/>
              <a:t>Be an example: </a:t>
            </a:r>
            <a:r>
              <a:rPr lang="en-US" sz="2800" dirty="0" smtClean="0"/>
              <a:t>Be hands on – Do not just always delegate. At times the boss should take on projects too. She may try picking up something less attractive or uninteresting and complete it wonderfully. This </a:t>
            </a:r>
            <a:r>
              <a:rPr lang="en-US" sz="2800" u="sng" dirty="0" smtClean="0"/>
              <a:t>sets an example</a:t>
            </a:r>
            <a:r>
              <a:rPr lang="en-US" sz="2800" dirty="0" smtClean="0"/>
              <a:t> to all the team about taking up challenges and about how </a:t>
            </a:r>
            <a:r>
              <a:rPr lang="en-US" sz="2800" u="sng" dirty="0" smtClean="0"/>
              <a:t>any </a:t>
            </a:r>
            <a:r>
              <a:rPr lang="en-US" sz="2800" dirty="0" smtClean="0"/>
              <a:t>work is important.</a:t>
            </a:r>
            <a:endParaRPr lang="en-US" sz="2800" dirty="0"/>
          </a:p>
        </p:txBody>
      </p:sp>
    </p:spTree>
    <p:extLst>
      <p:ext uri="{BB962C8B-B14F-4D97-AF65-F5344CB8AC3E}">
        <p14:creationId xmlns:p14="http://schemas.microsoft.com/office/powerpoint/2010/main" val="32780896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413338"/>
            <a:ext cx="8610600" cy="3970318"/>
          </a:xfrm>
          <a:prstGeom prst="rect">
            <a:avLst/>
          </a:prstGeom>
        </p:spPr>
        <p:txBody>
          <a:bodyPr wrap="square">
            <a:spAutoFit/>
          </a:bodyPr>
          <a:lstStyle/>
          <a:p>
            <a:r>
              <a:rPr lang="en-US" sz="3600" b="1" dirty="0" smtClean="0"/>
              <a:t>Be approachable</a:t>
            </a:r>
            <a:r>
              <a:rPr lang="en-US" sz="3600" dirty="0" smtClean="0"/>
              <a:t>: The employees should not hesitate in approaching the supervisor with their concerns and problems. An efficient supervisor will make sure that there is enough trust and openness between her and the employees for the latter to come to her with their grievances</a:t>
            </a:r>
            <a:endParaRPr lang="en-US" sz="3600" dirty="0"/>
          </a:p>
        </p:txBody>
      </p:sp>
    </p:spTree>
    <p:extLst>
      <p:ext uri="{BB962C8B-B14F-4D97-AF65-F5344CB8AC3E}">
        <p14:creationId xmlns:p14="http://schemas.microsoft.com/office/powerpoint/2010/main" val="25557273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62000"/>
            <a:ext cx="6248400" cy="5262979"/>
          </a:xfrm>
          <a:prstGeom prst="rect">
            <a:avLst/>
          </a:prstGeom>
        </p:spPr>
        <p:txBody>
          <a:bodyPr wrap="square">
            <a:spAutoFit/>
          </a:bodyPr>
          <a:lstStyle/>
          <a:p>
            <a:r>
              <a:rPr lang="en-US" sz="2800" b="1" dirty="0" smtClean="0"/>
              <a:t>Be considerate</a:t>
            </a:r>
            <a:r>
              <a:rPr lang="en-US" sz="2800" dirty="0" smtClean="0"/>
              <a:t>: People are not just employees. They have families, friends and a life beyond work. Unless there is something </a:t>
            </a:r>
            <a:r>
              <a:rPr lang="en-US" sz="2800" u="sng" dirty="0" smtClean="0"/>
              <a:t>urgent</a:t>
            </a:r>
            <a:r>
              <a:rPr lang="en-US" sz="2800" dirty="0" smtClean="0"/>
              <a:t>, do not make them work beyond the usual hours. Let them have their weekends and vacations. Be practical when setting the time-lines. This  will in turn improve the efficiency and the productivity of the employees.</a:t>
            </a:r>
          </a:p>
          <a:p>
            <a:r>
              <a:rPr lang="en-US" sz="2800" dirty="0" smtClean="0"/>
              <a:t>The same goes for schedules…..they should have prior to leaving for the week or wait until Monday morning</a:t>
            </a:r>
            <a:endParaRPr lang="en-US" sz="2800" dirty="0"/>
          </a:p>
        </p:txBody>
      </p:sp>
    </p:spTree>
    <p:extLst>
      <p:ext uri="{BB962C8B-B14F-4D97-AF65-F5344CB8AC3E}">
        <p14:creationId xmlns:p14="http://schemas.microsoft.com/office/powerpoint/2010/main" val="21387655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914400"/>
            <a:ext cx="6400800" cy="2062103"/>
          </a:xfrm>
          <a:prstGeom prst="rect">
            <a:avLst/>
          </a:prstGeom>
        </p:spPr>
        <p:txBody>
          <a:bodyPr wrap="square">
            <a:spAutoFit/>
          </a:bodyPr>
          <a:lstStyle/>
          <a:p>
            <a:r>
              <a:rPr lang="en-US" sz="3200" b="1" dirty="0" smtClean="0"/>
              <a:t>Positive attitude</a:t>
            </a:r>
            <a:r>
              <a:rPr lang="en-US" sz="3200" dirty="0" smtClean="0"/>
              <a:t>: Be polite. Wish employees good mornings and be generous in thanking them. Inquire after about their families off and on.</a:t>
            </a:r>
            <a:endParaRPr lang="en-US" sz="3200" dirty="0"/>
          </a:p>
        </p:txBody>
      </p:sp>
    </p:spTree>
    <p:extLst>
      <p:ext uri="{BB962C8B-B14F-4D97-AF65-F5344CB8AC3E}">
        <p14:creationId xmlns:p14="http://schemas.microsoft.com/office/powerpoint/2010/main" val="6481127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74838"/>
            <a:ext cx="7924800" cy="3108543"/>
          </a:xfrm>
          <a:prstGeom prst="rect">
            <a:avLst/>
          </a:prstGeom>
        </p:spPr>
        <p:txBody>
          <a:bodyPr wrap="square">
            <a:spAutoFit/>
          </a:bodyPr>
          <a:lstStyle/>
          <a:p>
            <a:r>
              <a:rPr lang="en-US" sz="2800" b="1" dirty="0" smtClean="0"/>
              <a:t>Criticize constructively</a:t>
            </a:r>
            <a:r>
              <a:rPr lang="en-US" sz="2800" dirty="0" smtClean="0"/>
              <a:t>: When mistakes happen a good supervisor tries and understands the reasons behind the mishap. She criticizes or assesses the employee in proportion to the mistake. And it is always better to not to scream or scold in front of the others. Give constructive feedback; show them the right way to do things</a:t>
            </a:r>
            <a:endParaRPr lang="en-US" sz="2800" dirty="0"/>
          </a:p>
        </p:txBody>
      </p:sp>
    </p:spTree>
    <p:extLst>
      <p:ext uri="{BB962C8B-B14F-4D97-AF65-F5344CB8AC3E}">
        <p14:creationId xmlns:p14="http://schemas.microsoft.com/office/powerpoint/2010/main" val="10670940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7200" dirty="0" smtClean="0"/>
              <a:t>So what is a BBPL LTC Supervisor?</a:t>
            </a:r>
            <a:endParaRPr lang="en-US" sz="7200" dirty="0"/>
          </a:p>
        </p:txBody>
      </p:sp>
      <p:sp>
        <p:nvSpPr>
          <p:cNvPr id="3" name="Subtitle 2"/>
          <p:cNvSpPr>
            <a:spLocks noGrp="1"/>
          </p:cNvSpPr>
          <p:nvPr>
            <p:ph type="subTitle" idx="1"/>
          </p:nvPr>
        </p:nvSpPr>
        <p:spPr>
          <a:xfrm>
            <a:off x="1371600" y="5562600"/>
            <a:ext cx="6400800" cy="76200"/>
          </a:xfrm>
        </p:spPr>
        <p:txBody>
          <a:bodyPr>
            <a:normAutofit fontScale="25000" lnSpcReduction="20000"/>
          </a:bodyPr>
          <a:lstStyle/>
          <a:p>
            <a:endParaRPr lang="en-US" dirty="0"/>
          </a:p>
        </p:txBody>
      </p:sp>
    </p:spTree>
    <p:extLst>
      <p:ext uri="{BB962C8B-B14F-4D97-AF65-F5344CB8AC3E}">
        <p14:creationId xmlns:p14="http://schemas.microsoft.com/office/powerpoint/2010/main" val="39830798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t>Supervisors…..</a:t>
            </a:r>
            <a:endParaRPr lang="en-US" sz="6600" b="1" dirty="0"/>
          </a:p>
        </p:txBody>
      </p:sp>
      <p:sp>
        <p:nvSpPr>
          <p:cNvPr id="3" name="Content Placeholder 2"/>
          <p:cNvSpPr>
            <a:spLocks noGrp="1"/>
          </p:cNvSpPr>
          <p:nvPr>
            <p:ph idx="1"/>
          </p:nvPr>
        </p:nvSpPr>
        <p:spPr/>
        <p:txBody>
          <a:bodyPr>
            <a:normAutofit/>
          </a:bodyPr>
          <a:lstStyle/>
          <a:p>
            <a:r>
              <a:rPr lang="en-US" sz="4400" dirty="0" smtClean="0"/>
              <a:t>Complete the team ……..</a:t>
            </a:r>
          </a:p>
          <a:p>
            <a:pPr marL="0" indent="0">
              <a:buNone/>
            </a:pPr>
            <a:r>
              <a:rPr lang="en-US" sz="4400" dirty="0" smtClean="0"/>
              <a:t>                 By bringing it all together</a:t>
            </a:r>
            <a:endParaRPr lang="en-US" sz="4400" dirty="0"/>
          </a:p>
        </p:txBody>
      </p:sp>
    </p:spTree>
    <p:extLst>
      <p:ext uri="{BB962C8B-B14F-4D97-AF65-F5344CB8AC3E}">
        <p14:creationId xmlns:p14="http://schemas.microsoft.com/office/powerpoint/2010/main" val="13777255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Supervisors…</a:t>
            </a:r>
            <a:br>
              <a:rPr lang="en-US" b="1" dirty="0" smtClean="0"/>
            </a:br>
            <a:r>
              <a:rPr lang="en-US" b="1" dirty="0" smtClean="0"/>
              <a:t>	</a:t>
            </a:r>
            <a:endParaRPr lang="en-US" b="1" dirty="0"/>
          </a:p>
        </p:txBody>
      </p:sp>
      <p:sp>
        <p:nvSpPr>
          <p:cNvPr id="3" name="Content Placeholder 2"/>
          <p:cNvSpPr>
            <a:spLocks noGrp="1"/>
          </p:cNvSpPr>
          <p:nvPr>
            <p:ph idx="1"/>
          </p:nvPr>
        </p:nvSpPr>
        <p:spPr/>
        <p:txBody>
          <a:bodyPr/>
          <a:lstStyle/>
          <a:p>
            <a:r>
              <a:rPr lang="en-US" dirty="0" smtClean="0"/>
              <a:t>Train</a:t>
            </a:r>
          </a:p>
          <a:p>
            <a:r>
              <a:rPr lang="en-US" dirty="0" smtClean="0"/>
              <a:t>Mentor</a:t>
            </a:r>
          </a:p>
          <a:p>
            <a:r>
              <a:rPr lang="en-US" dirty="0" smtClean="0"/>
              <a:t>Keep everyone on track</a:t>
            </a:r>
          </a:p>
          <a:p>
            <a:r>
              <a:rPr lang="en-US" dirty="0" smtClean="0"/>
              <a:t>Liaison of your site to client and your site to Central Lab.</a:t>
            </a:r>
          </a:p>
          <a:p>
            <a:r>
              <a:rPr lang="en-US" dirty="0" smtClean="0"/>
              <a:t>You ARE the LTC hub and the reason for its </a:t>
            </a:r>
          </a:p>
          <a:p>
            <a:pPr marL="0" indent="0">
              <a:buNone/>
            </a:pPr>
            <a:r>
              <a:rPr lang="en-US" dirty="0" smtClean="0"/>
              <a:t>    SUCCESS!</a:t>
            </a:r>
          </a:p>
          <a:p>
            <a:pPr marL="0" indent="0">
              <a:buNone/>
            </a:pPr>
            <a:endParaRPr lang="en-US" dirty="0"/>
          </a:p>
        </p:txBody>
      </p:sp>
    </p:spTree>
    <p:extLst>
      <p:ext uri="{BB962C8B-B14F-4D97-AF65-F5344CB8AC3E}">
        <p14:creationId xmlns:p14="http://schemas.microsoft.com/office/powerpoint/2010/main" val="34166669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it right from the Start</a:t>
            </a:r>
            <a:endParaRPr lang="en-US" dirty="0"/>
          </a:p>
        </p:txBody>
      </p:sp>
      <p:sp>
        <p:nvSpPr>
          <p:cNvPr id="3" name="Content Placeholder 2"/>
          <p:cNvSpPr>
            <a:spLocks noGrp="1"/>
          </p:cNvSpPr>
          <p:nvPr>
            <p:ph idx="1"/>
          </p:nvPr>
        </p:nvSpPr>
        <p:spPr/>
        <p:txBody>
          <a:bodyPr/>
          <a:lstStyle/>
          <a:p>
            <a:r>
              <a:rPr lang="en-US" dirty="0" smtClean="0"/>
              <a:t>Patient is identified according to the newest Patient ID SOP Update.  </a:t>
            </a:r>
            <a:endParaRPr lang="en-US" dirty="0"/>
          </a:p>
          <a:p>
            <a:r>
              <a:rPr lang="en-US" dirty="0" smtClean="0"/>
              <a:t>Labeling- New College of American Pathology </a:t>
            </a:r>
          </a:p>
          <a:p>
            <a:pPr marL="0" indent="0">
              <a:buNone/>
            </a:pPr>
            <a:r>
              <a:rPr lang="en-US" dirty="0" smtClean="0"/>
              <a:t>   (CAP) Requirement.  </a:t>
            </a:r>
          </a:p>
          <a:p>
            <a:r>
              <a:rPr lang="en-US" dirty="0" smtClean="0"/>
              <a:t>Approximately 47 specimens are mislabeled every month according to BBPL CQI data.  </a:t>
            </a:r>
          </a:p>
        </p:txBody>
      </p:sp>
    </p:spTree>
    <p:extLst>
      <p:ext uri="{BB962C8B-B14F-4D97-AF65-F5344CB8AC3E}">
        <p14:creationId xmlns:p14="http://schemas.microsoft.com/office/powerpoint/2010/main" val="25911930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Supervisors…</a:t>
            </a:r>
            <a:endParaRPr lang="en-US" dirty="0"/>
          </a:p>
        </p:txBody>
      </p:sp>
      <p:sp>
        <p:nvSpPr>
          <p:cNvPr id="3" name="Content Placeholder 2"/>
          <p:cNvSpPr>
            <a:spLocks noGrp="1"/>
          </p:cNvSpPr>
          <p:nvPr>
            <p:ph idx="1"/>
          </p:nvPr>
        </p:nvSpPr>
        <p:spPr/>
        <p:txBody>
          <a:bodyPr/>
          <a:lstStyle/>
          <a:p>
            <a:pPr marL="0" indent="0">
              <a:buNone/>
            </a:pPr>
            <a:r>
              <a:rPr lang="en-US" dirty="0" smtClean="0"/>
              <a:t>Lower the Cost and are good steward of:</a:t>
            </a:r>
          </a:p>
          <a:p>
            <a:endParaRPr lang="en-US" dirty="0"/>
          </a:p>
          <a:p>
            <a:r>
              <a:rPr lang="en-US" dirty="0" smtClean="0"/>
              <a:t>Supplies</a:t>
            </a:r>
          </a:p>
          <a:p>
            <a:r>
              <a:rPr lang="en-US" dirty="0" smtClean="0"/>
              <a:t>Mileage</a:t>
            </a:r>
          </a:p>
          <a:p>
            <a:r>
              <a:rPr lang="en-US" dirty="0" smtClean="0"/>
              <a:t>Overtime</a:t>
            </a:r>
            <a:endParaRPr lang="en-US" dirty="0"/>
          </a:p>
        </p:txBody>
      </p:sp>
    </p:spTree>
    <p:extLst>
      <p:ext uri="{BB962C8B-B14F-4D97-AF65-F5344CB8AC3E}">
        <p14:creationId xmlns:p14="http://schemas.microsoft.com/office/powerpoint/2010/main" val="1101953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Supervisors…</a:t>
            </a:r>
            <a:endParaRPr lang="en-US" dirty="0"/>
          </a:p>
        </p:txBody>
      </p:sp>
      <p:sp>
        <p:nvSpPr>
          <p:cNvPr id="3" name="Content Placeholder 2"/>
          <p:cNvSpPr>
            <a:spLocks noGrp="1"/>
          </p:cNvSpPr>
          <p:nvPr>
            <p:ph idx="1"/>
          </p:nvPr>
        </p:nvSpPr>
        <p:spPr/>
        <p:txBody>
          <a:bodyPr/>
          <a:lstStyle/>
          <a:p>
            <a:pPr marL="0" indent="0" algn="ctr">
              <a:buNone/>
            </a:pPr>
            <a:r>
              <a:rPr lang="en-US" u="sng" dirty="0" smtClean="0"/>
              <a:t>Manage CQI by:</a:t>
            </a:r>
          </a:p>
          <a:p>
            <a:pPr marL="0" indent="0">
              <a:buNone/>
            </a:pPr>
            <a:r>
              <a:rPr lang="en-US" dirty="0" smtClean="0"/>
              <a:t>Receiving and processing of errors </a:t>
            </a:r>
          </a:p>
          <a:p>
            <a:pPr marL="0" indent="0">
              <a:buNone/>
            </a:pPr>
            <a:r>
              <a:rPr lang="en-US" dirty="0" smtClean="0"/>
              <a:t>Providing constructive corrective action</a:t>
            </a:r>
          </a:p>
          <a:p>
            <a:pPr marL="0" indent="0">
              <a:buNone/>
            </a:pPr>
            <a:r>
              <a:rPr lang="en-US" dirty="0" smtClean="0"/>
              <a:t>Teach ….Teach and Teach again</a:t>
            </a:r>
          </a:p>
          <a:p>
            <a:pPr marL="0" indent="0">
              <a:buNone/>
            </a:pPr>
            <a:r>
              <a:rPr lang="en-US" dirty="0" smtClean="0"/>
              <a:t> Mentor the correct way to do the task</a:t>
            </a:r>
          </a:p>
          <a:p>
            <a:pPr marL="0" indent="0">
              <a:buNone/>
            </a:pPr>
            <a:r>
              <a:rPr lang="en-US" dirty="0" smtClean="0"/>
              <a:t>Follow up on corrective action </a:t>
            </a:r>
          </a:p>
          <a:p>
            <a:pPr marL="0" indent="0">
              <a:buNone/>
            </a:pPr>
            <a:r>
              <a:rPr lang="en-US" dirty="0" smtClean="0"/>
              <a:t>Record the corrective action</a:t>
            </a:r>
          </a:p>
        </p:txBody>
      </p:sp>
    </p:spTree>
    <p:extLst>
      <p:ext uri="{BB962C8B-B14F-4D97-AF65-F5344CB8AC3E}">
        <p14:creationId xmlns:p14="http://schemas.microsoft.com/office/powerpoint/2010/main" val="4533193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Supervisors…</a:t>
            </a:r>
            <a:endParaRPr lang="en-US" dirty="0"/>
          </a:p>
        </p:txBody>
      </p:sp>
      <p:sp>
        <p:nvSpPr>
          <p:cNvPr id="3" name="Content Placeholder 2"/>
          <p:cNvSpPr>
            <a:spLocks noGrp="1"/>
          </p:cNvSpPr>
          <p:nvPr>
            <p:ph idx="1"/>
          </p:nvPr>
        </p:nvSpPr>
        <p:spPr/>
        <p:txBody>
          <a:bodyPr>
            <a:normAutofit lnSpcReduction="10000"/>
          </a:bodyPr>
          <a:lstStyle/>
          <a:p>
            <a:r>
              <a:rPr lang="en-US" dirty="0" smtClean="0"/>
              <a:t>Are responsible for weekly schedules of clients</a:t>
            </a:r>
          </a:p>
          <a:p>
            <a:r>
              <a:rPr lang="en-US" dirty="0" smtClean="0"/>
              <a:t>Provide a path for employee to take PTO</a:t>
            </a:r>
          </a:p>
          <a:p>
            <a:r>
              <a:rPr lang="en-US" dirty="0" smtClean="0"/>
              <a:t>Schedule according to Medicare guidelines</a:t>
            </a:r>
          </a:p>
          <a:p>
            <a:endParaRPr lang="en-US" dirty="0"/>
          </a:p>
          <a:p>
            <a:pPr marL="0" indent="0">
              <a:buNone/>
            </a:pPr>
            <a:r>
              <a:rPr lang="en-US" dirty="0" smtClean="0"/>
              <a:t>ORDERING</a:t>
            </a:r>
          </a:p>
          <a:p>
            <a:r>
              <a:rPr lang="en-US" dirty="0" smtClean="0"/>
              <a:t>Smart Business</a:t>
            </a:r>
          </a:p>
          <a:p>
            <a:r>
              <a:rPr lang="en-US" dirty="0" smtClean="0"/>
              <a:t>Fisher /</a:t>
            </a:r>
            <a:r>
              <a:rPr lang="en-US" dirty="0" err="1" smtClean="0"/>
              <a:t>Cardnial</a:t>
            </a:r>
            <a:endParaRPr lang="en-US" dirty="0"/>
          </a:p>
          <a:p>
            <a:r>
              <a:rPr lang="en-US" dirty="0" smtClean="0"/>
              <a:t>BBPL</a:t>
            </a:r>
          </a:p>
        </p:txBody>
      </p:sp>
    </p:spTree>
    <p:extLst>
      <p:ext uri="{BB962C8B-B14F-4D97-AF65-F5344CB8AC3E}">
        <p14:creationId xmlns:p14="http://schemas.microsoft.com/office/powerpoint/2010/main" val="371353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Supervisors…</a:t>
            </a:r>
            <a:endParaRPr lang="en-US" dirty="0"/>
          </a:p>
        </p:txBody>
      </p:sp>
      <p:sp>
        <p:nvSpPr>
          <p:cNvPr id="3" name="Content Placeholder 2"/>
          <p:cNvSpPr>
            <a:spLocks noGrp="1"/>
          </p:cNvSpPr>
          <p:nvPr>
            <p:ph idx="1"/>
          </p:nvPr>
        </p:nvSpPr>
        <p:spPr/>
        <p:txBody>
          <a:bodyPr/>
          <a:lstStyle/>
          <a:p>
            <a:r>
              <a:rPr lang="en-US" dirty="0" smtClean="0"/>
              <a:t>Responsible for receiving DMR for designated staff or keeping it themselves.</a:t>
            </a:r>
          </a:p>
          <a:p>
            <a:r>
              <a:rPr lang="en-US" dirty="0" smtClean="0"/>
              <a:t>Transferring information to a Weekly Supervisor report.</a:t>
            </a:r>
          </a:p>
          <a:p>
            <a:endParaRPr lang="en-US" dirty="0"/>
          </a:p>
          <a:p>
            <a:r>
              <a:rPr lang="en-US" dirty="0" smtClean="0"/>
              <a:t>Uses the above information to manage and control overtime.</a:t>
            </a:r>
          </a:p>
        </p:txBody>
      </p:sp>
    </p:spTree>
    <p:extLst>
      <p:ext uri="{BB962C8B-B14F-4D97-AF65-F5344CB8AC3E}">
        <p14:creationId xmlns:p14="http://schemas.microsoft.com/office/powerpoint/2010/main" val="24337687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Supervisors…	</a:t>
            </a:r>
            <a:endParaRPr lang="en-US" dirty="0"/>
          </a:p>
        </p:txBody>
      </p:sp>
      <p:sp>
        <p:nvSpPr>
          <p:cNvPr id="3" name="Content Placeholder 2"/>
          <p:cNvSpPr>
            <a:spLocks noGrp="1"/>
          </p:cNvSpPr>
          <p:nvPr>
            <p:ph idx="1"/>
          </p:nvPr>
        </p:nvSpPr>
        <p:spPr/>
        <p:txBody>
          <a:bodyPr/>
          <a:lstStyle/>
          <a:p>
            <a:r>
              <a:rPr lang="en-US" dirty="0" smtClean="0"/>
              <a:t>Assist client support in selling BBPL to the clients</a:t>
            </a:r>
          </a:p>
          <a:p>
            <a:r>
              <a:rPr lang="en-US" dirty="0" smtClean="0"/>
              <a:t>Work side by side with the client support representative to retain and grow your client base</a:t>
            </a:r>
            <a:endParaRPr lang="en-US" dirty="0"/>
          </a:p>
        </p:txBody>
      </p:sp>
    </p:spTree>
    <p:extLst>
      <p:ext uri="{BB962C8B-B14F-4D97-AF65-F5344CB8AC3E}">
        <p14:creationId xmlns:p14="http://schemas.microsoft.com/office/powerpoint/2010/main" val="36524141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Supervisors….</a:t>
            </a:r>
            <a:endParaRPr lang="en-US" dirty="0"/>
          </a:p>
        </p:txBody>
      </p:sp>
      <p:sp>
        <p:nvSpPr>
          <p:cNvPr id="3" name="Content Placeholder 2"/>
          <p:cNvSpPr>
            <a:spLocks noGrp="1"/>
          </p:cNvSpPr>
          <p:nvPr>
            <p:ph idx="1"/>
          </p:nvPr>
        </p:nvSpPr>
        <p:spPr/>
        <p:txBody>
          <a:bodyPr/>
          <a:lstStyle/>
          <a:p>
            <a:pPr marL="0" indent="0">
              <a:buNone/>
            </a:pPr>
            <a:r>
              <a:rPr lang="en-US" dirty="0" smtClean="0"/>
              <a:t>Drives the following:</a:t>
            </a:r>
          </a:p>
          <a:p>
            <a:pPr marL="0" indent="0">
              <a:buNone/>
            </a:pPr>
            <a:endParaRPr lang="en-US" dirty="0"/>
          </a:p>
          <a:p>
            <a:pPr marL="0" indent="0">
              <a:buNone/>
            </a:pPr>
            <a:r>
              <a:rPr lang="en-US" dirty="0" smtClean="0"/>
              <a:t>Hiring Process</a:t>
            </a:r>
          </a:p>
          <a:p>
            <a:pPr marL="0" indent="0">
              <a:buNone/>
            </a:pPr>
            <a:r>
              <a:rPr lang="en-US" dirty="0" smtClean="0"/>
              <a:t>Onboarding Process</a:t>
            </a:r>
          </a:p>
          <a:p>
            <a:pPr marL="0" indent="0">
              <a:buNone/>
            </a:pPr>
            <a:r>
              <a:rPr lang="en-US" dirty="0" smtClean="0"/>
              <a:t>90 day Performance Appraisals </a:t>
            </a:r>
          </a:p>
          <a:p>
            <a:pPr marL="0" indent="0">
              <a:buNone/>
            </a:pPr>
            <a:r>
              <a:rPr lang="en-US" dirty="0" smtClean="0"/>
              <a:t>Yearly Performance Appraisals</a:t>
            </a:r>
          </a:p>
          <a:p>
            <a:pPr marL="0" indent="0">
              <a:buNone/>
            </a:pPr>
            <a:r>
              <a:rPr lang="en-US" dirty="0" smtClean="0"/>
              <a:t>Discipline as needed</a:t>
            </a:r>
            <a:endParaRPr lang="en-US" dirty="0"/>
          </a:p>
        </p:txBody>
      </p:sp>
    </p:spTree>
    <p:extLst>
      <p:ext uri="{BB962C8B-B14F-4D97-AF65-F5344CB8AC3E}">
        <p14:creationId xmlns:p14="http://schemas.microsoft.com/office/powerpoint/2010/main" val="39094411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Supervisors Set Goals</a:t>
            </a:r>
            <a:endParaRPr lang="en-US" dirty="0"/>
          </a:p>
        </p:txBody>
      </p:sp>
      <p:sp>
        <p:nvSpPr>
          <p:cNvPr id="3" name="Content Placeholder 2"/>
          <p:cNvSpPr>
            <a:spLocks noGrp="1"/>
          </p:cNvSpPr>
          <p:nvPr>
            <p:ph idx="1"/>
          </p:nvPr>
        </p:nvSpPr>
        <p:spPr/>
        <p:txBody>
          <a:bodyPr/>
          <a:lstStyle/>
          <a:p>
            <a:r>
              <a:rPr lang="en-US" dirty="0" smtClean="0"/>
              <a:t>Goals for the team</a:t>
            </a:r>
          </a:p>
          <a:p>
            <a:r>
              <a:rPr lang="en-US" dirty="0" smtClean="0"/>
              <a:t>Goals for the clients</a:t>
            </a:r>
          </a:p>
          <a:p>
            <a:r>
              <a:rPr lang="en-US" dirty="0" smtClean="0"/>
              <a:t>Goals for yourself</a:t>
            </a:r>
          </a:p>
          <a:p>
            <a:endParaRPr lang="en-US" dirty="0"/>
          </a:p>
          <a:p>
            <a:r>
              <a:rPr lang="en-US" dirty="0" smtClean="0"/>
              <a:t>What are your goals…?</a:t>
            </a:r>
            <a:endParaRPr lang="en-US" dirty="0"/>
          </a:p>
        </p:txBody>
      </p:sp>
    </p:spTree>
    <p:extLst>
      <p:ext uri="{BB962C8B-B14F-4D97-AF65-F5344CB8AC3E}">
        <p14:creationId xmlns:p14="http://schemas.microsoft.com/office/powerpoint/2010/main" val="13039982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Finally….Supervisors-</a:t>
            </a:r>
            <a:br>
              <a:rPr lang="en-US" dirty="0" smtClean="0"/>
            </a:br>
            <a:endParaRPr lang="en-US" dirty="0"/>
          </a:p>
        </p:txBody>
      </p:sp>
      <p:sp>
        <p:nvSpPr>
          <p:cNvPr id="3" name="Content Placeholder 2"/>
          <p:cNvSpPr>
            <a:spLocks noGrp="1"/>
          </p:cNvSpPr>
          <p:nvPr>
            <p:ph idx="1"/>
          </p:nvPr>
        </p:nvSpPr>
        <p:spPr/>
        <p:txBody>
          <a:bodyPr/>
          <a:lstStyle/>
          <a:p>
            <a:r>
              <a:rPr lang="en-US" dirty="0" smtClean="0"/>
              <a:t>Back fill as needed.  </a:t>
            </a:r>
          </a:p>
          <a:p>
            <a:pPr marL="0" indent="0">
              <a:buNone/>
            </a:pPr>
            <a:r>
              <a:rPr lang="en-US" dirty="0" smtClean="0"/>
              <a:t>Because we can do all tasks of those below us and are part of the team first and foremost.</a:t>
            </a:r>
          </a:p>
          <a:p>
            <a:pPr marL="0" indent="0">
              <a:buNone/>
            </a:pPr>
            <a:endParaRPr lang="en-US" dirty="0"/>
          </a:p>
          <a:p>
            <a:pPr marL="0" indent="0" algn="ctr">
              <a:buNone/>
            </a:pPr>
            <a:r>
              <a:rPr lang="en-US" sz="6000" dirty="0" smtClean="0"/>
              <a:t>We are Leaders</a:t>
            </a:r>
          </a:p>
        </p:txBody>
      </p:sp>
    </p:spTree>
    <p:extLst>
      <p:ext uri="{BB962C8B-B14F-4D97-AF65-F5344CB8AC3E}">
        <p14:creationId xmlns:p14="http://schemas.microsoft.com/office/powerpoint/2010/main" val="59605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297362"/>
          </a:xfrm>
        </p:spPr>
        <p:txBody>
          <a:bodyPr>
            <a:normAutofit/>
          </a:bodyPr>
          <a:lstStyle/>
          <a:p>
            <a:r>
              <a:rPr lang="en-US" sz="6600" dirty="0" smtClean="0"/>
              <a:t>Leaders Don’t Force People To Follow,</a:t>
            </a:r>
            <a:br>
              <a:rPr lang="en-US" sz="6600" dirty="0" smtClean="0"/>
            </a:br>
            <a:r>
              <a:rPr lang="en-US" sz="6600" dirty="0" smtClean="0"/>
              <a:t>They Invite Them On A </a:t>
            </a:r>
            <a:br>
              <a:rPr lang="en-US" sz="6600" dirty="0" smtClean="0"/>
            </a:br>
            <a:r>
              <a:rPr lang="en-US" sz="6600" dirty="0" smtClean="0"/>
              <a:t>               Journey       </a:t>
            </a:r>
            <a:r>
              <a:rPr lang="en-US" sz="1400" dirty="0" smtClean="0"/>
              <a:t>Charles Lauer</a:t>
            </a:r>
            <a:r>
              <a:rPr lang="en-US" sz="6600" dirty="0" smtClean="0"/>
              <a:t>                </a:t>
            </a:r>
            <a:endParaRPr lang="en-US" sz="6600" dirty="0"/>
          </a:p>
        </p:txBody>
      </p:sp>
    </p:spTree>
    <p:extLst>
      <p:ext uri="{BB962C8B-B14F-4D97-AF65-F5344CB8AC3E}">
        <p14:creationId xmlns:p14="http://schemas.microsoft.com/office/powerpoint/2010/main" val="32635690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b="1" dirty="0" smtClean="0"/>
              <a:t>Hiring for BBPL</a:t>
            </a:r>
            <a:endParaRPr lang="en-US" sz="8800" b="1" dirty="0"/>
          </a:p>
        </p:txBody>
      </p:sp>
      <p:sp>
        <p:nvSpPr>
          <p:cNvPr id="3" name="Subtitle 2"/>
          <p:cNvSpPr>
            <a:spLocks noGrp="1"/>
          </p:cNvSpPr>
          <p:nvPr>
            <p:ph type="subTitle" idx="1"/>
          </p:nvPr>
        </p:nvSpPr>
        <p:spPr/>
        <p:txBody>
          <a:bodyPr>
            <a:normAutofit/>
          </a:bodyPr>
          <a:lstStyle/>
          <a:p>
            <a:r>
              <a:rPr lang="en-US" sz="4800" dirty="0" smtClean="0">
                <a:solidFill>
                  <a:schemeClr val="bg2">
                    <a:lumMod val="10000"/>
                  </a:schemeClr>
                </a:solidFill>
              </a:rPr>
              <a:t>Where to Start?</a:t>
            </a:r>
            <a:endParaRPr lang="en-US" sz="4800" dirty="0">
              <a:solidFill>
                <a:schemeClr val="bg2">
                  <a:lumMod val="10000"/>
                </a:schemeClr>
              </a:solidFill>
            </a:endParaRPr>
          </a:p>
        </p:txBody>
      </p:sp>
    </p:spTree>
    <p:extLst>
      <p:ext uri="{BB962C8B-B14F-4D97-AF65-F5344CB8AC3E}">
        <p14:creationId xmlns:p14="http://schemas.microsoft.com/office/powerpoint/2010/main" val="1537437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To Correctly Label a Specimen</a:t>
            </a:r>
            <a:endParaRPr lang="en-US" dirty="0"/>
          </a:p>
        </p:txBody>
      </p:sp>
      <p:sp>
        <p:nvSpPr>
          <p:cNvPr id="3" name="Content Placeholder 2"/>
          <p:cNvSpPr>
            <a:spLocks noGrp="1"/>
          </p:cNvSpPr>
          <p:nvPr>
            <p:ph idx="1"/>
          </p:nvPr>
        </p:nvSpPr>
        <p:spPr/>
        <p:txBody>
          <a:bodyPr/>
          <a:lstStyle/>
          <a:p>
            <a:r>
              <a:rPr lang="en-US" smtClean="0"/>
              <a:t>Name of Patient as listed on the requisition</a:t>
            </a:r>
          </a:p>
          <a:p>
            <a:r>
              <a:rPr lang="en-US" smtClean="0"/>
              <a:t>DOB of the patient </a:t>
            </a:r>
          </a:p>
          <a:p>
            <a:r>
              <a:rPr lang="en-US" smtClean="0"/>
              <a:t>Date of Collection (DOC)</a:t>
            </a:r>
          </a:p>
          <a:p>
            <a:r>
              <a:rPr lang="en-US" smtClean="0"/>
              <a:t>Time of Collection (TOC)</a:t>
            </a:r>
          </a:p>
          <a:p>
            <a:r>
              <a:rPr lang="en-US" smtClean="0"/>
              <a:t>Tech number or initials of the person collecting the specimen.</a:t>
            </a:r>
          </a:p>
          <a:p>
            <a:r>
              <a:rPr lang="en-US" smtClean="0"/>
              <a:t>All must be present and in this order</a:t>
            </a:r>
            <a:endParaRPr lang="en-US" dirty="0"/>
          </a:p>
        </p:txBody>
      </p:sp>
    </p:spTree>
    <p:extLst>
      <p:ext uri="{BB962C8B-B14F-4D97-AF65-F5344CB8AC3E}">
        <p14:creationId xmlns:p14="http://schemas.microsoft.com/office/powerpoint/2010/main" val="25505468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Metrics</a:t>
            </a:r>
            <a:endParaRPr lang="en-US" dirty="0"/>
          </a:p>
        </p:txBody>
      </p:sp>
      <p:sp>
        <p:nvSpPr>
          <p:cNvPr id="3" name="Content Placeholder 2"/>
          <p:cNvSpPr>
            <a:spLocks noGrp="1"/>
          </p:cNvSpPr>
          <p:nvPr>
            <p:ph idx="1"/>
          </p:nvPr>
        </p:nvSpPr>
        <p:spPr/>
        <p:txBody>
          <a:bodyPr>
            <a:normAutofit lnSpcReduction="10000"/>
          </a:bodyPr>
          <a:lstStyle/>
          <a:p>
            <a:r>
              <a:rPr lang="en-US" dirty="0" smtClean="0"/>
              <a:t>Metrics are derived from your DMR and your monthly supervisor report.</a:t>
            </a:r>
          </a:p>
          <a:p>
            <a:r>
              <a:rPr lang="en-US" dirty="0"/>
              <a:t>M</a:t>
            </a:r>
            <a:r>
              <a:rPr lang="en-US" dirty="0" smtClean="0"/>
              <a:t>etrics along with the hours paid are put into a calculation to determine if you truly need an additional employee prior to the hiring process.  </a:t>
            </a:r>
          </a:p>
          <a:p>
            <a:r>
              <a:rPr lang="en-US" dirty="0" smtClean="0"/>
              <a:t>While other values are put in the consideration at times, the answer to the metrics decides if we can hire additional staff.</a:t>
            </a:r>
            <a:endParaRPr lang="en-US" dirty="0"/>
          </a:p>
        </p:txBody>
      </p:sp>
    </p:spTree>
    <p:extLst>
      <p:ext uri="{BB962C8B-B14F-4D97-AF65-F5344CB8AC3E}">
        <p14:creationId xmlns:p14="http://schemas.microsoft.com/office/powerpoint/2010/main" val="29413702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my metric?	</a:t>
            </a:r>
            <a:endParaRPr lang="en-US" dirty="0"/>
          </a:p>
        </p:txBody>
      </p:sp>
      <p:sp>
        <p:nvSpPr>
          <p:cNvPr id="3" name="Content Placeholder 2"/>
          <p:cNvSpPr>
            <a:spLocks noGrp="1"/>
          </p:cNvSpPr>
          <p:nvPr>
            <p:ph idx="1"/>
          </p:nvPr>
        </p:nvSpPr>
        <p:spPr/>
        <p:txBody>
          <a:bodyPr/>
          <a:lstStyle/>
          <a:p>
            <a:r>
              <a:rPr lang="en-US" dirty="0" smtClean="0"/>
              <a:t>The goal is to have 275 requisition count per FTE (full time employee) based on the hours paid of actual work.</a:t>
            </a:r>
          </a:p>
          <a:p>
            <a:r>
              <a:rPr lang="en-US" dirty="0" smtClean="0"/>
              <a:t>This is why it is so important to have all of your reports kept up and timely.  Failure to have this information delays being able to move forward in the hiring process.</a:t>
            </a:r>
            <a:endParaRPr lang="en-US" dirty="0"/>
          </a:p>
        </p:txBody>
      </p:sp>
    </p:spTree>
    <p:extLst>
      <p:ext uri="{BB962C8B-B14F-4D97-AF65-F5344CB8AC3E}">
        <p14:creationId xmlns:p14="http://schemas.microsoft.com/office/powerpoint/2010/main" val="20640455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metrics say I can’t hire?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is almost always the case of mismanagement of FTEs in the allocated work spaces on your schedule.</a:t>
            </a:r>
          </a:p>
          <a:p>
            <a:r>
              <a:rPr lang="en-US" dirty="0" smtClean="0"/>
              <a:t>Ask your Operation person to help you look at your schedule.  Perhaps, an employee’s hours need to be moved to accommodate better coverage.</a:t>
            </a:r>
          </a:p>
          <a:p>
            <a:r>
              <a:rPr lang="en-US" dirty="0" smtClean="0"/>
              <a:t>Look at your work volume per FTE. Who is not pulling their weight?  This is why the DMR was developed.</a:t>
            </a:r>
          </a:p>
          <a:p>
            <a:endParaRPr lang="en-US" dirty="0"/>
          </a:p>
        </p:txBody>
      </p:sp>
    </p:spTree>
    <p:extLst>
      <p:ext uri="{BB962C8B-B14F-4D97-AF65-F5344CB8AC3E}">
        <p14:creationId xmlns:p14="http://schemas.microsoft.com/office/powerpoint/2010/main" val="227215963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I can Hire…</a:t>
            </a:r>
            <a:endParaRPr lang="en-US" dirty="0"/>
          </a:p>
        </p:txBody>
      </p:sp>
      <p:sp>
        <p:nvSpPr>
          <p:cNvPr id="3" name="Content Placeholder 2"/>
          <p:cNvSpPr>
            <a:spLocks noGrp="1"/>
          </p:cNvSpPr>
          <p:nvPr>
            <p:ph idx="1"/>
          </p:nvPr>
        </p:nvSpPr>
        <p:spPr/>
        <p:txBody>
          <a:bodyPr>
            <a:normAutofit lnSpcReduction="10000"/>
          </a:bodyPr>
          <a:lstStyle/>
          <a:p>
            <a:r>
              <a:rPr lang="en-US" dirty="0" smtClean="0"/>
              <a:t>It starts with a staffing requisition!</a:t>
            </a:r>
          </a:p>
          <a:p>
            <a:r>
              <a:rPr lang="en-US" dirty="0" smtClean="0"/>
              <a:t>Fill it out and send it to your Operation Manager.</a:t>
            </a:r>
          </a:p>
          <a:p>
            <a:r>
              <a:rPr lang="en-US" dirty="0" smtClean="0"/>
              <a:t>The Operation Manager will have to approve and send on to Director of Operations.</a:t>
            </a:r>
          </a:p>
          <a:p>
            <a:r>
              <a:rPr lang="en-US" dirty="0" smtClean="0"/>
              <a:t>The Director of LTC will have to approve and send to Director of Human Resources.</a:t>
            </a:r>
          </a:p>
          <a:p>
            <a:r>
              <a:rPr lang="en-US" dirty="0" smtClean="0"/>
              <a:t>Human Resources sends it to the General Manager</a:t>
            </a:r>
          </a:p>
        </p:txBody>
      </p:sp>
    </p:spTree>
    <p:extLst>
      <p:ext uri="{BB962C8B-B14F-4D97-AF65-F5344CB8AC3E}">
        <p14:creationId xmlns:p14="http://schemas.microsoft.com/office/powerpoint/2010/main" val="29622875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But….I just need to get to here…NOW!</a:t>
            </a:r>
            <a:endParaRPr lang="en-US" dirty="0"/>
          </a:p>
        </p:txBody>
      </p:sp>
      <p:pic>
        <p:nvPicPr>
          <p:cNvPr id="1026" name="Picture 2" descr="C:\Users\Bev\AppData\Local\Microsoft\Windows\Temporary Internet Files\Content.IE5\3HY821OQ\MC900060137[1].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805733" y="2944666"/>
            <a:ext cx="1532534" cy="183703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Bev\AppData\Local\Microsoft\Windows\Temporary Internet Files\Content.IE5\3HY821OQ\MC90006013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5848" y="2286000"/>
            <a:ext cx="4648199" cy="2518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848679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Once the staffing requisition is approved</a:t>
            </a:r>
            <a:endParaRPr lang="en-US" dirty="0"/>
          </a:p>
        </p:txBody>
      </p:sp>
      <p:sp>
        <p:nvSpPr>
          <p:cNvPr id="3" name="Content Placeholder 2"/>
          <p:cNvSpPr>
            <a:spLocks noGrp="1"/>
          </p:cNvSpPr>
          <p:nvPr>
            <p:ph idx="1"/>
          </p:nvPr>
        </p:nvSpPr>
        <p:spPr/>
        <p:txBody>
          <a:bodyPr>
            <a:normAutofit/>
          </a:bodyPr>
          <a:lstStyle/>
          <a:p>
            <a:r>
              <a:rPr lang="en-US" dirty="0" smtClean="0"/>
              <a:t>HR will post the advertisement on several sites where applicants will be directed to our online application.</a:t>
            </a:r>
          </a:p>
          <a:p>
            <a:r>
              <a:rPr lang="en-US" dirty="0" smtClean="0"/>
              <a:t>HR will receive and review applications and place them on our ADP website queue for you to view.</a:t>
            </a:r>
          </a:p>
          <a:p>
            <a:pPr marL="0" indent="0">
              <a:buNone/>
            </a:pPr>
            <a:endParaRPr lang="en-US" dirty="0"/>
          </a:p>
        </p:txBody>
      </p:sp>
    </p:spTree>
    <p:extLst>
      <p:ext uri="{BB962C8B-B14F-4D97-AF65-F5344CB8AC3E}">
        <p14:creationId xmlns:p14="http://schemas.microsoft.com/office/powerpoint/2010/main" val="343159797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The First Step</a:t>
            </a:r>
            <a:endParaRPr lang="en-US" sz="4000" dirty="0"/>
          </a:p>
        </p:txBody>
      </p:sp>
      <p:sp>
        <p:nvSpPr>
          <p:cNvPr id="3" name="Content Placeholder 2"/>
          <p:cNvSpPr>
            <a:spLocks noGrp="1"/>
          </p:cNvSpPr>
          <p:nvPr>
            <p:ph idx="1"/>
          </p:nvPr>
        </p:nvSpPr>
        <p:spPr/>
        <p:txBody>
          <a:bodyPr/>
          <a:lstStyle/>
          <a:p>
            <a:r>
              <a:rPr lang="en-US" dirty="0" smtClean="0"/>
              <a:t>Once you have reviewed the application and want to move forward….you need to call and do a phone interview with the applicant.</a:t>
            </a:r>
          </a:p>
          <a:p>
            <a:r>
              <a:rPr lang="en-US" dirty="0" smtClean="0"/>
              <a:t>If you do not want to move forward……you will simply indicate on the web site why you do not want to interview this applicant.</a:t>
            </a:r>
            <a:endParaRPr lang="en-US" dirty="0"/>
          </a:p>
        </p:txBody>
      </p:sp>
      <p:sp>
        <p:nvSpPr>
          <p:cNvPr id="4" name="Text Placeholder 3"/>
          <p:cNvSpPr>
            <a:spLocks noGrp="1"/>
          </p:cNvSpPr>
          <p:nvPr>
            <p:ph type="body" sz="half" idx="2"/>
          </p:nvPr>
        </p:nvSpPr>
        <p:spPr/>
        <p:txBody>
          <a:bodyPr/>
          <a:lstStyle/>
          <a:p>
            <a:endParaRPr lang="en-US" dirty="0"/>
          </a:p>
        </p:txBody>
      </p:sp>
      <p:pic>
        <p:nvPicPr>
          <p:cNvPr id="2051" name="Picture 3" descr="C:\Users\Bev\AppData\Local\Microsoft\Windows\Temporary Internet Files\Content.IE5\3HY821OQ\MC90014140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2286000"/>
            <a:ext cx="2286000" cy="3576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60421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Listening…..perfect it or be sorry	</a:t>
            </a:r>
            <a:endParaRPr lang="en-US" dirty="0"/>
          </a:p>
        </p:txBody>
      </p:sp>
      <p:sp>
        <p:nvSpPr>
          <p:cNvPr id="3" name="Content Placeholder 2"/>
          <p:cNvSpPr>
            <a:spLocks noGrp="1"/>
          </p:cNvSpPr>
          <p:nvPr>
            <p:ph sz="half" idx="1"/>
          </p:nvPr>
        </p:nvSpPr>
        <p:spPr/>
        <p:txBody>
          <a:bodyPr>
            <a:normAutofit/>
          </a:bodyPr>
          <a:lstStyle/>
          <a:p>
            <a:r>
              <a:rPr lang="en-US" dirty="0" smtClean="0"/>
              <a:t>Phone interviews are brief to determine if you are going to invest your time any further with this person.  </a:t>
            </a:r>
          </a:p>
          <a:p>
            <a:r>
              <a:rPr lang="en-US" dirty="0" smtClean="0"/>
              <a:t>Any red flags such as poor manners when they answered?</a:t>
            </a:r>
          </a:p>
          <a:p>
            <a:endParaRPr lang="en-US" dirty="0" smtClean="0"/>
          </a:p>
        </p:txBody>
      </p:sp>
      <p:sp>
        <p:nvSpPr>
          <p:cNvPr id="4" name="Content Placeholder 3"/>
          <p:cNvSpPr>
            <a:spLocks noGrp="1"/>
          </p:cNvSpPr>
          <p:nvPr>
            <p:ph sz="half" idx="2"/>
          </p:nvPr>
        </p:nvSpPr>
        <p:spPr/>
        <p:txBody>
          <a:bodyPr>
            <a:normAutofit/>
          </a:bodyPr>
          <a:lstStyle/>
          <a:p>
            <a:r>
              <a:rPr lang="en-US" dirty="0" smtClean="0"/>
              <a:t>If they knew the time of the phone interview….did they prepare the background to do a phone interview?</a:t>
            </a:r>
          </a:p>
          <a:p>
            <a:r>
              <a:rPr lang="en-US" dirty="0" smtClean="0"/>
              <a:t>Do they answer questions appropriately? How are their listening skills?</a:t>
            </a:r>
          </a:p>
        </p:txBody>
      </p:sp>
    </p:spTree>
    <p:extLst>
      <p:ext uri="{BB962C8B-B14F-4D97-AF65-F5344CB8AC3E}">
        <p14:creationId xmlns:p14="http://schemas.microsoft.com/office/powerpoint/2010/main" val="53892833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you like what you are hearing?</a:t>
            </a:r>
            <a:endParaRPr lang="en-US" dirty="0"/>
          </a:p>
        </p:txBody>
      </p:sp>
      <p:sp>
        <p:nvSpPr>
          <p:cNvPr id="3" name="Content Placeholder 2"/>
          <p:cNvSpPr>
            <a:spLocks noGrp="1"/>
          </p:cNvSpPr>
          <p:nvPr>
            <p:ph idx="1"/>
          </p:nvPr>
        </p:nvSpPr>
        <p:spPr/>
        <p:txBody>
          <a:bodyPr/>
          <a:lstStyle/>
          <a:p>
            <a:r>
              <a:rPr lang="en-US" dirty="0" smtClean="0"/>
              <a:t>No </a:t>
            </a:r>
            <a:r>
              <a:rPr lang="en-US" dirty="0" smtClean="0">
                <a:sym typeface="Wingdings" panose="05000000000000000000" pitchFamily="2" charset="2"/>
              </a:rPr>
              <a:t> Nothing further is needed other than coding the application on the ADP website.</a:t>
            </a:r>
          </a:p>
          <a:p>
            <a:r>
              <a:rPr lang="en-US" dirty="0" smtClean="0">
                <a:sym typeface="Wingdings" panose="05000000000000000000" pitchFamily="2" charset="2"/>
              </a:rPr>
              <a:t>Yes  Tell the applicant you are interested in moving forward and will have HR contact them to send them to our Forecaster Screening Process.</a:t>
            </a:r>
            <a:endParaRPr lang="en-US" dirty="0"/>
          </a:p>
        </p:txBody>
      </p:sp>
    </p:spTree>
    <p:extLst>
      <p:ext uri="{BB962C8B-B14F-4D97-AF65-F5344CB8AC3E}">
        <p14:creationId xmlns:p14="http://schemas.microsoft.com/office/powerpoint/2010/main" val="379653727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Forecaster Screening</a:t>
            </a:r>
            <a:endParaRPr lang="en-US" sz="2800" dirty="0"/>
          </a:p>
        </p:txBody>
      </p:sp>
      <p:sp>
        <p:nvSpPr>
          <p:cNvPr id="4" name="Text Placeholder 3"/>
          <p:cNvSpPr>
            <a:spLocks noGrp="1"/>
          </p:cNvSpPr>
          <p:nvPr>
            <p:ph type="body" sz="half" idx="2"/>
          </p:nvPr>
        </p:nvSpPr>
        <p:spPr/>
        <p:txBody>
          <a:bodyPr>
            <a:normAutofit/>
          </a:bodyPr>
          <a:lstStyle/>
          <a:p>
            <a:r>
              <a:rPr lang="en-US" sz="2000" dirty="0" smtClean="0"/>
              <a:t>BBPL has a pre-set a determine benchmark of where we want our applicants to fall. </a:t>
            </a:r>
          </a:p>
          <a:p>
            <a:r>
              <a:rPr lang="en-US" sz="2000" dirty="0" smtClean="0"/>
              <a:t>The forecaster is a online screening that has 2 parts:</a:t>
            </a:r>
          </a:p>
          <a:p>
            <a:r>
              <a:rPr lang="en-US" sz="2000" dirty="0" smtClean="0"/>
              <a:t>Personality -The applicant just needs to take a deep breath and answer honestly.</a:t>
            </a:r>
            <a:endParaRPr lang="en-US" sz="2000" dirty="0"/>
          </a:p>
          <a:p>
            <a:r>
              <a:rPr lang="en-US" sz="2000" dirty="0" smtClean="0"/>
              <a:t>Cognitive- A short 6 minute test testing basic skills of the applicant.</a:t>
            </a:r>
            <a:endParaRPr lang="en-US" sz="2000" dirty="0"/>
          </a:p>
        </p:txBody>
      </p:sp>
      <p:pic>
        <p:nvPicPr>
          <p:cNvPr id="1026" name="Picture 2" descr="C:\Users\Bev\AppData\Local\Microsoft\Windows\Temporary Internet Files\Content.IE5\5X4IB1J3\MP900448528[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75050" y="1495690"/>
            <a:ext cx="5111750" cy="34078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1295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Records information at bedside on travel log</a:t>
            </a:r>
          </a:p>
          <a:p>
            <a:r>
              <a:rPr lang="en-US" dirty="0" smtClean="0"/>
              <a:t>Centrifuges – Goal is to have serum off the cells within </a:t>
            </a:r>
            <a:r>
              <a:rPr lang="en-US" b="1" u="sng" dirty="0" smtClean="0"/>
              <a:t>2 hours</a:t>
            </a:r>
          </a:p>
          <a:p>
            <a:r>
              <a:rPr lang="en-US" dirty="0" smtClean="0"/>
              <a:t>Checks refrigerator- still logs if none present</a:t>
            </a:r>
          </a:p>
          <a:p>
            <a:r>
              <a:rPr lang="en-US" dirty="0" smtClean="0"/>
              <a:t>Prints manifest and compares that all patients have been drawn and pick ups collected – if not, repeats above steps </a:t>
            </a:r>
          </a:p>
          <a:p>
            <a:r>
              <a:rPr lang="en-US" dirty="0" smtClean="0"/>
              <a:t>Checks manifest again </a:t>
            </a:r>
          </a:p>
          <a:p>
            <a:endParaRPr lang="en-US" dirty="0"/>
          </a:p>
        </p:txBody>
      </p:sp>
    </p:spTree>
    <p:extLst>
      <p:ext uri="{BB962C8B-B14F-4D97-AF65-F5344CB8AC3E}">
        <p14:creationId xmlns:p14="http://schemas.microsoft.com/office/powerpoint/2010/main" val="362620016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Test Results</a:t>
            </a:r>
            <a:endParaRPr lang="en-US" sz="4000" dirty="0"/>
          </a:p>
        </p:txBody>
      </p:sp>
      <p:sp>
        <p:nvSpPr>
          <p:cNvPr id="4" name="Text Placeholder 3"/>
          <p:cNvSpPr>
            <a:spLocks noGrp="1"/>
          </p:cNvSpPr>
          <p:nvPr>
            <p:ph type="body" sz="half" idx="2"/>
          </p:nvPr>
        </p:nvSpPr>
        <p:spPr/>
        <p:txBody>
          <a:bodyPr/>
          <a:lstStyle/>
          <a:p>
            <a:endParaRPr lang="en-US"/>
          </a:p>
        </p:txBody>
      </p:sp>
      <p:pic>
        <p:nvPicPr>
          <p:cNvPr id="3075" name="Picture 3" descr="C:\Users\Bev\AppData\Local\Microsoft\Windows\Temporary Internet Files\Content.IE5\6AK99LH6\MC90008862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9200" y="2895600"/>
            <a:ext cx="1566367" cy="176845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
          </p:nvPr>
        </p:nvSpPr>
        <p:spPr/>
        <p:txBody>
          <a:bodyPr/>
          <a:lstStyle/>
          <a:p>
            <a:r>
              <a:rPr lang="en-US" dirty="0" smtClean="0"/>
              <a:t>If the applicant falls within our benchmarks…we can move forward with calling the applicant for an in-person interview.</a:t>
            </a:r>
          </a:p>
          <a:p>
            <a:endParaRPr lang="en-US" dirty="0"/>
          </a:p>
          <a:p>
            <a:r>
              <a:rPr lang="en-US" dirty="0" smtClean="0"/>
              <a:t>If HR says the applicant did not pass the screening, HR will send the applicant a letter thanking them for applying to BBPL.</a:t>
            </a:r>
            <a:endParaRPr lang="en-US" dirty="0"/>
          </a:p>
        </p:txBody>
      </p:sp>
    </p:spTree>
    <p:extLst>
      <p:ext uri="{BB962C8B-B14F-4D97-AF65-F5344CB8AC3E}">
        <p14:creationId xmlns:p14="http://schemas.microsoft.com/office/powerpoint/2010/main" val="3757992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interview</a:t>
            </a:r>
            <a:endParaRPr lang="en-US" dirty="0"/>
          </a:p>
        </p:txBody>
      </p:sp>
      <p:sp>
        <p:nvSpPr>
          <p:cNvPr id="3" name="Content Placeholder 2"/>
          <p:cNvSpPr>
            <a:spLocks noGrp="1"/>
          </p:cNvSpPr>
          <p:nvPr>
            <p:ph sz="half" idx="1"/>
          </p:nvPr>
        </p:nvSpPr>
        <p:spPr/>
        <p:txBody>
          <a:bodyPr/>
          <a:lstStyle/>
          <a:p>
            <a:r>
              <a:rPr lang="en-US" dirty="0" smtClean="0"/>
              <a:t>Ask HR for up to date interviewing questions</a:t>
            </a:r>
          </a:p>
          <a:p>
            <a:r>
              <a:rPr lang="en-US" dirty="0" smtClean="0"/>
              <a:t>Make sure YOU are available and on time for the applicant</a:t>
            </a:r>
          </a:p>
          <a:p>
            <a:r>
              <a:rPr lang="en-US" dirty="0" smtClean="0"/>
              <a:t>Set the stage…what are you expecting out of the applicants should they be hired?</a:t>
            </a:r>
            <a:endParaRPr lang="en-US" dirty="0"/>
          </a:p>
        </p:txBody>
      </p:sp>
      <p:sp>
        <p:nvSpPr>
          <p:cNvPr id="4" name="Content Placeholder 3"/>
          <p:cNvSpPr>
            <a:spLocks noGrp="1"/>
          </p:cNvSpPr>
          <p:nvPr>
            <p:ph sz="half" idx="2"/>
          </p:nvPr>
        </p:nvSpPr>
        <p:spPr/>
        <p:txBody>
          <a:bodyPr/>
          <a:lstStyle/>
          <a:p>
            <a:r>
              <a:rPr lang="en-US" dirty="0" smtClean="0"/>
              <a:t>Set the </a:t>
            </a:r>
            <a:r>
              <a:rPr lang="en-US" dirty="0" err="1" smtClean="0"/>
              <a:t>upspoken</a:t>
            </a:r>
            <a:r>
              <a:rPr lang="en-US" dirty="0" smtClean="0"/>
              <a:t> stage as well….what you represent is what you will get.  If you are laid back and show indifference, expect only half of that energy from the applicant once they are hired.</a:t>
            </a:r>
            <a:endParaRPr lang="en-US" dirty="0"/>
          </a:p>
        </p:txBody>
      </p:sp>
    </p:spTree>
    <p:extLst>
      <p:ext uri="{BB962C8B-B14F-4D97-AF65-F5344CB8AC3E}">
        <p14:creationId xmlns:p14="http://schemas.microsoft.com/office/powerpoint/2010/main" val="36906332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References</a:t>
            </a:r>
            <a:endParaRPr lang="en-US" dirty="0"/>
          </a:p>
        </p:txBody>
      </p:sp>
      <p:sp>
        <p:nvSpPr>
          <p:cNvPr id="3" name="Content Placeholder 2"/>
          <p:cNvSpPr>
            <a:spLocks noGrp="1"/>
          </p:cNvSpPr>
          <p:nvPr>
            <p:ph idx="1"/>
          </p:nvPr>
        </p:nvSpPr>
        <p:spPr/>
        <p:txBody>
          <a:bodyPr/>
          <a:lstStyle/>
          <a:p>
            <a:r>
              <a:rPr lang="en-US" dirty="0" smtClean="0"/>
              <a:t>Many times we cannot get more than a person worked at a previous job however; try some back doors for insightful information such as; calling the bench tech at the lab where the person worked instead of HR.</a:t>
            </a:r>
          </a:p>
          <a:p>
            <a:r>
              <a:rPr lang="en-US" dirty="0" smtClean="0"/>
              <a:t>What kind of references did the applicant give you?  A professional one or a friend who will never say anything bad about them?</a:t>
            </a:r>
            <a:endParaRPr lang="en-US" dirty="0"/>
          </a:p>
        </p:txBody>
      </p:sp>
    </p:spTree>
    <p:extLst>
      <p:ext uri="{BB962C8B-B14F-4D97-AF65-F5344CB8AC3E}">
        <p14:creationId xmlns:p14="http://schemas.microsoft.com/office/powerpoint/2010/main" val="85539726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 you are going to choose this one!</a:t>
            </a:r>
            <a:endParaRPr lang="en-US" dirty="0"/>
          </a:p>
        </p:txBody>
      </p:sp>
      <p:sp>
        <p:nvSpPr>
          <p:cNvPr id="3" name="Content Placeholder 2"/>
          <p:cNvSpPr>
            <a:spLocks noGrp="1"/>
          </p:cNvSpPr>
          <p:nvPr>
            <p:ph idx="1"/>
          </p:nvPr>
        </p:nvSpPr>
        <p:spPr/>
        <p:txBody>
          <a:bodyPr/>
          <a:lstStyle/>
          <a:p>
            <a:r>
              <a:rPr lang="en-US" dirty="0" smtClean="0"/>
              <a:t>Obtain an offer letter from HR.  HR sets the pay scale but if  you feel the applicant is worth more….talk to your Operations Manager.</a:t>
            </a:r>
          </a:p>
          <a:p>
            <a:r>
              <a:rPr lang="en-US" dirty="0" smtClean="0"/>
              <a:t>Call the applicant and tell them you have an offer for them!  Be excited that they are about to come on board with your team!</a:t>
            </a:r>
          </a:p>
          <a:p>
            <a:r>
              <a:rPr lang="en-US" dirty="0" smtClean="0"/>
              <a:t>Set a time for the applicant to come in to sign the offer letter.</a:t>
            </a:r>
            <a:endParaRPr lang="en-US" dirty="0"/>
          </a:p>
        </p:txBody>
      </p:sp>
    </p:spTree>
    <p:extLst>
      <p:ext uri="{BB962C8B-B14F-4D97-AF65-F5344CB8AC3E}">
        <p14:creationId xmlns:p14="http://schemas.microsoft.com/office/powerpoint/2010/main" val="229837749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Once they are there…..</a:t>
            </a:r>
            <a:br>
              <a:rPr lang="en-US" dirty="0" smtClean="0"/>
            </a:br>
            <a:endParaRPr lang="en-US" dirty="0"/>
          </a:p>
        </p:txBody>
      </p:sp>
      <p:sp>
        <p:nvSpPr>
          <p:cNvPr id="3" name="Content Placeholder 2"/>
          <p:cNvSpPr>
            <a:spLocks noGrp="1"/>
          </p:cNvSpPr>
          <p:nvPr>
            <p:ph idx="1"/>
          </p:nvPr>
        </p:nvSpPr>
        <p:spPr/>
        <p:txBody>
          <a:bodyPr/>
          <a:lstStyle/>
          <a:p>
            <a:r>
              <a:rPr lang="en-US" dirty="0" smtClean="0"/>
              <a:t>They will need to sign the offer letter.  An HR team member will sign for BBPL.</a:t>
            </a:r>
          </a:p>
          <a:p>
            <a:r>
              <a:rPr lang="en-US" dirty="0" smtClean="0"/>
              <a:t>Have the applicant fill out the background form.</a:t>
            </a:r>
          </a:p>
          <a:p>
            <a:r>
              <a:rPr lang="en-US" dirty="0" smtClean="0"/>
              <a:t>Get a copy of the applicant’s drivers’ license.</a:t>
            </a:r>
          </a:p>
          <a:p>
            <a:r>
              <a:rPr lang="en-US" dirty="0" smtClean="0"/>
              <a:t>Either send the applicant for a drug screen at a designated collection center, or collect the drug screen yourself if you have been trained.</a:t>
            </a:r>
            <a:endParaRPr lang="en-US" dirty="0"/>
          </a:p>
        </p:txBody>
      </p:sp>
    </p:spTree>
    <p:extLst>
      <p:ext uri="{BB962C8B-B14F-4D97-AF65-F5344CB8AC3E}">
        <p14:creationId xmlns:p14="http://schemas.microsoft.com/office/powerpoint/2010/main" val="378221328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Now, Wait for it ….wait for it..!</a:t>
            </a:r>
            <a:endParaRPr lang="en-US" dirty="0"/>
          </a:p>
        </p:txBody>
      </p:sp>
      <p:sp>
        <p:nvSpPr>
          <p:cNvPr id="3" name="Content Placeholder 2"/>
          <p:cNvSpPr>
            <a:spLocks noGrp="1"/>
          </p:cNvSpPr>
          <p:nvPr>
            <p:ph idx="1"/>
          </p:nvPr>
        </p:nvSpPr>
        <p:spPr/>
        <p:txBody>
          <a:bodyPr/>
          <a:lstStyle/>
          <a:p>
            <a:pPr marL="0" indent="0">
              <a:buNone/>
            </a:pPr>
            <a:r>
              <a:rPr lang="en-US" dirty="0" smtClean="0"/>
              <a:t>HR Department WILL call you when Everything is back and you can start your new employee.  </a:t>
            </a:r>
            <a:endParaRPr lang="en-US" dirty="0"/>
          </a:p>
        </p:txBody>
      </p:sp>
      <p:pic>
        <p:nvPicPr>
          <p:cNvPr id="2051" name="Picture 3" descr="C:\Users\Bev\Pictures\thN63GUN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895600"/>
            <a:ext cx="4795838"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770759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 what you were waiting on…</a:t>
            </a:r>
            <a:endParaRPr lang="en-US" dirty="0"/>
          </a:p>
        </p:txBody>
      </p:sp>
      <p:sp>
        <p:nvSpPr>
          <p:cNvPr id="3" name="Content Placeholder 2"/>
          <p:cNvSpPr>
            <a:spLocks noGrp="1"/>
          </p:cNvSpPr>
          <p:nvPr>
            <p:ph idx="1"/>
          </p:nvPr>
        </p:nvSpPr>
        <p:spPr/>
        <p:txBody>
          <a:bodyPr/>
          <a:lstStyle/>
          <a:p>
            <a:pPr marL="0" indent="0">
              <a:buNone/>
            </a:pPr>
            <a:r>
              <a:rPr lang="en-US" dirty="0" smtClean="0"/>
              <a:t>HR will notify you when the:</a:t>
            </a:r>
          </a:p>
          <a:p>
            <a:pPr>
              <a:buFont typeface="Wingdings" panose="05000000000000000000" pitchFamily="2" charset="2"/>
              <a:buChar char="ü"/>
            </a:pPr>
            <a:r>
              <a:rPr lang="en-US" dirty="0" smtClean="0"/>
              <a:t>Drug Screen </a:t>
            </a:r>
          </a:p>
          <a:p>
            <a:pPr>
              <a:buFont typeface="Wingdings" panose="05000000000000000000" pitchFamily="2" charset="2"/>
              <a:buChar char="ü"/>
            </a:pPr>
            <a:r>
              <a:rPr lang="en-US" dirty="0" smtClean="0"/>
              <a:t>Driver License check</a:t>
            </a:r>
          </a:p>
          <a:p>
            <a:pPr>
              <a:buFont typeface="Wingdings" panose="05000000000000000000" pitchFamily="2" charset="2"/>
              <a:buChar char="ü"/>
            </a:pPr>
            <a:r>
              <a:rPr lang="en-US" dirty="0" smtClean="0"/>
              <a:t>Background</a:t>
            </a:r>
          </a:p>
          <a:p>
            <a:pPr>
              <a:buFont typeface="Wingdings" panose="05000000000000000000" pitchFamily="2" charset="2"/>
              <a:buChar char="ü"/>
            </a:pPr>
            <a:r>
              <a:rPr lang="en-US" dirty="0" smtClean="0"/>
              <a:t>And in some states the EDL check </a:t>
            </a:r>
          </a:p>
          <a:p>
            <a:pPr marL="0" indent="0">
              <a:buNone/>
            </a:pPr>
            <a:r>
              <a:rPr lang="en-US" dirty="0" smtClean="0"/>
              <a:t>Are all back and HR is satisfied with the results.</a:t>
            </a:r>
          </a:p>
          <a:p>
            <a:endParaRPr lang="en-US" dirty="0"/>
          </a:p>
        </p:txBody>
      </p:sp>
    </p:spTree>
    <p:extLst>
      <p:ext uri="{BB962C8B-B14F-4D97-AF65-F5344CB8AC3E}">
        <p14:creationId xmlns:p14="http://schemas.microsoft.com/office/powerpoint/2010/main" val="27950919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Then </a:t>
            </a:r>
            <a:r>
              <a:rPr lang="en-US" i="1" u="sng" dirty="0" smtClean="0"/>
              <a:t>and only then </a:t>
            </a:r>
            <a:r>
              <a:rPr lang="en-US" dirty="0" smtClean="0"/>
              <a:t>can your new person start!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0" y="1981200"/>
            <a:ext cx="6019800" cy="3886199"/>
          </a:xfrm>
        </p:spPr>
      </p:pic>
    </p:spTree>
    <p:extLst>
      <p:ext uri="{BB962C8B-B14F-4D97-AF65-F5344CB8AC3E}">
        <p14:creationId xmlns:p14="http://schemas.microsoft.com/office/powerpoint/2010/main" val="265481394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1981199"/>
          </a:xfrm>
        </p:spPr>
        <p:txBody>
          <a:bodyPr>
            <a:noAutofit/>
          </a:bodyPr>
          <a:lstStyle/>
          <a:p>
            <a:r>
              <a:rPr lang="en-US" sz="8000" dirty="0" smtClean="0"/>
              <a:t>ONBOARDING NEW EMPLOYEES!</a:t>
            </a:r>
            <a:endParaRPr lang="en-US" sz="8000" dirty="0"/>
          </a:p>
        </p:txBody>
      </p:sp>
      <p:sp>
        <p:nvSpPr>
          <p:cNvPr id="3" name="Subtitle 2"/>
          <p:cNvSpPr>
            <a:spLocks noGrp="1"/>
          </p:cNvSpPr>
          <p:nvPr>
            <p:ph type="subTitle" idx="1"/>
          </p:nvPr>
        </p:nvSpPr>
        <p:spPr>
          <a:xfrm>
            <a:off x="1371600" y="3429000"/>
            <a:ext cx="6400800" cy="2895600"/>
          </a:xfrm>
        </p:spPr>
        <p:txBody>
          <a:bodyPr>
            <a:normAutofit/>
          </a:bodyPr>
          <a:lstStyle/>
          <a:p>
            <a:endParaRPr lang="en-US" dirty="0">
              <a:solidFill>
                <a:srgbClr val="FF0000"/>
              </a:solidFill>
            </a:endParaRPr>
          </a:p>
        </p:txBody>
      </p:sp>
    </p:spTree>
    <p:extLst>
      <p:ext uri="{BB962C8B-B14F-4D97-AF65-F5344CB8AC3E}">
        <p14:creationId xmlns:p14="http://schemas.microsoft.com/office/powerpoint/2010/main" val="398616696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This is no Mickey Mouse Operation!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4400" y="2491580"/>
            <a:ext cx="6858000" cy="3604419"/>
          </a:xfrm>
        </p:spPr>
      </p:pic>
    </p:spTree>
    <p:extLst>
      <p:ext uri="{BB962C8B-B14F-4D97-AF65-F5344CB8AC3E}">
        <p14:creationId xmlns:p14="http://schemas.microsoft.com/office/powerpoint/2010/main" val="4185349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Ending with Customer Service….</a:t>
            </a:r>
            <a:endParaRPr lang="en-US" dirty="0"/>
          </a:p>
        </p:txBody>
      </p:sp>
      <p:sp>
        <p:nvSpPr>
          <p:cNvPr id="3" name="Content Placeholder 2"/>
          <p:cNvSpPr>
            <a:spLocks noGrp="1"/>
          </p:cNvSpPr>
          <p:nvPr>
            <p:ph idx="1"/>
          </p:nvPr>
        </p:nvSpPr>
        <p:spPr/>
        <p:txBody>
          <a:bodyPr/>
          <a:lstStyle/>
          <a:p>
            <a:pPr marL="0" indent="0">
              <a:buNone/>
            </a:pPr>
            <a:r>
              <a:rPr lang="en-US" dirty="0" smtClean="0"/>
              <a:t>Leaves second copy of travel log for the nurse in the BBPL log book.</a:t>
            </a:r>
          </a:p>
          <a:p>
            <a:pPr marL="0" indent="0">
              <a:buNone/>
            </a:pPr>
            <a:r>
              <a:rPr lang="en-US" dirty="0" smtClean="0"/>
              <a:t>Leaves client with a SMILE.</a:t>
            </a:r>
          </a:p>
          <a:p>
            <a:pPr marL="0" indent="0">
              <a:buNone/>
            </a:pPr>
            <a:endParaRPr lang="en-US" dirty="0"/>
          </a:p>
          <a:p>
            <a:pPr marL="0" indent="0">
              <a:buNone/>
            </a:pPr>
            <a:r>
              <a:rPr lang="en-US" dirty="0" smtClean="0"/>
              <a:t>Best and most important sales person the client knows…..  </a:t>
            </a:r>
          </a:p>
          <a:p>
            <a:pPr marL="0" indent="0" algn="ctr">
              <a:buNone/>
            </a:pPr>
            <a:r>
              <a:rPr lang="en-US" dirty="0" smtClean="0"/>
              <a:t>is the phlebotomist that comes every day.</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81209679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solidFill>
                  <a:srgbClr val="FF0000"/>
                </a:solidFill>
              </a:rPr>
              <a:t>Now is the time to get it right for the future or just hang it up!</a:t>
            </a:r>
          </a:p>
          <a:p>
            <a:r>
              <a:rPr lang="en-US" dirty="0">
                <a:solidFill>
                  <a:srgbClr val="FF0000"/>
                </a:solidFill>
              </a:rPr>
              <a:t>Why waste your time and get a poor result?</a:t>
            </a:r>
          </a:p>
          <a:p>
            <a:r>
              <a:rPr lang="en-US" dirty="0">
                <a:solidFill>
                  <a:srgbClr val="FF0000"/>
                </a:solidFill>
              </a:rPr>
              <a:t>If you are not going to train them right </a:t>
            </a:r>
            <a:r>
              <a:rPr lang="en-US" b="1" dirty="0">
                <a:solidFill>
                  <a:srgbClr val="FF0000"/>
                </a:solidFill>
              </a:rPr>
              <a:t>why</a:t>
            </a:r>
            <a:r>
              <a:rPr lang="en-US" dirty="0">
                <a:solidFill>
                  <a:srgbClr val="FF0000"/>
                </a:solidFill>
              </a:rPr>
              <a:t>…..did you put the time in to hire them?</a:t>
            </a:r>
          </a:p>
          <a:p>
            <a:endParaRPr lang="en-US" dirty="0"/>
          </a:p>
        </p:txBody>
      </p:sp>
    </p:spTree>
    <p:extLst>
      <p:ext uri="{BB962C8B-B14F-4D97-AF65-F5344CB8AC3E}">
        <p14:creationId xmlns:p14="http://schemas.microsoft.com/office/powerpoint/2010/main" val="20402588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we exhausted ourselves….</a:t>
            </a:r>
            <a:endParaRPr lang="en-US" dirty="0"/>
          </a:p>
        </p:txBody>
      </p:sp>
      <p:sp>
        <p:nvSpPr>
          <p:cNvPr id="3" name="Content Placeholder 2"/>
          <p:cNvSpPr>
            <a:spLocks noGrp="1"/>
          </p:cNvSpPr>
          <p:nvPr>
            <p:ph idx="1"/>
          </p:nvPr>
        </p:nvSpPr>
        <p:spPr/>
        <p:txBody>
          <a:bodyPr/>
          <a:lstStyle/>
          <a:p>
            <a:r>
              <a:rPr lang="en-US" dirty="0" smtClean="0"/>
              <a:t>Doing the phone interviews</a:t>
            </a:r>
          </a:p>
          <a:p>
            <a:r>
              <a:rPr lang="en-US" dirty="0" smtClean="0"/>
              <a:t>Sending applicants for testing</a:t>
            </a:r>
          </a:p>
          <a:p>
            <a:r>
              <a:rPr lang="en-US" dirty="0" smtClean="0"/>
              <a:t>Sat through a lot of “No Way” interviews</a:t>
            </a:r>
          </a:p>
          <a:p>
            <a:r>
              <a:rPr lang="en-US" dirty="0" smtClean="0"/>
              <a:t>Waited for those background checks</a:t>
            </a:r>
          </a:p>
          <a:p>
            <a:pPr marL="0" indent="0">
              <a:buNone/>
            </a:pPr>
            <a:endParaRPr lang="en-US" dirty="0"/>
          </a:p>
          <a:p>
            <a:pPr marL="0" indent="0">
              <a:buNone/>
            </a:pPr>
            <a:r>
              <a:rPr lang="en-US" dirty="0" smtClean="0"/>
              <a:t>SO remember….get this next part right or you will have to go back and do all of this again.</a:t>
            </a:r>
            <a:endParaRPr lang="en-US" dirty="0"/>
          </a:p>
        </p:txBody>
      </p:sp>
      <p:sp>
        <p:nvSpPr>
          <p:cNvPr id="4" name="Freeform 3"/>
          <p:cNvSpPr/>
          <p:nvPr/>
        </p:nvSpPr>
        <p:spPr>
          <a:xfrm rot="694593">
            <a:off x="7227934" y="1302414"/>
            <a:ext cx="1362387" cy="4493104"/>
          </a:xfrm>
          <a:custGeom>
            <a:avLst/>
            <a:gdLst>
              <a:gd name="connsiteX0" fmla="*/ 1126435 w 1362387"/>
              <a:gd name="connsiteY0" fmla="*/ 4140916 h 4493104"/>
              <a:gd name="connsiteX1" fmla="*/ 1179444 w 1362387"/>
              <a:gd name="connsiteY1" fmla="*/ 4101160 h 4493104"/>
              <a:gd name="connsiteX2" fmla="*/ 1298713 w 1362387"/>
              <a:gd name="connsiteY2" fmla="*/ 165264 h 4493104"/>
              <a:gd name="connsiteX3" fmla="*/ 66261 w 1362387"/>
              <a:gd name="connsiteY3" fmla="*/ 682099 h 4493104"/>
              <a:gd name="connsiteX4" fmla="*/ 66261 w 1362387"/>
              <a:gd name="connsiteY4" fmla="*/ 682099 h 4493104"/>
              <a:gd name="connsiteX5" fmla="*/ 0 w 1362387"/>
              <a:gd name="connsiteY5" fmla="*/ 748360 h 4493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2387" h="4493104">
                <a:moveTo>
                  <a:pt x="1126435" y="4140916"/>
                </a:moveTo>
                <a:cubicBezTo>
                  <a:pt x="1138583" y="4452342"/>
                  <a:pt x="1150731" y="4763769"/>
                  <a:pt x="1179444" y="4101160"/>
                </a:cubicBezTo>
                <a:cubicBezTo>
                  <a:pt x="1208157" y="3438551"/>
                  <a:pt x="1484243" y="735107"/>
                  <a:pt x="1298713" y="165264"/>
                </a:cubicBezTo>
                <a:cubicBezTo>
                  <a:pt x="1113183" y="-404579"/>
                  <a:pt x="66261" y="682099"/>
                  <a:pt x="66261" y="682099"/>
                </a:cubicBezTo>
                <a:lnTo>
                  <a:pt x="66261" y="682099"/>
                </a:lnTo>
                <a:lnTo>
                  <a:pt x="0" y="74836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rot="10649969">
            <a:off x="6744229" y="166432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677273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Day 1</a:t>
            </a:r>
            <a:br>
              <a:rPr lang="en-US" dirty="0" smtClean="0"/>
            </a:br>
            <a:endParaRPr lang="en-US" dirty="0"/>
          </a:p>
        </p:txBody>
      </p:sp>
      <p:sp>
        <p:nvSpPr>
          <p:cNvPr id="3" name="Content Placeholder 2"/>
          <p:cNvSpPr>
            <a:spLocks noGrp="1"/>
          </p:cNvSpPr>
          <p:nvPr>
            <p:ph idx="1"/>
          </p:nvPr>
        </p:nvSpPr>
        <p:spPr/>
        <p:txBody>
          <a:bodyPr/>
          <a:lstStyle/>
          <a:p>
            <a:r>
              <a:rPr lang="en-US" dirty="0" smtClean="0"/>
              <a:t>First things first!</a:t>
            </a:r>
          </a:p>
          <a:p>
            <a:r>
              <a:rPr lang="en-US" dirty="0" smtClean="0"/>
              <a:t>Have your employee be there at 0800 hours.</a:t>
            </a:r>
          </a:p>
          <a:p>
            <a:r>
              <a:rPr lang="en-US" dirty="0" smtClean="0"/>
              <a:t>Fill out any new hire paperwork. (Not the medical benefits paperwork.)</a:t>
            </a:r>
          </a:p>
          <a:p>
            <a:r>
              <a:rPr lang="en-US" dirty="0" smtClean="0"/>
              <a:t>Get that I-9 done!!! </a:t>
            </a:r>
          </a:p>
          <a:p>
            <a:r>
              <a:rPr lang="en-US" dirty="0" smtClean="0"/>
              <a:t>Fax ALL of this information to HR and send the hard copies by inner office mail on your next courier.</a:t>
            </a:r>
            <a:endParaRPr lang="en-US" dirty="0"/>
          </a:p>
        </p:txBody>
      </p:sp>
    </p:spTree>
    <p:extLst>
      <p:ext uri="{BB962C8B-B14F-4D97-AF65-F5344CB8AC3E}">
        <p14:creationId xmlns:p14="http://schemas.microsoft.com/office/powerpoint/2010/main" val="392908963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Day 1 …..continued</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ideal day to start your new employee is on a Wednesday for BBPL orientation. You will be directed to a video conference to join the Central Lab where HR will be the host.</a:t>
            </a:r>
          </a:p>
          <a:p>
            <a:r>
              <a:rPr lang="en-US" dirty="0" smtClean="0"/>
              <a:t>HR goes over benefits and answers any questions about the paperwork.</a:t>
            </a:r>
          </a:p>
          <a:p>
            <a:r>
              <a:rPr lang="en-US" dirty="0" smtClean="0"/>
              <a:t>They will get all of the HIPAA, Safety, Work Comp, Sexual Harassment out of the way.</a:t>
            </a:r>
          </a:p>
          <a:p>
            <a:r>
              <a:rPr lang="en-US" dirty="0" smtClean="0"/>
              <a:t>Please provide a lunch for your new employee. (It would be nice if you and the coordinator ate lunch with them to build that relationship.)</a:t>
            </a:r>
          </a:p>
          <a:p>
            <a:r>
              <a:rPr lang="en-US" dirty="0" smtClean="0"/>
              <a:t>Take their picture and send it to HR for their badge.</a:t>
            </a:r>
          </a:p>
        </p:txBody>
      </p:sp>
    </p:spTree>
    <p:extLst>
      <p:ext uri="{BB962C8B-B14F-4D97-AF65-F5344CB8AC3E}">
        <p14:creationId xmlns:p14="http://schemas.microsoft.com/office/powerpoint/2010/main" val="39267404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BBPL Orientation 	</a:t>
            </a:r>
            <a:endParaRPr lang="en-US" dirty="0"/>
          </a:p>
        </p:txBody>
      </p:sp>
      <p:sp>
        <p:nvSpPr>
          <p:cNvPr id="3" name="Content Placeholder 2"/>
          <p:cNvSpPr>
            <a:spLocks noGrp="1"/>
          </p:cNvSpPr>
          <p:nvPr>
            <p:ph idx="1"/>
          </p:nvPr>
        </p:nvSpPr>
        <p:spPr/>
        <p:txBody>
          <a:bodyPr/>
          <a:lstStyle/>
          <a:p>
            <a:r>
              <a:rPr lang="en-US" dirty="0" smtClean="0"/>
              <a:t>Is from 0900-1300 and that includes the lunch time as well.</a:t>
            </a:r>
          </a:p>
          <a:p>
            <a:r>
              <a:rPr lang="en-US" dirty="0" smtClean="0"/>
              <a:t>Make sure before orientation started you have given you new employee the medical benefit paperwork packet.</a:t>
            </a:r>
          </a:p>
        </p:txBody>
      </p:sp>
    </p:spTree>
    <p:extLst>
      <p:ext uri="{BB962C8B-B14F-4D97-AF65-F5344CB8AC3E}">
        <p14:creationId xmlns:p14="http://schemas.microsoft.com/office/powerpoint/2010/main" val="296756015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Now you get to train the Good Stuff!</a:t>
            </a:r>
            <a:br>
              <a:rPr lang="en-US" dirty="0" smtClean="0"/>
            </a:br>
            <a:endParaRPr lang="en-US" dirty="0"/>
          </a:p>
        </p:txBody>
      </p:sp>
      <p:sp>
        <p:nvSpPr>
          <p:cNvPr id="3" name="Content Placeholder 2"/>
          <p:cNvSpPr>
            <a:spLocks noGrp="1"/>
          </p:cNvSpPr>
          <p:nvPr>
            <p:ph idx="1"/>
          </p:nvPr>
        </p:nvSpPr>
        <p:spPr/>
        <p:txBody>
          <a:bodyPr/>
          <a:lstStyle/>
          <a:p>
            <a:r>
              <a:rPr lang="en-US" dirty="0" smtClean="0"/>
              <a:t>Your applicant will move through the SOP sections and MTS training in a specific order.</a:t>
            </a:r>
          </a:p>
          <a:p>
            <a:pPr marL="0" indent="0">
              <a:buNone/>
            </a:pPr>
            <a:r>
              <a:rPr lang="en-US" dirty="0" smtClean="0"/>
              <a:t>The orientation module is currently under construction and will be out shortly.  </a:t>
            </a:r>
            <a:endParaRPr lang="en-US" dirty="0"/>
          </a:p>
        </p:txBody>
      </p:sp>
      <p:pic>
        <p:nvPicPr>
          <p:cNvPr id="1026" name="Picture 2" descr="C:\Users\bjh\Pictures\Construction wor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4076700"/>
            <a:ext cx="3581400" cy="2476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885235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2</a:t>
            </a:r>
            <a:endParaRPr lang="en-US" dirty="0"/>
          </a:p>
        </p:txBody>
      </p:sp>
      <p:sp>
        <p:nvSpPr>
          <p:cNvPr id="3" name="Content Placeholder 2"/>
          <p:cNvSpPr>
            <a:spLocks noGrp="1"/>
          </p:cNvSpPr>
          <p:nvPr>
            <p:ph idx="1"/>
          </p:nvPr>
        </p:nvSpPr>
        <p:spPr/>
        <p:txBody>
          <a:bodyPr/>
          <a:lstStyle/>
          <a:p>
            <a:r>
              <a:rPr lang="en-US" dirty="0" smtClean="0"/>
              <a:t>Continue with SOP and MTS training.</a:t>
            </a:r>
          </a:p>
          <a:p>
            <a:r>
              <a:rPr lang="en-US" dirty="0" smtClean="0"/>
              <a:t>Have the employee shadow processing.</a:t>
            </a:r>
          </a:p>
          <a:p>
            <a:r>
              <a:rPr lang="en-US" dirty="0" smtClean="0"/>
              <a:t>Teach BBPL website.</a:t>
            </a:r>
            <a:endParaRPr lang="en-US" dirty="0"/>
          </a:p>
        </p:txBody>
      </p:sp>
    </p:spTree>
    <p:extLst>
      <p:ext uri="{BB962C8B-B14F-4D97-AF65-F5344CB8AC3E}">
        <p14:creationId xmlns:p14="http://schemas.microsoft.com/office/powerpoint/2010/main" val="378706240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3</a:t>
            </a:r>
            <a:endParaRPr lang="en-US" dirty="0"/>
          </a:p>
        </p:txBody>
      </p:sp>
      <p:sp>
        <p:nvSpPr>
          <p:cNvPr id="3" name="Content Placeholder 2"/>
          <p:cNvSpPr>
            <a:spLocks noGrp="1"/>
          </p:cNvSpPr>
          <p:nvPr>
            <p:ph idx="1"/>
          </p:nvPr>
        </p:nvSpPr>
        <p:spPr/>
        <p:txBody>
          <a:bodyPr/>
          <a:lstStyle/>
          <a:p>
            <a:r>
              <a:rPr lang="en-US" dirty="0" smtClean="0"/>
              <a:t>Your employee should be almost done with any SOP content or MTS content.</a:t>
            </a:r>
          </a:p>
          <a:p>
            <a:r>
              <a:rPr lang="en-US" dirty="0" smtClean="0"/>
              <a:t>They should be gowned in processing today and helping you prep samples for processing and transport.</a:t>
            </a:r>
          </a:p>
          <a:p>
            <a:r>
              <a:rPr lang="en-US" dirty="0" smtClean="0"/>
              <a:t>Continue with BBPL web training. </a:t>
            </a:r>
          </a:p>
          <a:p>
            <a:r>
              <a:rPr lang="en-US" dirty="0" smtClean="0"/>
              <a:t>Have field trainer meet with employee to make plans where they will meet on Monday.</a:t>
            </a:r>
          </a:p>
        </p:txBody>
      </p:sp>
    </p:spTree>
    <p:extLst>
      <p:ext uri="{BB962C8B-B14F-4D97-AF65-F5344CB8AC3E}">
        <p14:creationId xmlns:p14="http://schemas.microsoft.com/office/powerpoint/2010/main" val="152935606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4</a:t>
            </a:r>
            <a:endParaRPr lang="en-US" dirty="0"/>
          </a:p>
        </p:txBody>
      </p:sp>
      <p:sp>
        <p:nvSpPr>
          <p:cNvPr id="3" name="Content Placeholder 2"/>
          <p:cNvSpPr>
            <a:spLocks noGrp="1"/>
          </p:cNvSpPr>
          <p:nvPr>
            <p:ph idx="1"/>
          </p:nvPr>
        </p:nvSpPr>
        <p:spPr/>
        <p:txBody>
          <a:bodyPr/>
          <a:lstStyle/>
          <a:p>
            <a:r>
              <a:rPr lang="en-US" dirty="0" smtClean="0"/>
              <a:t>It’s Monday!  </a:t>
            </a:r>
          </a:p>
          <a:p>
            <a:r>
              <a:rPr lang="en-US" dirty="0" smtClean="0"/>
              <a:t>The new employee is shadowing the trainer.</a:t>
            </a:r>
          </a:p>
          <a:p>
            <a:r>
              <a:rPr lang="en-US" dirty="0" smtClean="0"/>
              <a:t>Trainer is explaining paperwork.</a:t>
            </a:r>
          </a:p>
          <a:p>
            <a:r>
              <a:rPr lang="en-US" dirty="0" smtClean="0"/>
              <a:t>By the second home the new employee is starting to do the paperwork.  Trainer is checking over every move to make sure all is correct.  Ideally this route is a lighter route so the trainer has time to train.</a:t>
            </a:r>
            <a:endParaRPr lang="en-US" dirty="0"/>
          </a:p>
        </p:txBody>
      </p:sp>
    </p:spTree>
    <p:extLst>
      <p:ext uri="{BB962C8B-B14F-4D97-AF65-F5344CB8AC3E}">
        <p14:creationId xmlns:p14="http://schemas.microsoft.com/office/powerpoint/2010/main" val="184879521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5-8 continued</a:t>
            </a:r>
            <a:endParaRPr lang="en-US" dirty="0"/>
          </a:p>
        </p:txBody>
      </p:sp>
      <p:sp>
        <p:nvSpPr>
          <p:cNvPr id="3" name="Content Placeholder 2"/>
          <p:cNvSpPr>
            <a:spLocks noGrp="1"/>
          </p:cNvSpPr>
          <p:nvPr>
            <p:ph idx="1"/>
          </p:nvPr>
        </p:nvSpPr>
        <p:spPr/>
        <p:txBody>
          <a:bodyPr/>
          <a:lstStyle/>
          <a:p>
            <a:r>
              <a:rPr lang="en-US" dirty="0" smtClean="0"/>
              <a:t>On the second day or when the trainer feels the new employee is ready, the new employee will start phlebotomy procedures.</a:t>
            </a:r>
          </a:p>
          <a:p>
            <a:r>
              <a:rPr lang="en-US" dirty="0" smtClean="0"/>
              <a:t>The trainer is to NOT leave the new employee as the trainer will be responsible for all errors at this time of orientation.</a:t>
            </a:r>
            <a:endParaRPr lang="en-US" dirty="0"/>
          </a:p>
        </p:txBody>
      </p:sp>
    </p:spTree>
    <p:extLst>
      <p:ext uri="{BB962C8B-B14F-4D97-AF65-F5344CB8AC3E}">
        <p14:creationId xmlns:p14="http://schemas.microsoft.com/office/powerpoint/2010/main" val="300076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dirty="0" smtClean="0"/>
              <a:t>How many times do we do this?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Next stop – call coordinator upon arrival and we repeat all of the same step as we did at client #1.</a:t>
            </a:r>
          </a:p>
          <a:p>
            <a:r>
              <a:rPr lang="en-US" dirty="0" smtClean="0"/>
              <a:t>Calls coordinator when finished with last client to see if any additional call in requests for service is needed.</a:t>
            </a:r>
          </a:p>
          <a:p>
            <a:r>
              <a:rPr lang="en-US" dirty="0" smtClean="0"/>
              <a:t>Comes back to LTC site and follows the processing procedures.</a:t>
            </a:r>
          </a:p>
          <a:p>
            <a:pPr marL="0" indent="0">
              <a:buNone/>
            </a:pPr>
            <a:endParaRPr lang="en-US" dirty="0" smtClean="0"/>
          </a:p>
          <a:p>
            <a:endParaRPr lang="en-US" dirty="0"/>
          </a:p>
        </p:txBody>
      </p:sp>
    </p:spTree>
    <p:extLst>
      <p:ext uri="{BB962C8B-B14F-4D97-AF65-F5344CB8AC3E}">
        <p14:creationId xmlns:p14="http://schemas.microsoft.com/office/powerpoint/2010/main" val="323295286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4-8 continued</a:t>
            </a:r>
            <a:endParaRPr lang="en-US" dirty="0"/>
          </a:p>
        </p:txBody>
      </p:sp>
      <p:sp>
        <p:nvSpPr>
          <p:cNvPr id="3" name="Content Placeholder 2"/>
          <p:cNvSpPr>
            <a:spLocks noGrp="1"/>
          </p:cNvSpPr>
          <p:nvPr>
            <p:ph idx="1"/>
          </p:nvPr>
        </p:nvSpPr>
        <p:spPr/>
        <p:txBody>
          <a:bodyPr/>
          <a:lstStyle/>
          <a:p>
            <a:r>
              <a:rPr lang="en-US" dirty="0" smtClean="0"/>
              <a:t>When the trainer has assessed the new employee to be fully competent and has signed off on the training paperwork the new employee will be given a hall to do while the trainer will take another hall in the same home.  This will continue until the trainer feels that new employee is proficient.</a:t>
            </a:r>
            <a:endParaRPr lang="en-US" dirty="0"/>
          </a:p>
        </p:txBody>
      </p:sp>
    </p:spTree>
    <p:extLst>
      <p:ext uri="{BB962C8B-B14F-4D97-AF65-F5344CB8AC3E}">
        <p14:creationId xmlns:p14="http://schemas.microsoft.com/office/powerpoint/2010/main" val="197665025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4-8 continued</a:t>
            </a:r>
            <a:endParaRPr lang="en-US" dirty="0"/>
          </a:p>
        </p:txBody>
      </p:sp>
      <p:sp>
        <p:nvSpPr>
          <p:cNvPr id="3" name="Content Placeholder 2"/>
          <p:cNvSpPr>
            <a:spLocks noGrp="1"/>
          </p:cNvSpPr>
          <p:nvPr>
            <p:ph idx="1"/>
          </p:nvPr>
        </p:nvSpPr>
        <p:spPr/>
        <p:txBody>
          <a:bodyPr/>
          <a:lstStyle/>
          <a:p>
            <a:r>
              <a:rPr lang="en-US" dirty="0" smtClean="0"/>
              <a:t>The trainer will have the employee navigating the BBPL web system at the client’s facility.</a:t>
            </a:r>
          </a:p>
          <a:p>
            <a:r>
              <a:rPr lang="en-US" dirty="0" smtClean="0"/>
              <a:t>The training will continue back at the office as the trainer will direct them in the proper flow of the processing room and the re-stocking requirements.</a:t>
            </a:r>
          </a:p>
          <a:p>
            <a:endParaRPr lang="en-US" dirty="0"/>
          </a:p>
        </p:txBody>
      </p:sp>
    </p:spTree>
    <p:extLst>
      <p:ext uri="{BB962C8B-B14F-4D97-AF65-F5344CB8AC3E}">
        <p14:creationId xmlns:p14="http://schemas.microsoft.com/office/powerpoint/2010/main" val="276001693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 day during orientation ….</a:t>
            </a:r>
            <a:endParaRPr lang="en-US" dirty="0"/>
          </a:p>
        </p:txBody>
      </p:sp>
      <p:sp>
        <p:nvSpPr>
          <p:cNvPr id="3" name="Content Placeholder 2"/>
          <p:cNvSpPr>
            <a:spLocks noGrp="1"/>
          </p:cNvSpPr>
          <p:nvPr>
            <p:ph idx="1"/>
          </p:nvPr>
        </p:nvSpPr>
        <p:spPr/>
        <p:txBody>
          <a:bodyPr/>
          <a:lstStyle/>
          <a:p>
            <a:r>
              <a:rPr lang="en-US" dirty="0" smtClean="0"/>
              <a:t>The Supervisor-  let me repeat….The Supervisor is talking with the new employee about what they have learned in their training and determining if they have questions.</a:t>
            </a:r>
          </a:p>
          <a:p>
            <a:r>
              <a:rPr lang="en-US" dirty="0" smtClean="0"/>
              <a:t>This must happen each and every day.  Only if the Supervisor is on PTO should the coordinator take this responsibility.  This is most crucial in retaining an employee</a:t>
            </a:r>
            <a:endParaRPr lang="en-US" dirty="0"/>
          </a:p>
        </p:txBody>
      </p:sp>
    </p:spTree>
    <p:extLst>
      <p:ext uri="{BB962C8B-B14F-4D97-AF65-F5344CB8AC3E}">
        <p14:creationId xmlns:p14="http://schemas.microsoft.com/office/powerpoint/2010/main" val="113129678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a new week!</a:t>
            </a:r>
            <a:endParaRPr lang="en-US" dirty="0"/>
          </a:p>
        </p:txBody>
      </p:sp>
      <p:sp>
        <p:nvSpPr>
          <p:cNvPr id="3" name="Content Placeholder 2"/>
          <p:cNvSpPr>
            <a:spLocks noGrp="1"/>
          </p:cNvSpPr>
          <p:nvPr>
            <p:ph idx="1"/>
          </p:nvPr>
        </p:nvSpPr>
        <p:spPr/>
        <p:txBody>
          <a:bodyPr>
            <a:normAutofit lnSpcReduction="10000"/>
          </a:bodyPr>
          <a:lstStyle/>
          <a:p>
            <a:r>
              <a:rPr lang="en-US" dirty="0" smtClean="0"/>
              <a:t>The employee has been trained to THE ROUTE THEY WILL BE ASSIGNED.</a:t>
            </a:r>
          </a:p>
          <a:p>
            <a:endParaRPr lang="en-US" dirty="0"/>
          </a:p>
          <a:p>
            <a:pPr marL="0" indent="0">
              <a:buNone/>
            </a:pPr>
            <a:r>
              <a:rPr lang="en-US" dirty="0" smtClean="0"/>
              <a:t>More times than naught, in many exit interviews, I see that the employee was thrown into a new home that they never trained at on day 1-8.  This leaves an employee scared, confused, frustrated and just bitter that you do not care about them or your clients.</a:t>
            </a:r>
            <a:endParaRPr lang="en-US" dirty="0"/>
          </a:p>
        </p:txBody>
      </p:sp>
    </p:spTree>
    <p:extLst>
      <p:ext uri="{BB962C8B-B14F-4D97-AF65-F5344CB8AC3E}">
        <p14:creationId xmlns:p14="http://schemas.microsoft.com/office/powerpoint/2010/main" val="49967721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remainder of the first 30 days…</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new employee is now on their own route , you have assigned a “buddy” and give phone number to each to call should small questions arise.</a:t>
            </a:r>
          </a:p>
          <a:p>
            <a:r>
              <a:rPr lang="en-US" dirty="0" smtClean="0"/>
              <a:t>A buddy is fully competent phlebotomist usually of same level.  You are responsible for making sure this buddy is fully competent.</a:t>
            </a:r>
            <a:endParaRPr lang="en-US" dirty="0"/>
          </a:p>
          <a:p>
            <a:r>
              <a:rPr lang="en-US" dirty="0" smtClean="0"/>
              <a:t>Each and every day for the remainder of the scheduled 30 days, you will meet with the new employee at the end of their shift.</a:t>
            </a:r>
          </a:p>
          <a:p>
            <a:endParaRPr lang="en-US" dirty="0"/>
          </a:p>
        </p:txBody>
      </p:sp>
    </p:spTree>
    <p:extLst>
      <p:ext uri="{BB962C8B-B14F-4D97-AF65-F5344CB8AC3E}">
        <p14:creationId xmlns:p14="http://schemas.microsoft.com/office/powerpoint/2010/main" val="365100767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you talking about with them?</a:t>
            </a:r>
            <a:endParaRPr lang="en-US" dirty="0"/>
          </a:p>
        </p:txBody>
      </p:sp>
      <p:sp>
        <p:nvSpPr>
          <p:cNvPr id="3" name="Content Placeholder 2"/>
          <p:cNvSpPr>
            <a:spLocks noGrp="1"/>
          </p:cNvSpPr>
          <p:nvPr>
            <p:ph idx="1"/>
          </p:nvPr>
        </p:nvSpPr>
        <p:spPr/>
        <p:txBody>
          <a:bodyPr/>
          <a:lstStyle/>
          <a:p>
            <a:r>
              <a:rPr lang="en-US" dirty="0"/>
              <a:t>How are you doing with the hours?</a:t>
            </a:r>
          </a:p>
          <a:p>
            <a:r>
              <a:rPr lang="en-US" dirty="0"/>
              <a:t>How was the route today?</a:t>
            </a:r>
          </a:p>
          <a:p>
            <a:r>
              <a:rPr lang="en-US" dirty="0"/>
              <a:t>Tell me what you have concerns </a:t>
            </a:r>
            <a:r>
              <a:rPr lang="en-US" dirty="0" smtClean="0"/>
              <a:t>about?</a:t>
            </a:r>
            <a:endParaRPr lang="en-US" dirty="0"/>
          </a:p>
          <a:p>
            <a:endParaRPr lang="en-US" dirty="0"/>
          </a:p>
        </p:txBody>
      </p:sp>
    </p:spTree>
    <p:extLst>
      <p:ext uri="{BB962C8B-B14F-4D97-AF65-F5344CB8AC3E}">
        <p14:creationId xmlns:p14="http://schemas.microsoft.com/office/powerpoint/2010/main" val="266587819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are you talking about with them?</a:t>
            </a:r>
          </a:p>
        </p:txBody>
      </p:sp>
      <p:sp>
        <p:nvSpPr>
          <p:cNvPr id="3" name="Content Placeholder 2"/>
          <p:cNvSpPr>
            <a:spLocks noGrp="1"/>
          </p:cNvSpPr>
          <p:nvPr>
            <p:ph idx="1"/>
          </p:nvPr>
        </p:nvSpPr>
        <p:spPr/>
        <p:txBody>
          <a:bodyPr/>
          <a:lstStyle/>
          <a:p>
            <a:r>
              <a:rPr lang="en-US" dirty="0" smtClean="0"/>
              <a:t>How are you doing with the hours?</a:t>
            </a:r>
          </a:p>
          <a:p>
            <a:r>
              <a:rPr lang="en-US" dirty="0" smtClean="0"/>
              <a:t>How was the route today?</a:t>
            </a:r>
          </a:p>
          <a:p>
            <a:r>
              <a:rPr lang="en-US" dirty="0" smtClean="0"/>
              <a:t>Tell me what you have concerns about?</a:t>
            </a:r>
          </a:p>
          <a:p>
            <a:r>
              <a:rPr lang="en-US" dirty="0" smtClean="0"/>
              <a:t>How was your relationship with the trainer?</a:t>
            </a:r>
          </a:p>
          <a:p>
            <a:r>
              <a:rPr lang="en-US" dirty="0" smtClean="0"/>
              <a:t>Describe your encounter with the nurses at the client.</a:t>
            </a:r>
          </a:p>
          <a:p>
            <a:r>
              <a:rPr lang="en-US" dirty="0" smtClean="0"/>
              <a:t>What interaction have you had with your buddy?</a:t>
            </a:r>
          </a:p>
          <a:p>
            <a:endParaRPr lang="en-US" dirty="0" smtClean="0"/>
          </a:p>
          <a:p>
            <a:endParaRPr lang="en-US" dirty="0" smtClean="0"/>
          </a:p>
          <a:p>
            <a:endParaRPr lang="en-US" dirty="0"/>
          </a:p>
        </p:txBody>
      </p:sp>
    </p:spTree>
    <p:extLst>
      <p:ext uri="{BB962C8B-B14F-4D97-AF65-F5344CB8AC3E}">
        <p14:creationId xmlns:p14="http://schemas.microsoft.com/office/powerpoint/2010/main" val="113051015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perhaps…..</a:t>
            </a:r>
            <a:endParaRPr lang="en-US" dirty="0"/>
          </a:p>
        </p:txBody>
      </p:sp>
      <p:sp>
        <p:nvSpPr>
          <p:cNvPr id="3" name="Content Placeholder 2"/>
          <p:cNvSpPr>
            <a:spLocks noGrp="1"/>
          </p:cNvSpPr>
          <p:nvPr>
            <p:ph idx="1"/>
          </p:nvPr>
        </p:nvSpPr>
        <p:spPr/>
        <p:txBody>
          <a:bodyPr/>
          <a:lstStyle/>
          <a:p>
            <a:r>
              <a:rPr lang="en-US" dirty="0" smtClean="0"/>
              <a:t>What can I do for you to help you feel more at ease with your position?</a:t>
            </a:r>
          </a:p>
          <a:p>
            <a:r>
              <a:rPr lang="en-US" dirty="0" smtClean="0"/>
              <a:t>How can I help you be more successful?</a:t>
            </a:r>
          </a:p>
          <a:p>
            <a:endParaRPr lang="en-US" dirty="0"/>
          </a:p>
          <a:p>
            <a:r>
              <a:rPr lang="en-US" dirty="0" smtClean="0"/>
              <a:t>Travel logs are reviewed closely with the employee.</a:t>
            </a:r>
          </a:p>
          <a:p>
            <a:endParaRPr lang="en-US" dirty="0"/>
          </a:p>
        </p:txBody>
      </p:sp>
    </p:spTree>
    <p:extLst>
      <p:ext uri="{BB962C8B-B14F-4D97-AF65-F5344CB8AC3E}">
        <p14:creationId xmlns:p14="http://schemas.microsoft.com/office/powerpoint/2010/main" val="390451842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baseline="30000" dirty="0" smtClean="0"/>
              <a:t>nd</a:t>
            </a:r>
            <a:r>
              <a:rPr lang="en-US" dirty="0" smtClean="0"/>
              <a:t> Month</a:t>
            </a:r>
            <a:endParaRPr lang="en-US" dirty="0"/>
          </a:p>
        </p:txBody>
      </p:sp>
      <p:sp>
        <p:nvSpPr>
          <p:cNvPr id="3" name="Content Placeholder 2"/>
          <p:cNvSpPr>
            <a:spLocks noGrp="1"/>
          </p:cNvSpPr>
          <p:nvPr>
            <p:ph idx="1"/>
          </p:nvPr>
        </p:nvSpPr>
        <p:spPr/>
        <p:txBody>
          <a:bodyPr/>
          <a:lstStyle/>
          <a:p>
            <a:r>
              <a:rPr lang="en-US" dirty="0" smtClean="0"/>
              <a:t>Meet with the new employee every week without fail.</a:t>
            </a:r>
          </a:p>
          <a:p>
            <a:r>
              <a:rPr lang="en-US" dirty="0" smtClean="0"/>
              <a:t>Review their performance and any CQI issues</a:t>
            </a:r>
          </a:p>
          <a:p>
            <a:r>
              <a:rPr lang="en-US" dirty="0" smtClean="0"/>
              <a:t>Review travel logs for the week prior</a:t>
            </a:r>
          </a:p>
          <a:p>
            <a:r>
              <a:rPr lang="en-US" dirty="0" smtClean="0"/>
              <a:t>Ask questions and ask what questions they have.</a:t>
            </a:r>
          </a:p>
          <a:p>
            <a:r>
              <a:rPr lang="en-US" dirty="0" smtClean="0"/>
              <a:t>Does any re-training need to be addressed?</a:t>
            </a:r>
          </a:p>
          <a:p>
            <a:endParaRPr lang="en-US" dirty="0" smtClean="0"/>
          </a:p>
        </p:txBody>
      </p:sp>
    </p:spTree>
    <p:extLst>
      <p:ext uri="{BB962C8B-B14F-4D97-AF65-F5344CB8AC3E}">
        <p14:creationId xmlns:p14="http://schemas.microsoft.com/office/powerpoint/2010/main" val="410894196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r>
              <a:rPr lang="en-US" baseline="30000" dirty="0" smtClean="0"/>
              <a:t>rd</a:t>
            </a:r>
            <a:r>
              <a:rPr lang="en-US" dirty="0" smtClean="0"/>
              <a:t> Month</a:t>
            </a:r>
            <a:endParaRPr lang="en-US" dirty="0"/>
          </a:p>
        </p:txBody>
      </p:sp>
      <p:sp>
        <p:nvSpPr>
          <p:cNvPr id="3" name="Content Placeholder 2"/>
          <p:cNvSpPr>
            <a:spLocks noGrp="1"/>
          </p:cNvSpPr>
          <p:nvPr>
            <p:ph idx="1"/>
          </p:nvPr>
        </p:nvSpPr>
        <p:spPr/>
        <p:txBody>
          <a:bodyPr>
            <a:normAutofit lnSpcReduction="10000"/>
          </a:bodyPr>
          <a:lstStyle/>
          <a:p>
            <a:r>
              <a:rPr lang="en-US" dirty="0" smtClean="0"/>
              <a:t>The new employee should really be grooved in now to their route and are ready to take on any additional homes they are assigned should one be added.</a:t>
            </a:r>
          </a:p>
          <a:p>
            <a:r>
              <a:rPr lang="en-US" dirty="0" smtClean="0"/>
              <a:t>Has been trained or is being trained on holiday and weekend rotation and it’s responsibilities.</a:t>
            </a:r>
          </a:p>
          <a:p>
            <a:r>
              <a:rPr lang="en-US" dirty="0" smtClean="0"/>
              <a:t>Can take client calls for request of service and disseminate the information as needed. </a:t>
            </a:r>
            <a:endParaRPr lang="en-US" dirty="0"/>
          </a:p>
        </p:txBody>
      </p:sp>
    </p:spTree>
    <p:extLst>
      <p:ext uri="{BB962C8B-B14F-4D97-AF65-F5344CB8AC3E}">
        <p14:creationId xmlns:p14="http://schemas.microsoft.com/office/powerpoint/2010/main" val="3638934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QC Process	</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All employees bringing back specimens go through the:</a:t>
            </a:r>
          </a:p>
          <a:p>
            <a:pPr marL="0" indent="0">
              <a:buNone/>
            </a:pPr>
            <a:endParaRPr lang="en-US" dirty="0" smtClean="0"/>
          </a:p>
          <a:p>
            <a:pPr algn="ctr"/>
            <a:r>
              <a:rPr lang="en-US" dirty="0" smtClean="0"/>
              <a:t>Google Maps or Map Quest Procedure</a:t>
            </a:r>
          </a:p>
          <a:p>
            <a:pPr algn="ctr"/>
            <a:r>
              <a:rPr lang="en-US" dirty="0" smtClean="0"/>
              <a:t>Processing Procedure</a:t>
            </a:r>
          </a:p>
          <a:p>
            <a:pPr algn="ctr"/>
            <a:r>
              <a:rPr lang="en-US" dirty="0" smtClean="0"/>
              <a:t>QC Procedure</a:t>
            </a:r>
          </a:p>
          <a:p>
            <a:pPr algn="ctr"/>
            <a:r>
              <a:rPr lang="en-US" b="1" dirty="0" smtClean="0"/>
              <a:t>Check out Procedure</a:t>
            </a:r>
          </a:p>
          <a:p>
            <a:pPr marL="0" indent="0">
              <a:buNone/>
            </a:pPr>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65193222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r>
              <a:rPr lang="en-US" baseline="30000" dirty="0" smtClean="0"/>
              <a:t>rd</a:t>
            </a:r>
            <a:r>
              <a:rPr lang="en-US" dirty="0" smtClean="0"/>
              <a:t> Month</a:t>
            </a:r>
            <a:endParaRPr lang="en-US" dirty="0"/>
          </a:p>
        </p:txBody>
      </p:sp>
      <p:sp>
        <p:nvSpPr>
          <p:cNvPr id="3" name="Content Placeholder 2"/>
          <p:cNvSpPr>
            <a:spLocks noGrp="1"/>
          </p:cNvSpPr>
          <p:nvPr>
            <p:ph idx="1"/>
          </p:nvPr>
        </p:nvSpPr>
        <p:spPr/>
        <p:txBody>
          <a:bodyPr/>
          <a:lstStyle/>
          <a:p>
            <a:r>
              <a:rPr lang="en-US" dirty="0" smtClean="0"/>
              <a:t>You have a really, really good grasp on this employee’s behavior, attitude, aptitude, skill set and willingness to follow BBPL policies and procedures.</a:t>
            </a:r>
          </a:p>
          <a:p>
            <a:r>
              <a:rPr lang="en-US" dirty="0" smtClean="0"/>
              <a:t>You are still talking every week to the employee without fail.</a:t>
            </a:r>
            <a:endParaRPr lang="en-US" dirty="0"/>
          </a:p>
        </p:txBody>
      </p:sp>
    </p:spTree>
    <p:extLst>
      <p:ext uri="{BB962C8B-B14F-4D97-AF65-F5344CB8AC3E}">
        <p14:creationId xmlns:p14="http://schemas.microsoft.com/office/powerpoint/2010/main" val="251835498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90 day review</a:t>
            </a:r>
            <a:endParaRPr lang="en-US" dirty="0"/>
          </a:p>
        </p:txBody>
      </p:sp>
      <p:sp>
        <p:nvSpPr>
          <p:cNvPr id="3" name="Content Placeholder 2"/>
          <p:cNvSpPr>
            <a:spLocks noGrp="1"/>
          </p:cNvSpPr>
          <p:nvPr>
            <p:ph idx="1"/>
          </p:nvPr>
        </p:nvSpPr>
        <p:spPr/>
        <p:txBody>
          <a:bodyPr>
            <a:normAutofit lnSpcReduction="10000"/>
          </a:bodyPr>
          <a:lstStyle/>
          <a:p>
            <a:r>
              <a:rPr lang="en-US" dirty="0" smtClean="0"/>
              <a:t>Success!!!  You have completely and confidently trained your new employee and they are a fully functional part of your team.</a:t>
            </a:r>
          </a:p>
          <a:p>
            <a:r>
              <a:rPr lang="en-US" dirty="0" smtClean="0"/>
              <a:t>Complete a 90 day Performance Appraisal form found on the BBPL Web.</a:t>
            </a:r>
          </a:p>
          <a:p>
            <a:r>
              <a:rPr lang="en-US" dirty="0" smtClean="0"/>
              <a:t>Have a meeting with the employee, go over the form, set any other expectations and send the form to HR.  Do not forget to ask questions.</a:t>
            </a:r>
          </a:p>
        </p:txBody>
      </p:sp>
    </p:spTree>
    <p:extLst>
      <p:ext uri="{BB962C8B-B14F-4D97-AF65-F5344CB8AC3E}">
        <p14:creationId xmlns:p14="http://schemas.microsoft.com/office/powerpoint/2010/main" val="8982414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what if they are not cutting it?</a:t>
            </a:r>
            <a:endParaRPr lang="en-US" dirty="0"/>
          </a:p>
        </p:txBody>
      </p:sp>
      <p:sp>
        <p:nvSpPr>
          <p:cNvPr id="3" name="Content Placeholder 2"/>
          <p:cNvSpPr>
            <a:spLocks noGrp="1"/>
          </p:cNvSpPr>
          <p:nvPr>
            <p:ph idx="1"/>
          </p:nvPr>
        </p:nvSpPr>
        <p:spPr/>
        <p:txBody>
          <a:bodyPr/>
          <a:lstStyle/>
          <a:p>
            <a:r>
              <a:rPr lang="en-US" dirty="0" smtClean="0"/>
              <a:t>Today at 90 days should not be a surprise!  HR will be surprised if you are surprised!</a:t>
            </a:r>
          </a:p>
          <a:p>
            <a:endParaRPr lang="en-US" dirty="0"/>
          </a:p>
          <a:p>
            <a:r>
              <a:rPr lang="en-US" dirty="0" smtClean="0"/>
              <a:t>During all of these meetings with the employee you have guided them through their concerns or short comings.</a:t>
            </a:r>
            <a:endParaRPr lang="en-US" dirty="0"/>
          </a:p>
        </p:txBody>
      </p:sp>
    </p:spTree>
    <p:extLst>
      <p:ext uri="{BB962C8B-B14F-4D97-AF65-F5344CB8AC3E}">
        <p14:creationId xmlns:p14="http://schemas.microsoft.com/office/powerpoint/2010/main" val="98998952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cutting it….</a:t>
            </a:r>
            <a:endParaRPr lang="en-US" dirty="0"/>
          </a:p>
        </p:txBody>
      </p:sp>
      <p:sp>
        <p:nvSpPr>
          <p:cNvPr id="3" name="Content Placeholder 2"/>
          <p:cNvSpPr>
            <a:spLocks noGrp="1"/>
          </p:cNvSpPr>
          <p:nvPr>
            <p:ph idx="1"/>
          </p:nvPr>
        </p:nvSpPr>
        <p:spPr/>
        <p:txBody>
          <a:bodyPr/>
          <a:lstStyle/>
          <a:p>
            <a:r>
              <a:rPr lang="en-US" dirty="0" smtClean="0"/>
              <a:t>The employee should have had a Performance Improvement Plan in progress during this time.</a:t>
            </a:r>
          </a:p>
          <a:p>
            <a:r>
              <a:rPr lang="en-US" dirty="0" smtClean="0"/>
              <a:t>You should have documentation that you have re-trained and re-directed the employee</a:t>
            </a:r>
          </a:p>
          <a:p>
            <a:r>
              <a:rPr lang="en-US" dirty="0" smtClean="0"/>
              <a:t>You call your Operations team member to let them know ……..this just isn’t going to happen.</a:t>
            </a:r>
            <a:endParaRPr lang="en-US" dirty="0"/>
          </a:p>
        </p:txBody>
      </p:sp>
    </p:spTree>
    <p:extLst>
      <p:ext uri="{BB962C8B-B14F-4D97-AF65-F5344CB8AC3E}">
        <p14:creationId xmlns:p14="http://schemas.microsoft.com/office/powerpoint/2010/main" val="303984128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those that don’t make it….</a:t>
            </a:r>
            <a:endParaRPr lang="en-US" dirty="0"/>
          </a:p>
        </p:txBody>
      </p:sp>
      <p:sp>
        <p:nvSpPr>
          <p:cNvPr id="3" name="Content Placeholder 2"/>
          <p:cNvSpPr>
            <a:spLocks noGrp="1"/>
          </p:cNvSpPr>
          <p:nvPr>
            <p:ph idx="1"/>
          </p:nvPr>
        </p:nvSpPr>
        <p:spPr/>
        <p:txBody>
          <a:bodyPr/>
          <a:lstStyle/>
          <a:p>
            <a:pPr marL="0" indent="0">
              <a:buNone/>
            </a:pPr>
            <a:r>
              <a:rPr lang="en-US" dirty="0" smtClean="0"/>
              <a:t>We invite them to their future and wish them well.</a:t>
            </a:r>
          </a:p>
          <a:p>
            <a:pPr marL="0" indent="0">
              <a:buNone/>
            </a:pPr>
            <a:r>
              <a:rPr lang="en-US" dirty="0" smtClean="0"/>
              <a:t>HR will direct this ending of their employment.</a:t>
            </a:r>
            <a:endParaRPr lang="en-US" dirty="0"/>
          </a:p>
        </p:txBody>
      </p:sp>
      <p:pic>
        <p:nvPicPr>
          <p:cNvPr id="2050" name="Picture 2" descr="C:\Users\bjh\Pictures\ro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3581399"/>
            <a:ext cx="5105400" cy="2209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29339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Finally….	</a:t>
            </a:r>
            <a:endParaRPr lang="en-US" dirty="0"/>
          </a:p>
        </p:txBody>
      </p:sp>
      <p:sp>
        <p:nvSpPr>
          <p:cNvPr id="3" name="Content Placeholder 2"/>
          <p:cNvSpPr>
            <a:spLocks noGrp="1"/>
          </p:cNvSpPr>
          <p:nvPr>
            <p:ph idx="1"/>
          </p:nvPr>
        </p:nvSpPr>
        <p:spPr/>
        <p:txBody>
          <a:bodyPr/>
          <a:lstStyle/>
          <a:p>
            <a:pPr marL="0" indent="0">
              <a:buNone/>
            </a:pPr>
            <a:r>
              <a:rPr lang="en-US" dirty="0" smtClean="0"/>
              <a:t>Supervisors get to do the Performance Appraisal for the employees. </a:t>
            </a:r>
          </a:p>
          <a:p>
            <a:pPr marL="0" indent="0">
              <a:buNone/>
            </a:pPr>
            <a:endParaRPr lang="en-US" dirty="0"/>
          </a:p>
          <a:p>
            <a:pPr marL="0" indent="0">
              <a:buNone/>
            </a:pPr>
            <a:r>
              <a:rPr lang="en-US" dirty="0" smtClean="0"/>
              <a:t>Besides the 90 Day Review, Performance Appraisal (aka PA) are to be done annually.</a:t>
            </a:r>
            <a:endParaRPr lang="en-US" dirty="0"/>
          </a:p>
        </p:txBody>
      </p:sp>
    </p:spTree>
    <p:extLst>
      <p:ext uri="{BB962C8B-B14F-4D97-AF65-F5344CB8AC3E}">
        <p14:creationId xmlns:p14="http://schemas.microsoft.com/office/powerpoint/2010/main" val="138397963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Appraisals 	</a:t>
            </a:r>
            <a:endParaRPr lang="en-US" dirty="0"/>
          </a:p>
        </p:txBody>
      </p:sp>
      <p:sp>
        <p:nvSpPr>
          <p:cNvPr id="3" name="Content Placeholder 2"/>
          <p:cNvSpPr>
            <a:spLocks noGrp="1"/>
          </p:cNvSpPr>
          <p:nvPr>
            <p:ph idx="1"/>
          </p:nvPr>
        </p:nvSpPr>
        <p:spPr>
          <a:xfrm rot="20491160">
            <a:off x="1667069" y="1970000"/>
            <a:ext cx="5257800" cy="3200401"/>
          </a:xfrm>
          <a:solidFill>
            <a:schemeClr val="accent6">
              <a:lumMod val="75000"/>
            </a:schemeClr>
          </a:solidFill>
        </p:spPr>
        <p:txBody>
          <a:bodyPr>
            <a:normAutofit lnSpcReduction="10000"/>
          </a:bodyPr>
          <a:lstStyle/>
          <a:p>
            <a:pPr marL="0" indent="0" algn="ctr">
              <a:buNone/>
            </a:pPr>
            <a:endParaRPr lang="en-US" dirty="0">
              <a:solidFill>
                <a:srgbClr val="00B050"/>
              </a:solidFill>
            </a:endParaRPr>
          </a:p>
          <a:p>
            <a:pPr marL="0" indent="0" algn="ctr">
              <a:buNone/>
            </a:pPr>
            <a:r>
              <a:rPr lang="en-US" sz="6000" dirty="0" smtClean="0">
                <a:solidFill>
                  <a:schemeClr val="tx2">
                    <a:lumMod val="50000"/>
                  </a:schemeClr>
                </a:solidFill>
              </a:rPr>
              <a:t>PLAN </a:t>
            </a:r>
          </a:p>
          <a:p>
            <a:pPr marL="0" indent="0" algn="ctr">
              <a:buNone/>
            </a:pPr>
            <a:endParaRPr lang="en-US" dirty="0">
              <a:solidFill>
                <a:srgbClr val="FF0000"/>
              </a:solidFill>
            </a:endParaRPr>
          </a:p>
          <a:p>
            <a:pPr marL="0" indent="0" algn="ctr">
              <a:buNone/>
            </a:pPr>
            <a:r>
              <a:rPr lang="en-US" sz="6000" dirty="0" smtClean="0">
                <a:solidFill>
                  <a:schemeClr val="tx2">
                    <a:lumMod val="50000"/>
                  </a:schemeClr>
                </a:solidFill>
              </a:rPr>
              <a:t>AHEAD</a:t>
            </a:r>
            <a:endParaRPr lang="en-US" sz="6000" dirty="0">
              <a:solidFill>
                <a:schemeClr val="tx2">
                  <a:lumMod val="50000"/>
                </a:schemeClr>
              </a:solidFill>
            </a:endParaRPr>
          </a:p>
        </p:txBody>
      </p:sp>
    </p:spTree>
    <p:extLst>
      <p:ext uri="{BB962C8B-B14F-4D97-AF65-F5344CB8AC3E}">
        <p14:creationId xmlns:p14="http://schemas.microsoft.com/office/powerpoint/2010/main" val="334410012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 some back end work	</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smtClean="0"/>
              <a:t>In </a:t>
            </a:r>
            <a:r>
              <a:rPr lang="en-US" b="1" dirty="0" smtClean="0"/>
              <a:t>March</a:t>
            </a:r>
            <a:r>
              <a:rPr lang="en-US" dirty="0" smtClean="0"/>
              <a:t> – start collecting data such as:</a:t>
            </a:r>
          </a:p>
          <a:p>
            <a:pPr>
              <a:buFont typeface="Wingdings" panose="05000000000000000000" pitchFamily="2" charset="2"/>
              <a:buChar char="ü"/>
            </a:pPr>
            <a:r>
              <a:rPr lang="en-US" dirty="0" smtClean="0"/>
              <a:t> What was the PTOS vs PTOU ratio?</a:t>
            </a:r>
          </a:p>
          <a:p>
            <a:pPr>
              <a:buFont typeface="Wingdings" panose="05000000000000000000" pitchFamily="2" charset="2"/>
              <a:buChar char="ü"/>
            </a:pPr>
            <a:r>
              <a:rPr lang="en-US" dirty="0" smtClean="0"/>
              <a:t>Search for any past issues over the year.</a:t>
            </a:r>
          </a:p>
          <a:p>
            <a:pPr>
              <a:buFont typeface="Wingdings" panose="05000000000000000000" pitchFamily="2" charset="2"/>
              <a:buChar char="ü"/>
            </a:pPr>
            <a:r>
              <a:rPr lang="en-US" dirty="0" smtClean="0"/>
              <a:t>Go back over the shadow file…did you drop a note in it whether it be good or bad?</a:t>
            </a:r>
          </a:p>
          <a:p>
            <a:pPr>
              <a:buFont typeface="Wingdings" panose="05000000000000000000" pitchFamily="2" charset="2"/>
              <a:buChar char="ü"/>
            </a:pPr>
            <a:r>
              <a:rPr lang="en-US" dirty="0" smtClean="0"/>
              <a:t>Review the PA from last year….did they meet their goals?  Why or Why not?</a:t>
            </a:r>
            <a:endParaRPr lang="en-US" dirty="0"/>
          </a:p>
          <a:p>
            <a:pPr marL="0" indent="0">
              <a:buNone/>
            </a:pPr>
            <a:endParaRPr lang="en-US" dirty="0"/>
          </a:p>
        </p:txBody>
      </p:sp>
    </p:spTree>
    <p:extLst>
      <p:ext uri="{BB962C8B-B14F-4D97-AF65-F5344CB8AC3E}">
        <p14:creationId xmlns:p14="http://schemas.microsoft.com/office/powerpoint/2010/main" val="367153832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APRIL</a:t>
            </a:r>
            <a:endParaRPr lang="en-US" dirty="0"/>
          </a:p>
        </p:txBody>
      </p:sp>
      <p:sp>
        <p:nvSpPr>
          <p:cNvPr id="3" name="Text Placeholder 2"/>
          <p:cNvSpPr>
            <a:spLocks noGrp="1"/>
          </p:cNvSpPr>
          <p:nvPr>
            <p:ph type="body" idx="1"/>
          </p:nvPr>
        </p:nvSpPr>
        <p:spPr/>
        <p:txBody>
          <a:bodyPr>
            <a:normAutofit/>
          </a:bodyPr>
          <a:lstStyle/>
          <a:p>
            <a:r>
              <a:rPr lang="en-US" dirty="0" smtClean="0"/>
              <a:t>Mark it on your calendar!	</a:t>
            </a:r>
          </a:p>
        </p:txBody>
      </p:sp>
      <p:sp>
        <p:nvSpPr>
          <p:cNvPr id="5" name="Text Placeholder 4"/>
          <p:cNvSpPr>
            <a:spLocks noGrp="1"/>
          </p:cNvSpPr>
          <p:nvPr>
            <p:ph type="body" sz="quarter" idx="3"/>
          </p:nvPr>
        </p:nvSpPr>
        <p:spPr/>
        <p:txBody>
          <a:bodyPr/>
          <a:lstStyle/>
          <a:p>
            <a:pPr algn="ctr"/>
            <a:r>
              <a:rPr lang="en-US" dirty="0"/>
              <a:t>D</a:t>
            </a:r>
            <a:r>
              <a:rPr lang="en-US" dirty="0" smtClean="0"/>
              <a:t>UE DATE! </a:t>
            </a:r>
            <a:endParaRPr lang="en-US" dirty="0"/>
          </a:p>
        </p:txBody>
      </p:sp>
      <p:sp>
        <p:nvSpPr>
          <p:cNvPr id="6" name="Content Placeholder 5"/>
          <p:cNvSpPr>
            <a:spLocks noGrp="1"/>
          </p:cNvSpPr>
          <p:nvPr>
            <p:ph sz="quarter" idx="4"/>
          </p:nvPr>
        </p:nvSpPr>
        <p:spPr/>
        <p:txBody>
          <a:bodyPr/>
          <a:lstStyle/>
          <a:p>
            <a:pPr marL="0" indent="0" algn="ctr">
              <a:buNone/>
            </a:pPr>
            <a:r>
              <a:rPr lang="en-US" b="1" dirty="0" smtClean="0"/>
              <a:t>April 15</a:t>
            </a:r>
            <a:r>
              <a:rPr lang="en-US" b="1" baseline="30000" dirty="0" smtClean="0"/>
              <a:t>th</a:t>
            </a:r>
            <a:endParaRPr lang="en-US" b="1" dirty="0" smtClean="0"/>
          </a:p>
          <a:p>
            <a:r>
              <a:rPr lang="en-US" dirty="0" smtClean="0"/>
              <a:t>Your PAs are due to your Operation Manager for review</a:t>
            </a:r>
            <a:endParaRPr lang="en-US" dirty="0"/>
          </a:p>
        </p:txBody>
      </p:sp>
      <p:sp>
        <p:nvSpPr>
          <p:cNvPr id="4" name="Content Placeholder 3"/>
          <p:cNvSpPr>
            <a:spLocks noGrp="1"/>
          </p:cNvSpPr>
          <p:nvPr>
            <p:ph sz="half" idx="2"/>
          </p:nvPr>
        </p:nvSpPr>
        <p:spPr/>
        <p:txBody>
          <a:bodyPr/>
          <a:lstStyle/>
          <a:p>
            <a:pPr marL="0" indent="0" algn="ctr">
              <a:buNone/>
            </a:pPr>
            <a:r>
              <a:rPr lang="en-US" b="1" dirty="0" smtClean="0"/>
              <a:t>April 1</a:t>
            </a:r>
            <a:r>
              <a:rPr lang="en-US" b="1" baseline="30000" dirty="0" smtClean="0"/>
              <a:t>st</a:t>
            </a:r>
            <a:r>
              <a:rPr lang="en-US" b="1" dirty="0" smtClean="0"/>
              <a:t> – 14</a:t>
            </a:r>
            <a:r>
              <a:rPr lang="en-US" b="1" baseline="30000" dirty="0" smtClean="0"/>
              <a:t>th</a:t>
            </a:r>
            <a:endParaRPr lang="en-US" b="1" dirty="0" smtClean="0"/>
          </a:p>
          <a:p>
            <a:r>
              <a:rPr lang="en-US" dirty="0" smtClean="0"/>
              <a:t>Write your PAs </a:t>
            </a:r>
          </a:p>
          <a:p>
            <a:r>
              <a:rPr lang="en-US" dirty="0" smtClean="0"/>
              <a:t>Set realistic but stretch goals for each employee.</a:t>
            </a:r>
          </a:p>
          <a:p>
            <a:r>
              <a:rPr lang="en-US" dirty="0" smtClean="0"/>
              <a:t>Be fair and consistent in your evaluation of each and every employee.</a:t>
            </a:r>
          </a:p>
          <a:p>
            <a:r>
              <a:rPr lang="en-US" dirty="0" smtClean="0"/>
              <a:t>DO NOT sign the PA at this time.</a:t>
            </a:r>
            <a:endParaRPr lang="en-US" dirty="0"/>
          </a:p>
        </p:txBody>
      </p:sp>
    </p:spTree>
    <p:extLst>
      <p:ext uri="{BB962C8B-B14F-4D97-AF65-F5344CB8AC3E}">
        <p14:creationId xmlns:p14="http://schemas.microsoft.com/office/powerpoint/2010/main" val="62701016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Ask If You Have Questions</a:t>
            </a:r>
            <a:endParaRPr lang="en-US" dirty="0"/>
          </a:p>
        </p:txBody>
      </p:sp>
      <p:sp>
        <p:nvSpPr>
          <p:cNvPr id="3" name="Content Placeholder 2"/>
          <p:cNvSpPr>
            <a:spLocks noGrp="1"/>
          </p:cNvSpPr>
          <p:nvPr>
            <p:ph idx="1"/>
          </p:nvPr>
        </p:nvSpPr>
        <p:spPr/>
        <p:txBody>
          <a:bodyPr/>
          <a:lstStyle/>
          <a:p>
            <a:endParaRPr lang="en-US" dirty="0"/>
          </a:p>
        </p:txBody>
      </p:sp>
      <p:sp>
        <p:nvSpPr>
          <p:cNvPr id="4" name="Text Placeholder 3"/>
          <p:cNvSpPr>
            <a:spLocks noGrp="1"/>
          </p:cNvSpPr>
          <p:nvPr>
            <p:ph type="body" sz="half" idx="2"/>
          </p:nvPr>
        </p:nvSpPr>
        <p:spPr/>
        <p:txBody>
          <a:bodyPr/>
          <a:lstStyle/>
          <a:p>
            <a:endParaRPr lang="en-US" dirty="0" smtClean="0"/>
          </a:p>
          <a:p>
            <a:r>
              <a:rPr lang="en-US" sz="2400" dirty="0" smtClean="0"/>
              <a:t>At anytime during the process of writing a PA, especially if this is your first time, ask for input and guidance from either HR or your Operation Manager.</a:t>
            </a:r>
          </a:p>
        </p:txBody>
      </p:sp>
      <p:pic>
        <p:nvPicPr>
          <p:cNvPr id="4098" name="Picture 2" descr="C:\Users\Bev\Pictures\thH8JXMAY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1143000"/>
            <a:ext cx="5029200"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29951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Failure to do so….	</a:t>
            </a:r>
            <a:endParaRPr lang="en-US" dirty="0"/>
          </a:p>
        </p:txBody>
      </p:sp>
      <p:sp>
        <p:nvSpPr>
          <p:cNvPr id="3" name="Content Placeholder 2"/>
          <p:cNvSpPr>
            <a:spLocks noGrp="1"/>
          </p:cNvSpPr>
          <p:nvPr>
            <p:ph idx="1"/>
          </p:nvPr>
        </p:nvSpPr>
        <p:spPr/>
        <p:txBody>
          <a:bodyPr/>
          <a:lstStyle/>
          <a:p>
            <a:r>
              <a:rPr lang="en-US" dirty="0" smtClean="0"/>
              <a:t>Delay in resulting for patient and their treatment</a:t>
            </a:r>
          </a:p>
          <a:p>
            <a:r>
              <a:rPr lang="en-US" dirty="0" smtClean="0"/>
              <a:t>Poor client relations</a:t>
            </a:r>
          </a:p>
          <a:p>
            <a:r>
              <a:rPr lang="en-US" dirty="0" smtClean="0"/>
              <a:t>Increases CQI errors to monitor and to correct with corrective action.</a:t>
            </a:r>
          </a:p>
          <a:p>
            <a:endParaRPr lang="en-US" dirty="0" smtClean="0"/>
          </a:p>
          <a:p>
            <a:endParaRPr lang="en-US" dirty="0"/>
          </a:p>
        </p:txBody>
      </p:sp>
    </p:spTree>
    <p:extLst>
      <p:ext uri="{BB962C8B-B14F-4D97-AF65-F5344CB8AC3E}">
        <p14:creationId xmlns:p14="http://schemas.microsoft.com/office/powerpoint/2010/main" val="72721130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 Manager 	</a:t>
            </a:r>
            <a:endParaRPr lang="en-US" dirty="0"/>
          </a:p>
        </p:txBody>
      </p:sp>
      <p:sp>
        <p:nvSpPr>
          <p:cNvPr id="3" name="Content Placeholder 2"/>
          <p:cNvSpPr>
            <a:spLocks noGrp="1"/>
          </p:cNvSpPr>
          <p:nvPr>
            <p:ph idx="1"/>
          </p:nvPr>
        </p:nvSpPr>
        <p:spPr/>
        <p:txBody>
          <a:bodyPr/>
          <a:lstStyle/>
          <a:p>
            <a:r>
              <a:rPr lang="en-US" dirty="0" smtClean="0"/>
              <a:t>Will review all of the PAs you have written.</a:t>
            </a:r>
          </a:p>
          <a:p>
            <a:r>
              <a:rPr lang="en-US" dirty="0" smtClean="0"/>
              <a:t>Will give advice and give constructive criticism. </a:t>
            </a:r>
          </a:p>
          <a:p>
            <a:r>
              <a:rPr lang="en-US" dirty="0" smtClean="0"/>
              <a:t>May have you change or add content to support your view of why you assessed the employee in the way you did.</a:t>
            </a:r>
            <a:endParaRPr lang="en-US" dirty="0"/>
          </a:p>
        </p:txBody>
      </p:sp>
    </p:spTree>
    <p:extLst>
      <p:ext uri="{BB962C8B-B14F-4D97-AF65-F5344CB8AC3E}">
        <p14:creationId xmlns:p14="http://schemas.microsoft.com/office/powerpoint/2010/main" val="98534811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From the OPS Manager	</a:t>
            </a:r>
            <a:endParaRPr lang="en-US" dirty="0"/>
          </a:p>
        </p:txBody>
      </p:sp>
      <p:sp>
        <p:nvSpPr>
          <p:cNvPr id="3" name="Content Placeholder 2"/>
          <p:cNvSpPr>
            <a:spLocks noGrp="1"/>
          </p:cNvSpPr>
          <p:nvPr>
            <p:ph idx="1"/>
          </p:nvPr>
        </p:nvSpPr>
        <p:spPr/>
        <p:txBody>
          <a:bodyPr/>
          <a:lstStyle/>
          <a:p>
            <a:r>
              <a:rPr lang="en-US" dirty="0" smtClean="0"/>
              <a:t>Director of Human Resources will review each PA for our company.</a:t>
            </a:r>
          </a:p>
          <a:p>
            <a:r>
              <a:rPr lang="en-US" dirty="0" smtClean="0"/>
              <a:t>Be prepared to answer any questions that has not been asked by your Operation Manager.</a:t>
            </a:r>
          </a:p>
          <a:p>
            <a:r>
              <a:rPr lang="en-US" dirty="0" smtClean="0"/>
              <a:t>After review and approval, HR will return PAs to Operation Manager.</a:t>
            </a:r>
          </a:p>
          <a:p>
            <a:r>
              <a:rPr lang="en-US" dirty="0" smtClean="0"/>
              <a:t>Operation Manager returns PA to Supervisor.</a:t>
            </a:r>
          </a:p>
          <a:p>
            <a:pPr marL="0" indent="0">
              <a:buNone/>
            </a:pPr>
            <a:endParaRPr lang="en-US" dirty="0"/>
          </a:p>
        </p:txBody>
      </p:sp>
    </p:spTree>
    <p:extLst>
      <p:ext uri="{BB962C8B-B14F-4D97-AF65-F5344CB8AC3E}">
        <p14:creationId xmlns:p14="http://schemas.microsoft.com/office/powerpoint/2010/main" val="370988227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By this time…..	</a:t>
            </a:r>
            <a:endParaRPr lang="en-US" dirty="0"/>
          </a:p>
        </p:txBody>
      </p:sp>
      <p:sp>
        <p:nvSpPr>
          <p:cNvPr id="3" name="Subtitle 2"/>
          <p:cNvSpPr>
            <a:spLocks noGrp="1"/>
          </p:cNvSpPr>
          <p:nvPr>
            <p:ph type="subTitle" idx="1"/>
          </p:nvPr>
        </p:nvSpPr>
        <p:spPr>
          <a:xfrm>
            <a:off x="1371600" y="3886200"/>
            <a:ext cx="6400800" cy="2514600"/>
          </a:xfrm>
        </p:spPr>
        <p:txBody>
          <a:bodyPr/>
          <a:lstStyle/>
          <a:p>
            <a:pPr algn="l"/>
            <a:r>
              <a:rPr lang="en-US" dirty="0" smtClean="0">
                <a:solidFill>
                  <a:schemeClr val="tx1">
                    <a:lumMod val="95000"/>
                    <a:lumOff val="5000"/>
                  </a:schemeClr>
                </a:solidFill>
              </a:rPr>
              <a:t>About 6 weeks has gone by</a:t>
            </a:r>
            <a:endParaRPr lang="en-US" dirty="0">
              <a:solidFill>
                <a:schemeClr val="tx1">
                  <a:lumMod val="95000"/>
                  <a:lumOff val="5000"/>
                </a:schemeClr>
              </a:solidFill>
            </a:endParaRPr>
          </a:p>
        </p:txBody>
      </p:sp>
      <p:pic>
        <p:nvPicPr>
          <p:cNvPr id="5122" name="Picture 2" descr="C:\Users\Bev\Pictures\thD0UOJIPU.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4724399"/>
            <a:ext cx="3352799" cy="1752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520053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June 1</a:t>
            </a:r>
            <a:r>
              <a:rPr lang="en-US" baseline="30000" dirty="0" smtClean="0"/>
              <a:t>st</a:t>
            </a:r>
            <a:r>
              <a:rPr lang="en-US" dirty="0" smtClean="0"/>
              <a:t>	</a:t>
            </a:r>
            <a:endParaRPr lang="en-US" dirty="0"/>
          </a:p>
        </p:txBody>
      </p:sp>
      <p:sp>
        <p:nvSpPr>
          <p:cNvPr id="3" name="Content Placeholder 2"/>
          <p:cNvSpPr>
            <a:spLocks noGrp="1"/>
          </p:cNvSpPr>
          <p:nvPr>
            <p:ph idx="1"/>
          </p:nvPr>
        </p:nvSpPr>
        <p:spPr/>
        <p:txBody>
          <a:bodyPr/>
          <a:lstStyle/>
          <a:p>
            <a:pPr marL="0" indent="0">
              <a:buNone/>
            </a:pPr>
            <a:r>
              <a:rPr lang="en-US" dirty="0" smtClean="0"/>
              <a:t>We have all awaited this date!  Finally, you are going to set a time to talk with your employee.</a:t>
            </a:r>
          </a:p>
          <a:p>
            <a:pPr marL="0" indent="0">
              <a:buNone/>
            </a:pPr>
            <a:endParaRPr lang="en-US" dirty="0"/>
          </a:p>
        </p:txBody>
      </p:sp>
      <p:pic>
        <p:nvPicPr>
          <p:cNvPr id="6146" name="Picture 2" descr="C:\Users\Bev\Pictures\business-commerce-management-managers-bosses-appraisals-supervision-forn703_lo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2667000"/>
            <a:ext cx="5080000"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8124777"/>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Is this unexplored territory for you?</a:t>
            </a:r>
            <a:endParaRPr lang="en-US" dirty="0"/>
          </a:p>
        </p:txBody>
      </p:sp>
      <p:sp>
        <p:nvSpPr>
          <p:cNvPr id="3" name="Content Placeholder 2"/>
          <p:cNvSpPr>
            <a:spLocks noGrp="1"/>
          </p:cNvSpPr>
          <p:nvPr>
            <p:ph idx="1"/>
          </p:nvPr>
        </p:nvSpPr>
        <p:spPr/>
        <p:txBody>
          <a:bodyPr/>
          <a:lstStyle/>
          <a:p>
            <a:pPr marL="0" indent="0">
              <a:buNone/>
            </a:pPr>
            <a:r>
              <a:rPr lang="en-US" dirty="0" smtClean="0"/>
              <a:t>If so, your Operation Manager will complete the first ones with you so you can learn the DO’s and DON’Ts of giving a Performance Appraisal.</a:t>
            </a:r>
          </a:p>
          <a:p>
            <a:pPr marL="0" indent="0">
              <a:buNone/>
            </a:pPr>
            <a:endParaRPr lang="en-US" dirty="0"/>
          </a:p>
          <a:p>
            <a:pPr marL="0" indent="0">
              <a:buNone/>
            </a:pPr>
            <a:r>
              <a:rPr lang="en-US" dirty="0" smtClean="0"/>
              <a:t>Hint: Even if it is not your first time…..take time to learn something new.  Never….stop learning.</a:t>
            </a:r>
            <a:endParaRPr lang="en-US" dirty="0"/>
          </a:p>
        </p:txBody>
      </p:sp>
    </p:spTree>
    <p:extLst>
      <p:ext uri="{BB962C8B-B14F-4D97-AF65-F5344CB8AC3E}">
        <p14:creationId xmlns:p14="http://schemas.microsoft.com/office/powerpoint/2010/main" val="3914905494"/>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Merit Based	</a:t>
            </a:r>
            <a:endParaRPr lang="en-US" dirty="0"/>
          </a:p>
        </p:txBody>
      </p:sp>
      <p:sp>
        <p:nvSpPr>
          <p:cNvPr id="3" name="Content Placeholder 2"/>
          <p:cNvSpPr>
            <a:spLocks noGrp="1"/>
          </p:cNvSpPr>
          <p:nvPr>
            <p:ph idx="1"/>
          </p:nvPr>
        </p:nvSpPr>
        <p:spPr/>
        <p:txBody>
          <a:bodyPr/>
          <a:lstStyle/>
          <a:p>
            <a:pPr marL="0" indent="0">
              <a:buNone/>
            </a:pPr>
            <a:r>
              <a:rPr lang="en-US" dirty="0" smtClean="0"/>
              <a:t>Performance Appraisals are a really big deal since our annual raise increases are based on merit increases.</a:t>
            </a:r>
          </a:p>
          <a:p>
            <a:pPr marL="0" indent="0">
              <a:buNone/>
            </a:pPr>
            <a:r>
              <a:rPr lang="en-US" dirty="0" smtClean="0"/>
              <a:t>That is why it was so important for you to gather everything on your employee.  Your employee is really counting on you to complete it to the best of your ability.  </a:t>
            </a:r>
            <a:endParaRPr lang="en-US" dirty="0"/>
          </a:p>
        </p:txBody>
      </p:sp>
    </p:spTree>
    <p:extLst>
      <p:ext uri="{BB962C8B-B14F-4D97-AF65-F5344CB8AC3E}">
        <p14:creationId xmlns:p14="http://schemas.microsoft.com/office/powerpoint/2010/main" val="385003257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 are looking for the ROCK STARS!</a:t>
            </a:r>
            <a:endParaRPr lang="en-US" dirty="0"/>
          </a:p>
        </p:txBody>
      </p:sp>
      <p:sp>
        <p:nvSpPr>
          <p:cNvPr id="3" name="Content Placeholder 2"/>
          <p:cNvSpPr>
            <a:spLocks noGrp="1"/>
          </p:cNvSpPr>
          <p:nvPr>
            <p:ph idx="1"/>
          </p:nvPr>
        </p:nvSpPr>
        <p:spPr/>
        <p:txBody>
          <a:bodyPr/>
          <a:lstStyle/>
          <a:p>
            <a:pPr marL="0" indent="0">
              <a:buNone/>
            </a:pPr>
            <a:endParaRPr lang="en-US" dirty="0"/>
          </a:p>
        </p:txBody>
      </p:sp>
      <p:pic>
        <p:nvPicPr>
          <p:cNvPr id="7170" name="Picture 2" descr="C:\Users\Bev\Pictures\thBBHVVP2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00200"/>
            <a:ext cx="5600700" cy="434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659109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After reviewing each section of the PA with your employee, the supervisor will be delivering a score to the employee which is calculated by how far the employee is saturated in their current salary range to give them their final score.</a:t>
            </a:r>
          </a:p>
          <a:p>
            <a:pPr marL="0" indent="0">
              <a:buNone/>
            </a:pPr>
            <a:endParaRPr lang="en-US" dirty="0"/>
          </a:p>
          <a:p>
            <a:pPr marL="0" indent="0">
              <a:buNone/>
            </a:pPr>
            <a:r>
              <a:rPr lang="en-US" dirty="0" smtClean="0"/>
              <a:t>Their final score is configured into the available funds allotted for pay raises.</a:t>
            </a:r>
            <a:endParaRPr lang="en-US" dirty="0"/>
          </a:p>
        </p:txBody>
      </p:sp>
    </p:spTree>
    <p:extLst>
      <p:ext uri="{BB962C8B-B14F-4D97-AF65-F5344CB8AC3E}">
        <p14:creationId xmlns:p14="http://schemas.microsoft.com/office/powerpoint/2010/main" val="866860436"/>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Remember when I said everything comes full circle in the end?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6532878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644800"/>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Take Action!</a:t>
            </a:r>
            <a:endParaRPr lang="en-US" dirty="0"/>
          </a:p>
        </p:txBody>
      </p:sp>
      <p:sp>
        <p:nvSpPr>
          <p:cNvPr id="3" name="Content Placeholder 2"/>
          <p:cNvSpPr>
            <a:spLocks noGrp="1"/>
          </p:cNvSpPr>
          <p:nvPr>
            <p:ph idx="1"/>
          </p:nvPr>
        </p:nvSpPr>
        <p:spPr/>
        <p:txBody>
          <a:bodyPr/>
          <a:lstStyle/>
          <a:p>
            <a:r>
              <a:rPr lang="en-US" dirty="0" smtClean="0"/>
              <a:t>A Supervisor is a good steward of money.</a:t>
            </a:r>
          </a:p>
          <a:p>
            <a:r>
              <a:rPr lang="en-US" dirty="0" smtClean="0"/>
              <a:t>You are in charge of these funds and should want to allocate these funds for the Rock Stars </a:t>
            </a:r>
          </a:p>
          <a:p>
            <a:pPr marL="0" indent="0">
              <a:buNone/>
            </a:pPr>
            <a:r>
              <a:rPr lang="en-US" dirty="0"/>
              <a:t> </a:t>
            </a:r>
            <a:r>
              <a:rPr lang="en-US" dirty="0" smtClean="0"/>
              <a:t>  (like yourself) instead of throwing it all away.</a:t>
            </a:r>
          </a:p>
          <a:p>
            <a:pPr marL="0" indent="0">
              <a:buNone/>
            </a:pPr>
            <a:endParaRPr lang="en-US" dirty="0" smtClean="0"/>
          </a:p>
        </p:txBody>
      </p:sp>
    </p:spTree>
    <p:extLst>
      <p:ext uri="{BB962C8B-B14F-4D97-AF65-F5344CB8AC3E}">
        <p14:creationId xmlns:p14="http://schemas.microsoft.com/office/powerpoint/2010/main" val="2232400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2025</TotalTime>
  <Words>4310</Words>
  <Application>Microsoft Office PowerPoint</Application>
  <PresentationFormat>On-screen Show (4:3)</PresentationFormat>
  <Paragraphs>397</Paragraphs>
  <Slides>100</Slides>
  <Notes>1</Notes>
  <HiddenSlides>0</HiddenSlides>
  <MMClips>0</MMClips>
  <ScaleCrop>false</ScaleCrop>
  <HeadingPairs>
    <vt:vector size="4" baseType="variant">
      <vt:variant>
        <vt:lpstr>Theme</vt:lpstr>
      </vt:variant>
      <vt:variant>
        <vt:i4>1</vt:i4>
      </vt:variant>
      <vt:variant>
        <vt:lpstr>Slide Titles</vt:lpstr>
      </vt:variant>
      <vt:variant>
        <vt:i4>100</vt:i4>
      </vt:variant>
    </vt:vector>
  </HeadingPairs>
  <TitlesOfParts>
    <vt:vector size="101" baseType="lpstr">
      <vt:lpstr>Office Theme</vt:lpstr>
      <vt:lpstr>A Day in the Life </vt:lpstr>
      <vt:lpstr>The Daily Routine</vt:lpstr>
      <vt:lpstr>Getting it right from the Start</vt:lpstr>
      <vt:lpstr>To Correctly Label a Specimen</vt:lpstr>
      <vt:lpstr>PowerPoint Presentation</vt:lpstr>
      <vt:lpstr>Ending with Customer Service….</vt:lpstr>
      <vt:lpstr>How many times do we do this? </vt:lpstr>
      <vt:lpstr>QC Process </vt:lpstr>
      <vt:lpstr>Failure to do so…. </vt:lpstr>
      <vt:lpstr>Skill Sets Defined</vt:lpstr>
      <vt:lpstr>AM Coordinator </vt:lpstr>
      <vt:lpstr>Responsibilities of Coordinator</vt:lpstr>
      <vt:lpstr>PSC Coordinator or WIP</vt:lpstr>
      <vt:lpstr>PSC Coordinator / WIP </vt:lpstr>
      <vt:lpstr>Supervisor</vt:lpstr>
      <vt:lpstr>What makes a GREAT Supervisor?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 what is a BBPL LTC Supervisor?</vt:lpstr>
      <vt:lpstr>Supervisors…..</vt:lpstr>
      <vt:lpstr>Supervisors…  </vt:lpstr>
      <vt:lpstr>Supervisors…</vt:lpstr>
      <vt:lpstr>Supervisors…</vt:lpstr>
      <vt:lpstr>Supervisors…</vt:lpstr>
      <vt:lpstr>Supervisors…</vt:lpstr>
      <vt:lpstr>Supervisors… </vt:lpstr>
      <vt:lpstr>Supervisors….</vt:lpstr>
      <vt:lpstr>Supervisors Set Goals</vt:lpstr>
      <vt:lpstr>Finally….Supervisors- </vt:lpstr>
      <vt:lpstr>Leaders Don’t Force People To Follow, They Invite Them On A                 Journey       Charles Lauer                </vt:lpstr>
      <vt:lpstr>Hiring for BBPL</vt:lpstr>
      <vt:lpstr>Metrics</vt:lpstr>
      <vt:lpstr>What is my metric? </vt:lpstr>
      <vt:lpstr>What if metrics say I can’t hire? </vt:lpstr>
      <vt:lpstr>If I can Hire…</vt:lpstr>
      <vt:lpstr>But….I just need to get to here…NOW!</vt:lpstr>
      <vt:lpstr>Once the staffing requisition is approved</vt:lpstr>
      <vt:lpstr>The First Step</vt:lpstr>
      <vt:lpstr>Listening…..perfect it or be sorry </vt:lpstr>
      <vt:lpstr>Do you like what you are hearing?</vt:lpstr>
      <vt:lpstr>Forecaster Screening</vt:lpstr>
      <vt:lpstr>Test Results</vt:lpstr>
      <vt:lpstr>The interview</vt:lpstr>
      <vt:lpstr>Check References</vt:lpstr>
      <vt:lpstr>So you are going to choose this one!</vt:lpstr>
      <vt:lpstr>Once they are there….. </vt:lpstr>
      <vt:lpstr>Now, Wait for it ….wait for it..!</vt:lpstr>
      <vt:lpstr>This is what you were waiting on…</vt:lpstr>
      <vt:lpstr>Then and only then can your new person start!</vt:lpstr>
      <vt:lpstr>ONBOARDING NEW EMPLOYEES!</vt:lpstr>
      <vt:lpstr>This is no Mickey Mouse Operation!</vt:lpstr>
      <vt:lpstr>PowerPoint Presentation</vt:lpstr>
      <vt:lpstr>So we exhausted ourselves….</vt:lpstr>
      <vt:lpstr>Day 1 </vt:lpstr>
      <vt:lpstr>Day 1 …..continued </vt:lpstr>
      <vt:lpstr>BBPL Orientation  </vt:lpstr>
      <vt:lpstr>Now you get to train the Good Stuff! </vt:lpstr>
      <vt:lpstr>Day 2</vt:lpstr>
      <vt:lpstr>Day 3</vt:lpstr>
      <vt:lpstr>Day 4</vt:lpstr>
      <vt:lpstr>Day 5-8 continued</vt:lpstr>
      <vt:lpstr>Day 4-8 continued</vt:lpstr>
      <vt:lpstr>Day 4-8 continued</vt:lpstr>
      <vt:lpstr>Every day during orientation ….</vt:lpstr>
      <vt:lpstr>It’s a new week!</vt:lpstr>
      <vt:lpstr>The remainder of the first 30 days… </vt:lpstr>
      <vt:lpstr>What are you talking about with them?</vt:lpstr>
      <vt:lpstr>What are you talking about with them?</vt:lpstr>
      <vt:lpstr>And perhaps…..</vt:lpstr>
      <vt:lpstr>2nd Month</vt:lpstr>
      <vt:lpstr>3rd Month</vt:lpstr>
      <vt:lpstr>3rd Month</vt:lpstr>
      <vt:lpstr>90 day review</vt:lpstr>
      <vt:lpstr>But what if they are not cutting it?</vt:lpstr>
      <vt:lpstr>Not cutting it….</vt:lpstr>
      <vt:lpstr>For those that don’t make it….</vt:lpstr>
      <vt:lpstr>And Finally…. </vt:lpstr>
      <vt:lpstr>Performance Appraisals  </vt:lpstr>
      <vt:lpstr>Do some back end work  </vt:lpstr>
      <vt:lpstr>APRIL</vt:lpstr>
      <vt:lpstr>Ask If You Have Questions</vt:lpstr>
      <vt:lpstr>Operation Manager  </vt:lpstr>
      <vt:lpstr>From the OPS Manager </vt:lpstr>
      <vt:lpstr>By this time….. </vt:lpstr>
      <vt:lpstr>June 1st </vt:lpstr>
      <vt:lpstr> Is this unexplored territory for you?</vt:lpstr>
      <vt:lpstr>Merit Based </vt:lpstr>
      <vt:lpstr>We are looking for the ROCK STARS!</vt:lpstr>
      <vt:lpstr>PowerPoint Presentation</vt:lpstr>
      <vt:lpstr>Remember when I said everything comes full circle in the end?</vt:lpstr>
      <vt:lpstr>Take Action!</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Day in the Life</dc:title>
  <dc:creator>Bev</dc:creator>
  <cp:lastModifiedBy>Bev</cp:lastModifiedBy>
  <cp:revision>58</cp:revision>
  <dcterms:created xsi:type="dcterms:W3CDTF">2014-12-07T21:24:12Z</dcterms:created>
  <dcterms:modified xsi:type="dcterms:W3CDTF">2014-12-17T19:21:04Z</dcterms:modified>
</cp:coreProperties>
</file>