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340" r:id="rId2"/>
    <p:sldId id="33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4" r:id="rId38"/>
    <p:sldId id="295" r:id="rId39"/>
    <p:sldId id="293" r:id="rId40"/>
    <p:sldId id="296" r:id="rId41"/>
    <p:sldId id="292" r:id="rId42"/>
    <p:sldId id="291"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3" r:id="rId79"/>
    <p:sldId id="334" r:id="rId80"/>
    <p:sldId id="335" r:id="rId81"/>
    <p:sldId id="336" r:id="rId82"/>
    <p:sldId id="337" r:id="rId83"/>
    <p:sldId id="338" r:id="rId8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10119DD-2801-457D-80B2-4EA4E1E8D0AA}"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FA6CC-D89D-49BA-8642-18EA6A33B0B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0119DD-2801-457D-80B2-4EA4E1E8D0AA}"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FA6CC-D89D-49BA-8642-18EA6A33B0B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10119DD-2801-457D-80B2-4EA4E1E8D0AA}"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FA6CC-D89D-49BA-8642-18EA6A33B0B6}"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0119DD-2801-457D-80B2-4EA4E1E8D0AA}"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FA6CC-D89D-49BA-8642-18EA6A33B0B6}"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119DD-2801-457D-80B2-4EA4E1E8D0AA}"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FA6CC-D89D-49BA-8642-18EA6A33B0B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D10119DD-2801-457D-80B2-4EA4E1E8D0AA}"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3FA6CC-D89D-49BA-8642-18EA6A33B0B6}"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0119DD-2801-457D-80B2-4EA4E1E8D0AA}"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3FA6CC-D89D-49BA-8642-18EA6A33B0B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0119DD-2801-457D-80B2-4EA4E1E8D0AA}"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3FA6CC-D89D-49BA-8642-18EA6A33B0B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D10119DD-2801-457D-80B2-4EA4E1E8D0AA}"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3FA6CC-D89D-49BA-8642-18EA6A33B0B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10119DD-2801-457D-80B2-4EA4E1E8D0AA}"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3FA6CC-D89D-49BA-8642-18EA6A33B0B6}"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0119DD-2801-457D-80B2-4EA4E1E8D0AA}"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3FA6CC-D89D-49BA-8642-18EA6A33B0B6}"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10119DD-2801-457D-80B2-4EA4E1E8D0AA}" type="datetimeFigureOut">
              <a:rPr lang="en-US" smtClean="0"/>
              <a:t>1/15/2016</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13FA6CC-D89D-49BA-8642-18EA6A33B0B6}"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4800" dirty="0" smtClean="0"/>
              <a:t>Unit 1: Phlebotomy and the Health Care Setting</a:t>
            </a:r>
          </a:p>
          <a:p>
            <a:pPr marL="0" indent="0" algn="ctr">
              <a:buNone/>
            </a:pPr>
            <a:r>
              <a:rPr lang="en-US" sz="4800" dirty="0" smtClean="0"/>
              <a:t>January, 2016</a:t>
            </a:r>
            <a:endParaRPr lang="en-US" sz="4800" dirty="0"/>
          </a:p>
        </p:txBody>
      </p:sp>
      <p:sp>
        <p:nvSpPr>
          <p:cNvPr id="3" name="Title 2"/>
          <p:cNvSpPr>
            <a:spLocks noGrp="1"/>
          </p:cNvSpPr>
          <p:nvPr>
            <p:ph type="title"/>
          </p:nvPr>
        </p:nvSpPr>
        <p:spPr/>
        <p:txBody>
          <a:bodyPr/>
          <a:lstStyle/>
          <a:p>
            <a:r>
              <a:rPr lang="en-US" dirty="0" smtClean="0"/>
              <a:t>Introduction to BBPL Phlebotomy</a:t>
            </a:r>
            <a:endParaRPr lang="en-US" dirty="0"/>
          </a:p>
        </p:txBody>
      </p:sp>
    </p:spTree>
    <p:extLst>
      <p:ext uri="{BB962C8B-B14F-4D97-AF65-F5344CB8AC3E}">
        <p14:creationId xmlns:p14="http://schemas.microsoft.com/office/powerpoint/2010/main" val="897737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608689"/>
          </a:xfrm>
        </p:spPr>
        <p:txBody>
          <a:bodyPr>
            <a:normAutofit/>
          </a:bodyPr>
          <a:lstStyle/>
          <a:p>
            <a:pPr lvl="0"/>
            <a:r>
              <a:rPr lang="en-US" dirty="0"/>
              <a:t>Professionalism is the skill, competence or character expected of an individual in a trained profession.</a:t>
            </a:r>
          </a:p>
          <a:p>
            <a:pPr lvl="0"/>
            <a:r>
              <a:rPr lang="en-US" dirty="0"/>
              <a:t>Healthcare workers base this on four categories: Respect, service, support and growth. </a:t>
            </a:r>
          </a:p>
          <a:p>
            <a:pPr lvl="0"/>
            <a:r>
              <a:rPr lang="en-US" dirty="0"/>
              <a:t>Professional competencies</a:t>
            </a:r>
          </a:p>
          <a:p>
            <a:pPr lvl="0"/>
            <a:r>
              <a:rPr lang="en-US" dirty="0"/>
              <a:t>Competency statements describe entry-level skills and tasks.</a:t>
            </a:r>
          </a:p>
          <a:p>
            <a:pPr lvl="0"/>
            <a:r>
              <a:rPr lang="en-US" dirty="0"/>
              <a:t>ASCP has competency statements to describe entry-level knowledge and skills of various laboratory professions, including phlebotomy.</a:t>
            </a:r>
          </a:p>
          <a:p>
            <a:endParaRPr lang="en-US" dirty="0"/>
          </a:p>
        </p:txBody>
      </p:sp>
      <p:sp>
        <p:nvSpPr>
          <p:cNvPr id="2" name="Title 1"/>
          <p:cNvSpPr>
            <a:spLocks noGrp="1"/>
          </p:cNvSpPr>
          <p:nvPr>
            <p:ph type="title"/>
          </p:nvPr>
        </p:nvSpPr>
        <p:spPr/>
        <p:txBody>
          <a:bodyPr/>
          <a:lstStyle/>
          <a:p>
            <a:r>
              <a:rPr lang="en-US" dirty="0" smtClean="0"/>
              <a:t>Professionalism</a:t>
            </a:r>
            <a:endParaRPr lang="en-US" dirty="0"/>
          </a:p>
        </p:txBody>
      </p:sp>
    </p:spTree>
    <p:extLst>
      <p:ext uri="{BB962C8B-B14F-4D97-AF65-F5344CB8AC3E}">
        <p14:creationId xmlns:p14="http://schemas.microsoft.com/office/powerpoint/2010/main" val="943106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0"/>
            <a:r>
              <a:rPr lang="en-US" b="1" i="1" dirty="0" smtClean="0"/>
              <a:t>Principles </a:t>
            </a:r>
            <a:r>
              <a:rPr lang="en-US" b="1" i="1" dirty="0"/>
              <a:t>of right and wrong conduct for the profession. </a:t>
            </a:r>
            <a:endParaRPr lang="en-US" dirty="0"/>
          </a:p>
          <a:p>
            <a:pPr lvl="0"/>
            <a:r>
              <a:rPr lang="en-US" dirty="0"/>
              <a:t>Doctors have the Hippocratic Oath (400 BC)</a:t>
            </a:r>
          </a:p>
          <a:p>
            <a:pPr lvl="0"/>
            <a:r>
              <a:rPr lang="en-US" dirty="0"/>
              <a:t>Do no harm intentionally.</a:t>
            </a:r>
          </a:p>
          <a:p>
            <a:pPr lvl="0"/>
            <a:r>
              <a:rPr lang="en-US" dirty="0"/>
              <a:t>Perform according to sound ability and judgment.</a:t>
            </a:r>
          </a:p>
          <a:p>
            <a:pPr lvl="0"/>
            <a:r>
              <a:rPr lang="en-US" dirty="0"/>
              <a:t>Do what you’re trained to do, no more.</a:t>
            </a:r>
          </a:p>
          <a:p>
            <a:pPr lvl="0"/>
            <a:r>
              <a:rPr lang="en-US" dirty="0"/>
              <a:t>Deal with patients assigned, not those you’re curious about.</a:t>
            </a:r>
          </a:p>
          <a:p>
            <a:pPr lvl="0"/>
            <a:r>
              <a:rPr lang="en-US" dirty="0"/>
              <a:t>Keep all patient information confidential.</a:t>
            </a:r>
          </a:p>
          <a:p>
            <a:endParaRPr lang="en-US" dirty="0"/>
          </a:p>
        </p:txBody>
      </p:sp>
      <p:sp>
        <p:nvSpPr>
          <p:cNvPr id="2" name="Title 1"/>
          <p:cNvSpPr>
            <a:spLocks noGrp="1"/>
          </p:cNvSpPr>
          <p:nvPr>
            <p:ph type="title"/>
          </p:nvPr>
        </p:nvSpPr>
        <p:spPr/>
        <p:txBody>
          <a:bodyPr/>
          <a:lstStyle/>
          <a:p>
            <a:pPr lvl="0"/>
            <a:r>
              <a:rPr lang="en-US" dirty="0" smtClean="0"/>
              <a:t>Professional Ethics</a:t>
            </a:r>
            <a:endParaRPr lang="en-US" dirty="0"/>
          </a:p>
        </p:txBody>
      </p:sp>
    </p:spTree>
    <p:extLst>
      <p:ext uri="{BB962C8B-B14F-4D97-AF65-F5344CB8AC3E}">
        <p14:creationId xmlns:p14="http://schemas.microsoft.com/office/powerpoint/2010/main" val="4556520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Implied code of ethics for</a:t>
            </a:r>
            <a:r>
              <a:rPr lang="en-US" i="1" dirty="0"/>
              <a:t> all</a:t>
            </a:r>
            <a:r>
              <a:rPr lang="en-US" dirty="0"/>
              <a:t> health care professions, most common are:</a:t>
            </a:r>
          </a:p>
          <a:p>
            <a:pPr lvl="0"/>
            <a:r>
              <a:rPr lang="en-US" dirty="0"/>
              <a:t>Do no harm to anyone intentionally.</a:t>
            </a:r>
          </a:p>
          <a:p>
            <a:pPr lvl="0"/>
            <a:r>
              <a:rPr lang="en-US" dirty="0"/>
              <a:t>Perform according to sound technical ability and good judgment.</a:t>
            </a:r>
          </a:p>
          <a:p>
            <a:pPr lvl="0"/>
            <a:r>
              <a:rPr lang="en-US" dirty="0"/>
              <a:t>Respect the patient’s rights.</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565016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Represents the laboratory.</a:t>
            </a:r>
          </a:p>
          <a:p>
            <a:pPr lvl="0"/>
            <a:r>
              <a:rPr lang="en-US" dirty="0"/>
              <a:t>Gain and apply knowledge.</a:t>
            </a:r>
          </a:p>
          <a:p>
            <a:pPr lvl="0"/>
            <a:r>
              <a:rPr lang="en-US" dirty="0"/>
              <a:t>Maintain accuracy, reliability and reproducibility of results.</a:t>
            </a:r>
          </a:p>
          <a:p>
            <a:pPr lvl="0"/>
            <a:r>
              <a:rPr lang="en-US" dirty="0"/>
              <a:t>Respect patient’s bill of rights.</a:t>
            </a:r>
          </a:p>
          <a:p>
            <a:pPr lvl="0"/>
            <a:r>
              <a:rPr lang="en-US" dirty="0"/>
              <a:t>Perform specified skills as defined by the hospital or laboratory standards.</a:t>
            </a:r>
          </a:p>
        </p:txBody>
      </p:sp>
      <p:sp>
        <p:nvSpPr>
          <p:cNvPr id="2" name="Title 1"/>
          <p:cNvSpPr>
            <a:spLocks noGrp="1"/>
          </p:cNvSpPr>
          <p:nvPr>
            <p:ph type="title"/>
          </p:nvPr>
        </p:nvSpPr>
        <p:spPr/>
        <p:txBody>
          <a:bodyPr/>
          <a:lstStyle/>
          <a:p>
            <a:r>
              <a:rPr lang="en-US" dirty="0" smtClean="0"/>
              <a:t>Phlebotomist Duties</a:t>
            </a:r>
            <a:endParaRPr lang="en-US" dirty="0"/>
          </a:p>
        </p:txBody>
      </p:sp>
    </p:spTree>
    <p:extLst>
      <p:ext uri="{BB962C8B-B14F-4D97-AF65-F5344CB8AC3E}">
        <p14:creationId xmlns:p14="http://schemas.microsoft.com/office/powerpoint/2010/main" val="3538281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3200" dirty="0" smtClean="0"/>
              <a:t>Health </a:t>
            </a:r>
            <a:r>
              <a:rPr lang="en-US" sz="3200" dirty="0"/>
              <a:t>care </a:t>
            </a:r>
            <a:r>
              <a:rPr lang="en-US" sz="3200" dirty="0" smtClean="0"/>
              <a:t>professionals </a:t>
            </a:r>
            <a:r>
              <a:rPr lang="en-US" sz="3200" dirty="0"/>
              <a:t>have personal responsibility to provide </a:t>
            </a:r>
            <a:r>
              <a:rPr lang="en-US" sz="3200" dirty="0" smtClean="0"/>
              <a:t>the best </a:t>
            </a:r>
            <a:r>
              <a:rPr lang="en-US" sz="3200" dirty="0"/>
              <a:t>care possible.</a:t>
            </a:r>
          </a:p>
          <a:p>
            <a:pPr lvl="0"/>
            <a:r>
              <a:rPr lang="en-US" sz="3200" dirty="0"/>
              <a:t>Professional behavior involves doing the right thing when no one is watching.</a:t>
            </a:r>
          </a:p>
          <a:p>
            <a:endParaRPr lang="en-US" dirty="0"/>
          </a:p>
        </p:txBody>
      </p:sp>
      <p:sp>
        <p:nvSpPr>
          <p:cNvPr id="2" name="Title 1"/>
          <p:cNvSpPr>
            <a:spLocks noGrp="1"/>
          </p:cNvSpPr>
          <p:nvPr>
            <p:ph type="title"/>
          </p:nvPr>
        </p:nvSpPr>
        <p:spPr/>
        <p:txBody>
          <a:bodyPr/>
          <a:lstStyle/>
          <a:p>
            <a:r>
              <a:rPr lang="en-US" dirty="0"/>
              <a:t>Professional Behavior</a:t>
            </a:r>
          </a:p>
        </p:txBody>
      </p:sp>
    </p:spTree>
    <p:extLst>
      <p:ext uri="{BB962C8B-B14F-4D97-AF65-F5344CB8AC3E}">
        <p14:creationId xmlns:p14="http://schemas.microsoft.com/office/powerpoint/2010/main" val="769668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US" dirty="0"/>
              <a:t>Sincere interest in health care.</a:t>
            </a:r>
          </a:p>
          <a:p>
            <a:pPr lvl="0"/>
            <a:r>
              <a:rPr lang="en-US" dirty="0"/>
              <a:t>Emotional stability and maturity.</a:t>
            </a:r>
          </a:p>
          <a:p>
            <a:pPr lvl="0"/>
            <a:r>
              <a:rPr lang="en-US" dirty="0"/>
              <a:t>Accountability for doing things right. </a:t>
            </a:r>
          </a:p>
          <a:p>
            <a:pPr lvl="0"/>
            <a:r>
              <a:rPr lang="en-US" dirty="0"/>
              <a:t>Respect for the patient’s rights.</a:t>
            </a:r>
          </a:p>
          <a:p>
            <a:pPr lvl="0"/>
            <a:r>
              <a:rPr lang="en-US" dirty="0"/>
              <a:t>Dedication to high standards of performance.</a:t>
            </a:r>
          </a:p>
          <a:p>
            <a:pPr lvl="0"/>
            <a:r>
              <a:rPr lang="en-US" dirty="0"/>
              <a:t>Propensity for cleanliness.</a:t>
            </a:r>
          </a:p>
          <a:p>
            <a:pPr lvl="0"/>
            <a:r>
              <a:rPr lang="en-US" dirty="0"/>
              <a:t>Pride, satisfaction, and self-fulfillment in the job.</a:t>
            </a:r>
          </a:p>
          <a:p>
            <a:pPr lvl="0"/>
            <a:r>
              <a:rPr lang="en-US" dirty="0"/>
              <a:t>Working as member of a team.</a:t>
            </a:r>
          </a:p>
          <a:p>
            <a:pPr lvl="0"/>
            <a:r>
              <a:rPr lang="en-US" dirty="0"/>
              <a:t>Enjoy interacting with patients.</a:t>
            </a:r>
          </a:p>
          <a:p>
            <a:pPr marL="0" indent="0">
              <a:buNone/>
            </a:pPr>
            <a:endParaRPr lang="en-US" dirty="0"/>
          </a:p>
        </p:txBody>
      </p:sp>
      <p:sp>
        <p:nvSpPr>
          <p:cNvPr id="2" name="Title 1"/>
          <p:cNvSpPr>
            <a:spLocks noGrp="1"/>
          </p:cNvSpPr>
          <p:nvPr>
            <p:ph type="title"/>
          </p:nvPr>
        </p:nvSpPr>
        <p:spPr>
          <a:xfrm>
            <a:off x="457200" y="564444"/>
            <a:ext cx="8229600" cy="853194"/>
          </a:xfrm>
        </p:spPr>
        <p:txBody>
          <a:bodyPr>
            <a:normAutofit fontScale="90000"/>
          </a:bodyPr>
          <a:lstStyle/>
          <a:p>
            <a:pPr lvl="0"/>
            <a:r>
              <a:rPr lang="en-US" dirty="0"/>
              <a:t>Character attributes </a:t>
            </a:r>
            <a:r>
              <a:rPr lang="en-US" dirty="0" smtClean="0"/>
              <a:t>include</a:t>
            </a:r>
            <a:r>
              <a:rPr lang="en-US" dirty="0"/>
              <a:t>:</a:t>
            </a:r>
            <a:br>
              <a:rPr lang="en-US" dirty="0"/>
            </a:br>
            <a:endParaRPr lang="en-US" dirty="0"/>
          </a:p>
        </p:txBody>
      </p:sp>
    </p:spTree>
    <p:extLst>
      <p:ext uri="{BB962C8B-B14F-4D97-AF65-F5344CB8AC3E}">
        <p14:creationId xmlns:p14="http://schemas.microsoft.com/office/powerpoint/2010/main" val="3855123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US" dirty="0"/>
              <a:t>Prevalent in workplace</a:t>
            </a:r>
          </a:p>
          <a:p>
            <a:pPr lvl="0"/>
            <a:r>
              <a:rPr lang="en-US" dirty="0"/>
              <a:t>Non-physician lab personnel ranked third in terms of workplace stress.</a:t>
            </a:r>
          </a:p>
          <a:p>
            <a:pPr lvl="0"/>
            <a:r>
              <a:rPr lang="en-US" dirty="0"/>
              <a:t>Rapid changes in technology force individuals to adjust to faster paced, pressured life. </a:t>
            </a:r>
          </a:p>
          <a:p>
            <a:pPr lvl="0"/>
            <a:r>
              <a:rPr lang="en-US" dirty="0"/>
              <a:t>Physiological changes</a:t>
            </a:r>
          </a:p>
          <a:p>
            <a:pPr lvl="0"/>
            <a:r>
              <a:rPr lang="en-US" dirty="0"/>
              <a:t>Increased blood pressure, heart rate, respiration, body metabolism and blood flow. </a:t>
            </a:r>
          </a:p>
          <a:p>
            <a:pPr lvl="0"/>
            <a:r>
              <a:rPr lang="en-US" dirty="0"/>
              <a:t>Constant stress can result in chronic high blood pressure, predisposing one to heart attack or stroke.</a:t>
            </a:r>
          </a:p>
          <a:p>
            <a:pPr marL="0" indent="0">
              <a:buNone/>
            </a:pPr>
            <a:endParaRPr lang="en-US" dirty="0" smtClean="0"/>
          </a:p>
        </p:txBody>
      </p:sp>
      <p:sp>
        <p:nvSpPr>
          <p:cNvPr id="2" name="Title 1"/>
          <p:cNvSpPr>
            <a:spLocks noGrp="1"/>
          </p:cNvSpPr>
          <p:nvPr>
            <p:ph type="title"/>
          </p:nvPr>
        </p:nvSpPr>
        <p:spPr/>
        <p:txBody>
          <a:bodyPr/>
          <a:lstStyle/>
          <a:p>
            <a:pPr lvl="0"/>
            <a:r>
              <a:rPr lang="en-US" dirty="0"/>
              <a:t>Dealing with stress</a:t>
            </a:r>
          </a:p>
        </p:txBody>
      </p:sp>
    </p:spTree>
    <p:extLst>
      <p:ext uri="{BB962C8B-B14F-4D97-AF65-F5344CB8AC3E}">
        <p14:creationId xmlns:p14="http://schemas.microsoft.com/office/powerpoint/2010/main" val="3534263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Make time your ally, not your master.</a:t>
            </a:r>
          </a:p>
          <a:p>
            <a:pPr lvl="0"/>
            <a:r>
              <a:rPr lang="en-US" dirty="0"/>
              <a:t>Associate as much as possible with gentle people.</a:t>
            </a:r>
          </a:p>
          <a:p>
            <a:pPr lvl="0"/>
            <a:r>
              <a:rPr lang="en-US" dirty="0"/>
              <a:t>Learn and practice the skill of deep relaxation.</a:t>
            </a:r>
          </a:p>
          <a:p>
            <a:pPr lvl="0"/>
            <a:r>
              <a:rPr lang="en-US" dirty="0"/>
              <a:t>Use aerobic exercise</a:t>
            </a:r>
          </a:p>
          <a:p>
            <a:pPr lvl="0"/>
            <a:r>
              <a:rPr lang="en-US" dirty="0"/>
              <a:t>Engage in satisfying, meaningful work.</a:t>
            </a:r>
          </a:p>
          <a:p>
            <a:pPr lvl="0"/>
            <a:r>
              <a:rPr lang="en-US" dirty="0"/>
              <a:t>Do not let work dominate your entire life.</a:t>
            </a:r>
          </a:p>
          <a:p>
            <a:pPr lvl="0"/>
            <a:r>
              <a:rPr lang="en-US" dirty="0"/>
              <a:t>Find some time in every day for complete privacy</a:t>
            </a:r>
            <a:r>
              <a:rPr lang="en-US" dirty="0" smtClean="0"/>
              <a:t>.</a:t>
            </a:r>
            <a:endParaRPr lang="en-US" dirty="0"/>
          </a:p>
        </p:txBody>
      </p:sp>
      <p:sp>
        <p:nvSpPr>
          <p:cNvPr id="2" name="Title 1"/>
          <p:cNvSpPr>
            <a:spLocks noGrp="1"/>
          </p:cNvSpPr>
          <p:nvPr>
            <p:ph type="title"/>
          </p:nvPr>
        </p:nvSpPr>
        <p:spPr>
          <a:xfrm>
            <a:off x="457200" y="699910"/>
            <a:ext cx="8229600" cy="717727"/>
          </a:xfrm>
        </p:spPr>
        <p:txBody>
          <a:bodyPr>
            <a:normAutofit fontScale="90000"/>
          </a:bodyPr>
          <a:lstStyle/>
          <a:p>
            <a:pPr lvl="0"/>
            <a:r>
              <a:rPr lang="en-US" dirty="0"/>
              <a:t>Rules for low stress living.</a:t>
            </a:r>
            <a:br>
              <a:rPr lang="en-US" dirty="0"/>
            </a:br>
            <a:endParaRPr lang="en-US" dirty="0"/>
          </a:p>
        </p:txBody>
      </p:sp>
    </p:spTree>
    <p:extLst>
      <p:ext uri="{BB962C8B-B14F-4D97-AF65-F5344CB8AC3E}">
        <p14:creationId xmlns:p14="http://schemas.microsoft.com/office/powerpoint/2010/main" val="1714453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n-US" dirty="0" smtClean="0"/>
              <a:t>Open yourself up to new experiences and self-renewing opportunities.</a:t>
            </a:r>
          </a:p>
          <a:p>
            <a:pPr lvl="0"/>
            <a:r>
              <a:rPr lang="en-US" dirty="0" smtClean="0"/>
              <a:t>Read interesting books and articles.</a:t>
            </a:r>
          </a:p>
          <a:p>
            <a:pPr lvl="0"/>
            <a:r>
              <a:rPr lang="en-US" dirty="0" smtClean="0"/>
              <a:t>Don’t bite off more than you can chew.</a:t>
            </a:r>
          </a:p>
          <a:p>
            <a:pPr lvl="0"/>
            <a:r>
              <a:rPr lang="en-US" dirty="0" smtClean="0"/>
              <a:t>Seek rewarding experiences in all dimensions of your life.</a:t>
            </a:r>
          </a:p>
          <a:p>
            <a:pPr lvl="0"/>
            <a:r>
              <a:rPr lang="en-US" dirty="0" smtClean="0"/>
              <a:t>Surround yourself with cues that affirm positive thoughts and positive approaches to life and that remind you to relax and unwind occasionally.</a:t>
            </a:r>
          </a:p>
          <a:p>
            <a:pPr marL="0" indent="0">
              <a:buNone/>
            </a:pP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399192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lvl="0"/>
            <a:r>
              <a:rPr lang="en-US" dirty="0"/>
              <a:t>Employers are legally required to provide Personal Protective Equipment (PPE). </a:t>
            </a:r>
          </a:p>
          <a:p>
            <a:pPr lvl="0"/>
            <a:r>
              <a:rPr lang="en-US" dirty="0"/>
              <a:t>PPE includes: gowns, gloves, masks, laboratory coats and face shields.</a:t>
            </a:r>
          </a:p>
          <a:p>
            <a:pPr lvl="0"/>
            <a:r>
              <a:rPr lang="en-US" dirty="0"/>
              <a:t>Safety equipment for processing and disposing of samples is provided.</a:t>
            </a:r>
          </a:p>
          <a:p>
            <a:pPr marL="0" indent="0">
              <a:buNone/>
            </a:pPr>
            <a:endParaRPr lang="en-US" dirty="0"/>
          </a:p>
        </p:txBody>
      </p:sp>
      <p:sp>
        <p:nvSpPr>
          <p:cNvPr id="2" name="Title 1"/>
          <p:cNvSpPr>
            <a:spLocks noGrp="1"/>
          </p:cNvSpPr>
          <p:nvPr>
            <p:ph type="title"/>
          </p:nvPr>
        </p:nvSpPr>
        <p:spPr>
          <a:xfrm>
            <a:off x="457200" y="274638"/>
            <a:ext cx="8229600" cy="2141184"/>
          </a:xfrm>
        </p:spPr>
        <p:txBody>
          <a:bodyPr>
            <a:normAutofit fontScale="90000"/>
          </a:bodyPr>
          <a:lstStyle/>
          <a:p>
            <a:pPr lvl="0"/>
            <a:r>
              <a:rPr lang="en-US" dirty="0"/>
              <a:t>Protective Equipment and Clothing – proper use reduces stress due to safety concerns.</a:t>
            </a:r>
            <a:br>
              <a:rPr lang="en-US" dirty="0"/>
            </a:br>
            <a:endParaRPr lang="en-US" dirty="0"/>
          </a:p>
        </p:txBody>
      </p:sp>
    </p:spTree>
    <p:extLst>
      <p:ext uri="{BB962C8B-B14F-4D97-AF65-F5344CB8AC3E}">
        <p14:creationId xmlns:p14="http://schemas.microsoft.com/office/powerpoint/2010/main" val="2842527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055" y="2272145"/>
            <a:ext cx="8349672" cy="3854018"/>
          </a:xfrm>
        </p:spPr>
        <p:txBody>
          <a:bodyPr>
            <a:normAutofit/>
          </a:bodyPr>
          <a:lstStyle/>
          <a:p>
            <a:r>
              <a:rPr lang="en-US" sz="2800" dirty="0" smtClean="0"/>
              <a:t>We are good at teaching people how to do things, but. . . .</a:t>
            </a:r>
          </a:p>
          <a:p>
            <a:r>
              <a:rPr lang="en-US" sz="2800" dirty="0" smtClean="0"/>
              <a:t>Research has shown that it is also important to know why we do things a certain way. . .</a:t>
            </a:r>
          </a:p>
          <a:p>
            <a:r>
              <a:rPr lang="en-US" sz="2800" dirty="0" smtClean="0"/>
              <a:t>Employees are much more likely to do things correctly when they understand the importance of doing it a certain way</a:t>
            </a:r>
          </a:p>
          <a:p>
            <a:r>
              <a:rPr lang="en-US" sz="2800" dirty="0" smtClean="0"/>
              <a:t>We want you to learn the BBPL way. . .</a:t>
            </a:r>
          </a:p>
          <a:p>
            <a:pPr marL="0" indent="0">
              <a:buNone/>
            </a:pPr>
            <a:endParaRPr lang="en-US" sz="2800" dirty="0"/>
          </a:p>
        </p:txBody>
      </p:sp>
      <p:sp>
        <p:nvSpPr>
          <p:cNvPr id="2" name="Title 1"/>
          <p:cNvSpPr>
            <a:spLocks noGrp="1"/>
          </p:cNvSpPr>
          <p:nvPr>
            <p:ph type="title"/>
          </p:nvPr>
        </p:nvSpPr>
        <p:spPr/>
        <p:txBody>
          <a:bodyPr/>
          <a:lstStyle/>
          <a:p>
            <a:r>
              <a:rPr lang="en-US" dirty="0" smtClean="0"/>
              <a:t>Why Teach This Class</a:t>
            </a:r>
            <a:endParaRPr lang="en-US" dirty="0"/>
          </a:p>
        </p:txBody>
      </p:sp>
    </p:spTree>
    <p:extLst>
      <p:ext uri="{BB962C8B-B14F-4D97-AF65-F5344CB8AC3E}">
        <p14:creationId xmlns:p14="http://schemas.microsoft.com/office/powerpoint/2010/main" val="1971291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0" indent="0">
              <a:buNone/>
            </a:pPr>
            <a:r>
              <a:rPr lang="en-US" dirty="0" smtClean="0"/>
              <a:t>Due to </a:t>
            </a:r>
            <a:r>
              <a:rPr lang="en-US" dirty="0"/>
              <a:t>latex sensitivity, a variety of non-latex gloves in appropriate sizes must be provided. Gloves are now made of nitrile and have a reduced incidence of sensitivity. If someone does have problems with the gloves, the employee needs to notify their supervisor and explain the problem. The safety officer will work with the employee and their supervisor.</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98013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buNone/>
            </a:pPr>
            <a:r>
              <a:rPr lang="en-US" dirty="0"/>
              <a:t>1)	Improving technical skills.</a:t>
            </a:r>
          </a:p>
          <a:p>
            <a:pPr marL="0" indent="0">
              <a:buNone/>
            </a:pPr>
            <a:r>
              <a:rPr lang="en-US" dirty="0"/>
              <a:t>2)	Effective communication skills</a:t>
            </a:r>
          </a:p>
          <a:p>
            <a:pPr marL="0" indent="0">
              <a:buNone/>
            </a:pPr>
            <a:r>
              <a:rPr lang="en-US" dirty="0"/>
              <a:t>3)	Participation in decision making</a:t>
            </a:r>
          </a:p>
          <a:p>
            <a:pPr marL="0" indent="0">
              <a:buNone/>
            </a:pPr>
            <a:r>
              <a:rPr lang="en-US" dirty="0"/>
              <a:t>4)	Problem solving	</a:t>
            </a:r>
          </a:p>
          <a:p>
            <a:endParaRPr lang="en-US" dirty="0"/>
          </a:p>
        </p:txBody>
      </p:sp>
      <p:sp>
        <p:nvSpPr>
          <p:cNvPr id="2" name="Title 1"/>
          <p:cNvSpPr>
            <a:spLocks noGrp="1"/>
          </p:cNvSpPr>
          <p:nvPr>
            <p:ph type="title"/>
          </p:nvPr>
        </p:nvSpPr>
        <p:spPr/>
        <p:txBody>
          <a:bodyPr>
            <a:normAutofit fontScale="90000"/>
          </a:bodyPr>
          <a:lstStyle/>
          <a:p>
            <a:r>
              <a:rPr lang="en-US" dirty="0"/>
              <a:t>Skills for working as a successful team include:</a:t>
            </a:r>
          </a:p>
        </p:txBody>
      </p:sp>
    </p:spTree>
    <p:extLst>
      <p:ext uri="{BB962C8B-B14F-4D97-AF65-F5344CB8AC3E}">
        <p14:creationId xmlns:p14="http://schemas.microsoft.com/office/powerpoint/2010/main" val="2887565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sz="3200" dirty="0"/>
              <a:t>Phlebotomist is a critical link in healthcare.</a:t>
            </a:r>
          </a:p>
          <a:p>
            <a:r>
              <a:rPr lang="en-US" sz="3200" dirty="0" smtClean="0"/>
              <a:t>Quality </a:t>
            </a:r>
            <a:r>
              <a:rPr lang="en-US" sz="3200" dirty="0"/>
              <a:t>of sample directly impacts the quality of laboratory results.</a:t>
            </a:r>
          </a:p>
          <a:p>
            <a:r>
              <a:rPr lang="en-US" sz="3200" dirty="0" smtClean="0"/>
              <a:t>Two </a:t>
            </a:r>
            <a:r>
              <a:rPr lang="en-US" sz="3200" dirty="0"/>
              <a:t>components: collection technique and patient (client) interaction.</a:t>
            </a:r>
          </a:p>
        </p:txBody>
      </p:sp>
      <p:sp>
        <p:nvSpPr>
          <p:cNvPr id="2" name="Title 1"/>
          <p:cNvSpPr>
            <a:spLocks noGrp="1"/>
          </p:cNvSpPr>
          <p:nvPr>
            <p:ph type="title"/>
          </p:nvPr>
        </p:nvSpPr>
        <p:spPr/>
        <p:txBody>
          <a:bodyPr>
            <a:normAutofit fontScale="90000"/>
          </a:bodyPr>
          <a:lstStyle/>
          <a:p>
            <a:pPr lvl="0"/>
            <a:r>
              <a:rPr lang="en-US" dirty="0"/>
              <a:t>Communication Skills in the Patient Care Environment</a:t>
            </a:r>
          </a:p>
        </p:txBody>
      </p:sp>
    </p:spTree>
    <p:extLst>
      <p:ext uri="{BB962C8B-B14F-4D97-AF65-F5344CB8AC3E}">
        <p14:creationId xmlns:p14="http://schemas.microsoft.com/office/powerpoint/2010/main" val="8178221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Knock </a:t>
            </a:r>
            <a:r>
              <a:rPr lang="en-US" dirty="0"/>
              <a:t>on the patient’s door prior to entering. Introduce </a:t>
            </a:r>
            <a:r>
              <a:rPr lang="en-US" dirty="0" smtClean="0"/>
              <a:t>yourself </a:t>
            </a:r>
            <a:r>
              <a:rPr lang="en-US" dirty="0"/>
              <a:t>to the patient.</a:t>
            </a:r>
          </a:p>
          <a:p>
            <a:r>
              <a:rPr lang="en-US" dirty="0" smtClean="0"/>
              <a:t>You </a:t>
            </a:r>
            <a:r>
              <a:rPr lang="en-US" dirty="0"/>
              <a:t>never get a second chance to make a good first </a:t>
            </a:r>
            <a:r>
              <a:rPr lang="en-US" dirty="0" smtClean="0"/>
              <a:t>impression</a:t>
            </a:r>
            <a:r>
              <a:rPr lang="en-US" dirty="0"/>
              <a:t>; patients will form an opinion about you in the first </a:t>
            </a:r>
            <a:r>
              <a:rPr lang="en-US" dirty="0" smtClean="0"/>
              <a:t>30 </a:t>
            </a:r>
            <a:r>
              <a:rPr lang="en-US" dirty="0"/>
              <a:t>seconds of contact.</a:t>
            </a:r>
          </a:p>
          <a:p>
            <a:r>
              <a:rPr lang="en-US" dirty="0" smtClean="0"/>
              <a:t>Critical </a:t>
            </a:r>
            <a:r>
              <a:rPr lang="en-US" dirty="0"/>
              <a:t>to have all supplies available and approach patient with </a:t>
            </a:r>
            <a:r>
              <a:rPr lang="en-US" dirty="0" smtClean="0"/>
              <a:t>pleasant </a:t>
            </a:r>
            <a:r>
              <a:rPr lang="en-US" dirty="0"/>
              <a:t>facial expression, neat appearance, and professional </a:t>
            </a:r>
            <a:r>
              <a:rPr lang="en-US" dirty="0" smtClean="0"/>
              <a:t>manner</a:t>
            </a:r>
            <a:r>
              <a:rPr lang="en-US" dirty="0"/>
              <a:t>. </a:t>
            </a:r>
          </a:p>
          <a:p>
            <a:r>
              <a:rPr lang="en-US" dirty="0" smtClean="0"/>
              <a:t>Blood </a:t>
            </a:r>
            <a:r>
              <a:rPr lang="en-US" dirty="0"/>
              <a:t>collection is procedure dreaded most by patients.</a:t>
            </a:r>
          </a:p>
          <a:p>
            <a:r>
              <a:rPr lang="en-US" dirty="0" smtClean="0"/>
              <a:t>Introduce </a:t>
            </a:r>
            <a:r>
              <a:rPr lang="en-US" dirty="0"/>
              <a:t>yourself and state your mission, informed consent </a:t>
            </a:r>
            <a:r>
              <a:rPr lang="en-US" dirty="0" smtClean="0"/>
              <a:t>critical</a:t>
            </a:r>
            <a:r>
              <a:rPr lang="en-US" dirty="0"/>
              <a:t>.</a:t>
            </a:r>
          </a:p>
          <a:p>
            <a:r>
              <a:rPr lang="en-US" dirty="0" smtClean="0"/>
              <a:t>Remain </a:t>
            </a:r>
            <a:r>
              <a:rPr lang="en-US" dirty="0"/>
              <a:t>calm, compassionate and professional.	</a:t>
            </a:r>
          </a:p>
          <a:p>
            <a:r>
              <a:rPr lang="en-US" dirty="0" smtClean="0"/>
              <a:t>Thank </a:t>
            </a:r>
            <a:r>
              <a:rPr lang="en-US" dirty="0"/>
              <a:t>patient for cooperation when leaving.</a:t>
            </a:r>
          </a:p>
        </p:txBody>
      </p:sp>
      <p:sp>
        <p:nvSpPr>
          <p:cNvPr id="2" name="Title 1"/>
          <p:cNvSpPr>
            <a:spLocks noGrp="1"/>
          </p:cNvSpPr>
          <p:nvPr>
            <p:ph type="title"/>
          </p:nvPr>
        </p:nvSpPr>
        <p:spPr/>
        <p:txBody>
          <a:bodyPr/>
          <a:lstStyle/>
          <a:p>
            <a:r>
              <a:rPr lang="en-US" dirty="0"/>
              <a:t>Bedside/Chairside Manner </a:t>
            </a:r>
          </a:p>
        </p:txBody>
      </p:sp>
    </p:spTree>
    <p:extLst>
      <p:ext uri="{BB962C8B-B14F-4D97-AF65-F5344CB8AC3E}">
        <p14:creationId xmlns:p14="http://schemas.microsoft.com/office/powerpoint/2010/main" val="29233681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Guidelines </a:t>
            </a:r>
            <a:r>
              <a:rPr lang="en-US" dirty="0"/>
              <a:t>differ depending on site.	</a:t>
            </a:r>
          </a:p>
          <a:p>
            <a:r>
              <a:rPr lang="en-US" dirty="0" smtClean="0"/>
              <a:t>Require </a:t>
            </a:r>
            <a:r>
              <a:rPr lang="en-US" dirty="0"/>
              <a:t>the use of two patient identifiers: patient armband name and number compared to requisition and asking patient to state their name which is compared to requisition. </a:t>
            </a:r>
            <a:r>
              <a:rPr lang="en-US" b="1" dirty="0"/>
              <a:t>Never ask a patient,</a:t>
            </a:r>
            <a:r>
              <a:rPr lang="en-US" dirty="0"/>
              <a:t> “Are you Mr. Jones?” always ask them to state their name. </a:t>
            </a:r>
          </a:p>
          <a:p>
            <a:r>
              <a:rPr lang="en-US" dirty="0" smtClean="0"/>
              <a:t>Outpatient </a:t>
            </a:r>
            <a:r>
              <a:rPr lang="en-US" dirty="0"/>
              <a:t>settings require additional information: driver’s license, date of birth (DOB), address, etc.</a:t>
            </a:r>
          </a:p>
          <a:p>
            <a:r>
              <a:rPr lang="en-US" dirty="0" smtClean="0"/>
              <a:t>Verbal </a:t>
            </a:r>
            <a:r>
              <a:rPr lang="en-US" dirty="0"/>
              <a:t>and non-verbal cues and listening skills are critical in patient communication; these will be discussed in detail later. </a:t>
            </a:r>
          </a:p>
          <a:p>
            <a:r>
              <a:rPr lang="en-US" dirty="0" smtClean="0"/>
              <a:t>If </a:t>
            </a:r>
            <a:r>
              <a:rPr lang="en-US" dirty="0"/>
              <a:t>patient is a child, give instructions to parent.</a:t>
            </a:r>
          </a:p>
          <a:p>
            <a:endParaRPr lang="en-US" dirty="0"/>
          </a:p>
        </p:txBody>
      </p:sp>
      <p:sp>
        <p:nvSpPr>
          <p:cNvPr id="2" name="Title 1"/>
          <p:cNvSpPr>
            <a:spLocks noGrp="1"/>
          </p:cNvSpPr>
          <p:nvPr>
            <p:ph type="title"/>
          </p:nvPr>
        </p:nvSpPr>
        <p:spPr/>
        <p:txBody>
          <a:bodyPr>
            <a:normAutofit/>
          </a:bodyPr>
          <a:lstStyle/>
          <a:p>
            <a:pPr lvl="0"/>
            <a:r>
              <a:rPr lang="en-US" dirty="0"/>
              <a:t>Patient </a:t>
            </a:r>
            <a:r>
              <a:rPr lang="en-US" dirty="0" smtClean="0"/>
              <a:t>Interview</a:t>
            </a:r>
            <a:endParaRPr lang="en-US" dirty="0"/>
          </a:p>
        </p:txBody>
      </p:sp>
    </p:spTree>
    <p:extLst>
      <p:ext uri="{BB962C8B-B14F-4D97-AF65-F5344CB8AC3E}">
        <p14:creationId xmlns:p14="http://schemas.microsoft.com/office/powerpoint/2010/main" val="2363029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Patient must cooperate for successful procedure.</a:t>
            </a:r>
          </a:p>
          <a:p>
            <a:r>
              <a:rPr lang="en-US" dirty="0" smtClean="0"/>
              <a:t>Phlebotomist </a:t>
            </a:r>
            <a:r>
              <a:rPr lang="en-US" dirty="0"/>
              <a:t>must provide basic information in a way patient will understand. </a:t>
            </a:r>
          </a:p>
          <a:p>
            <a:r>
              <a:rPr lang="en-US" dirty="0" smtClean="0"/>
              <a:t>Define </a:t>
            </a:r>
            <a:r>
              <a:rPr lang="en-US" dirty="0"/>
              <a:t>“fasting” or “NPO” if necessary and reasons</a:t>
            </a:r>
            <a:r>
              <a:rPr lang="en-US" dirty="0" smtClean="0"/>
              <a:t>.</a:t>
            </a:r>
            <a:endParaRPr lang="en-US" dirty="0"/>
          </a:p>
          <a:p>
            <a:r>
              <a:rPr lang="en-US" dirty="0" smtClean="0"/>
              <a:t>Timed </a:t>
            </a:r>
            <a:r>
              <a:rPr lang="en-US" dirty="0"/>
              <a:t>testing must be clearly explained to the patient, e.g., glucose tolerance testing, drug testing. </a:t>
            </a:r>
          </a:p>
          <a:p>
            <a:r>
              <a:rPr lang="en-US" dirty="0" smtClean="0"/>
              <a:t>Phlebotomists </a:t>
            </a:r>
            <a:r>
              <a:rPr lang="en-US" dirty="0"/>
              <a:t>may need to give instructions for urine collection, 24 hour urine collection, stool, or sputum collections.</a:t>
            </a:r>
          </a:p>
          <a:p>
            <a:r>
              <a:rPr lang="en-US" dirty="0" smtClean="0"/>
              <a:t>Best </a:t>
            </a:r>
            <a:r>
              <a:rPr lang="en-US" dirty="0"/>
              <a:t>to give oral and written instructions in the patient’s language</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9171446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buNone/>
            </a:pPr>
            <a:r>
              <a:rPr lang="en-US" sz="3200" dirty="0"/>
              <a:t>1)	Verbal communication</a:t>
            </a:r>
          </a:p>
          <a:p>
            <a:pPr marL="0" indent="0">
              <a:buNone/>
            </a:pPr>
            <a:r>
              <a:rPr lang="en-US" sz="3200" dirty="0"/>
              <a:t>2)	Nonverbal communication</a:t>
            </a:r>
          </a:p>
          <a:p>
            <a:pPr marL="0" indent="0">
              <a:buNone/>
            </a:pPr>
            <a:r>
              <a:rPr lang="en-US" sz="3200" dirty="0"/>
              <a:t>3)	Active listening</a:t>
            </a:r>
          </a:p>
          <a:p>
            <a:pPr marL="0" indent="0">
              <a:buNone/>
            </a:pPr>
            <a:r>
              <a:rPr lang="en-US" sz="3200" dirty="0"/>
              <a:t>4)	Written communication</a:t>
            </a:r>
          </a:p>
        </p:txBody>
      </p:sp>
      <p:sp>
        <p:nvSpPr>
          <p:cNvPr id="2" name="Title 1"/>
          <p:cNvSpPr>
            <a:spLocks noGrp="1"/>
          </p:cNvSpPr>
          <p:nvPr>
            <p:ph type="title"/>
          </p:nvPr>
        </p:nvSpPr>
        <p:spPr/>
        <p:txBody>
          <a:bodyPr>
            <a:normAutofit fontScale="90000"/>
          </a:bodyPr>
          <a:lstStyle/>
          <a:p>
            <a:r>
              <a:rPr lang="en-US" dirty="0"/>
              <a:t>Communication techniques </a:t>
            </a:r>
            <a:r>
              <a:rPr lang="en-US" dirty="0" smtClean="0"/>
              <a:t>involved</a:t>
            </a:r>
            <a:endParaRPr lang="en-US" dirty="0"/>
          </a:p>
        </p:txBody>
      </p:sp>
    </p:spTree>
    <p:extLst>
      <p:ext uri="{BB962C8B-B14F-4D97-AF65-F5344CB8AC3E}">
        <p14:creationId xmlns:p14="http://schemas.microsoft.com/office/powerpoint/2010/main" val="34121176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01943" lvl="1" indent="0">
              <a:buNone/>
            </a:pPr>
            <a:r>
              <a:rPr lang="en-US" sz="4000" dirty="0"/>
              <a:t>Effective communication is </a:t>
            </a:r>
            <a:r>
              <a:rPr lang="en-US" sz="4000" dirty="0" err="1" smtClean="0"/>
              <a:t>critical,involving</a:t>
            </a:r>
            <a:r>
              <a:rPr lang="en-US" sz="4000" dirty="0" smtClean="0"/>
              <a:t> </a:t>
            </a:r>
            <a:r>
              <a:rPr lang="en-US" sz="4000" dirty="0"/>
              <a:t>communication loop: sender, receiver and filters, filters are damaging to effective communication. </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52750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Language barriers.	</a:t>
            </a:r>
          </a:p>
          <a:p>
            <a:r>
              <a:rPr lang="en-US" dirty="0"/>
              <a:t>1)	Must translate medical terminology; bring conversation down to patient’s level of understanding. </a:t>
            </a:r>
          </a:p>
          <a:p>
            <a:r>
              <a:rPr lang="en-US" dirty="0"/>
              <a:t>2)	Use simple, honest terms, look for facial expression indicating understanding.</a:t>
            </a:r>
          </a:p>
          <a:p>
            <a:r>
              <a:rPr lang="en-US" dirty="0"/>
              <a:t>3)	After explaining procedure if patient extends their arm this indicates understanding and agreement to have the procedure done. </a:t>
            </a:r>
          </a:p>
          <a:p>
            <a:r>
              <a:rPr lang="en-US" dirty="0"/>
              <a:t>4)	Never state the “This won’t hurt.” </a:t>
            </a:r>
          </a:p>
        </p:txBody>
      </p:sp>
      <p:sp>
        <p:nvSpPr>
          <p:cNvPr id="2" name="Title 1"/>
          <p:cNvSpPr>
            <a:spLocks noGrp="1"/>
          </p:cNvSpPr>
          <p:nvPr>
            <p:ph type="title"/>
          </p:nvPr>
        </p:nvSpPr>
        <p:spPr/>
        <p:txBody>
          <a:bodyPr>
            <a:normAutofit/>
          </a:bodyPr>
          <a:lstStyle/>
          <a:p>
            <a:r>
              <a:rPr lang="en-US" dirty="0" smtClean="0"/>
              <a:t>Verbal Communication</a:t>
            </a:r>
            <a:endParaRPr lang="en-US" dirty="0"/>
          </a:p>
        </p:txBody>
      </p:sp>
    </p:spTree>
    <p:extLst>
      <p:ext uri="{BB962C8B-B14F-4D97-AF65-F5344CB8AC3E}">
        <p14:creationId xmlns:p14="http://schemas.microsoft.com/office/powerpoint/2010/main" val="13410115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Section </a:t>
            </a:r>
            <a:r>
              <a:rPr lang="en-US" dirty="0"/>
              <a:t>504 of the Rehabilitation Act of 1973, affirms the right of sensory impaired persons, including hearing impaired persons whose primary or exclusive language is sign language, to receive health and related services in inpatient, outpatient, and emergency settings which are equal to, or as effective as, those provided to persons without disabilities.</a:t>
            </a:r>
          </a:p>
          <a:p>
            <a:r>
              <a:rPr lang="en-US" dirty="0" smtClean="0"/>
              <a:t>Lip </a:t>
            </a:r>
            <a:r>
              <a:rPr lang="en-US" dirty="0"/>
              <a:t>reading (or speech reading)</a:t>
            </a:r>
          </a:p>
          <a:p>
            <a:r>
              <a:rPr lang="en-US" dirty="0" smtClean="0"/>
              <a:t>Writing </a:t>
            </a:r>
            <a:r>
              <a:rPr lang="en-US" dirty="0"/>
              <a:t>notes and finger spelling</a:t>
            </a:r>
          </a:p>
          <a:p>
            <a:r>
              <a:rPr lang="en-US" dirty="0" smtClean="0"/>
              <a:t>Family </a:t>
            </a:r>
            <a:r>
              <a:rPr lang="en-US" dirty="0"/>
              <a:t>members and friends</a:t>
            </a:r>
          </a:p>
          <a:p>
            <a:r>
              <a:rPr lang="en-US" dirty="0" smtClean="0"/>
              <a:t>Qualified </a:t>
            </a:r>
            <a:r>
              <a:rPr lang="en-US" dirty="0"/>
              <a:t>sign language interpreters.</a:t>
            </a:r>
          </a:p>
        </p:txBody>
      </p:sp>
      <p:sp>
        <p:nvSpPr>
          <p:cNvPr id="2" name="Title 1"/>
          <p:cNvSpPr>
            <a:spLocks noGrp="1"/>
          </p:cNvSpPr>
          <p:nvPr>
            <p:ph type="title"/>
          </p:nvPr>
        </p:nvSpPr>
        <p:spPr/>
        <p:txBody>
          <a:bodyPr>
            <a:normAutofit fontScale="90000"/>
          </a:bodyPr>
          <a:lstStyle/>
          <a:p>
            <a:r>
              <a:rPr lang="en-US" dirty="0"/>
              <a:t>Hearing disabilities or </a:t>
            </a:r>
            <a:r>
              <a:rPr lang="en-US" dirty="0" smtClean="0"/>
              <a:t>impairments</a:t>
            </a:r>
            <a:endParaRPr lang="en-US" dirty="0"/>
          </a:p>
        </p:txBody>
      </p:sp>
    </p:spTree>
    <p:extLst>
      <p:ext uri="{BB962C8B-B14F-4D97-AF65-F5344CB8AC3E}">
        <p14:creationId xmlns:p14="http://schemas.microsoft.com/office/powerpoint/2010/main" val="1093578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1" y="1600200"/>
            <a:ext cx="7794978" cy="4525963"/>
          </a:xfrm>
        </p:spPr>
        <p:txBody>
          <a:bodyPr>
            <a:normAutofit lnSpcReduction="10000"/>
          </a:bodyPr>
          <a:lstStyle/>
          <a:p>
            <a:pPr marL="0" indent="0">
              <a:buNone/>
            </a:pPr>
            <a:r>
              <a:rPr lang="en-US" b="1" dirty="0"/>
              <a:t>1. Describe the role of the phlebotomist in the health care setting.</a:t>
            </a:r>
            <a:br>
              <a:rPr lang="en-US" b="1" dirty="0"/>
            </a:br>
            <a:r>
              <a:rPr lang="en-US" b="1" dirty="0"/>
              <a:t>2. State 3 purposes for the collection and analysis of laboratory samples.</a:t>
            </a:r>
            <a:br>
              <a:rPr lang="en-US" b="1" dirty="0"/>
            </a:br>
            <a:r>
              <a:rPr lang="en-US" b="1" dirty="0"/>
              <a:t>3. Describe professional ethics as it applies to healthcare workers as well as to the field of phlebotomy</a:t>
            </a:r>
            <a:br>
              <a:rPr lang="en-US" b="1" dirty="0"/>
            </a:br>
            <a:r>
              <a:rPr lang="en-US" b="1" dirty="0"/>
              <a:t>4. List 3 professional behavioral attributes of a good phlebotomist.</a:t>
            </a:r>
            <a:br>
              <a:rPr lang="en-US" b="1" dirty="0"/>
            </a:br>
            <a:r>
              <a:rPr lang="en-US" b="1" dirty="0"/>
              <a:t>5. List 3 skills for successful teamwork.</a:t>
            </a:r>
            <a:br>
              <a:rPr lang="en-US" b="1" dirty="0"/>
            </a:br>
            <a:r>
              <a:rPr lang="en-US" b="1" dirty="0"/>
              <a:t>6. Describe the appropriate </a:t>
            </a:r>
            <a:r>
              <a:rPr lang="en-US" b="1" dirty="0" smtClean="0"/>
              <a:t>bedside/chairside </a:t>
            </a:r>
            <a:r>
              <a:rPr lang="en-US" b="1" dirty="0"/>
              <a:t>manner for a phlebotomist.</a:t>
            </a:r>
            <a:br>
              <a:rPr lang="en-US" b="1" dirty="0"/>
            </a:br>
            <a:r>
              <a:rPr lang="en-US" b="1" dirty="0"/>
              <a:t>7. Describe communication issues in </a:t>
            </a:r>
            <a:r>
              <a:rPr lang="en-US" b="1" dirty="0" smtClean="0"/>
              <a:t>various </a:t>
            </a:r>
            <a:r>
              <a:rPr lang="en-US" b="1" dirty="0"/>
              <a:t>settings.</a:t>
            </a:r>
            <a:br>
              <a:rPr lang="en-US" b="1" dirty="0"/>
            </a:br>
            <a:endParaRPr lang="en-US" dirty="0"/>
          </a:p>
        </p:txBody>
      </p:sp>
      <p:sp>
        <p:nvSpPr>
          <p:cNvPr id="2" name="Title 1"/>
          <p:cNvSpPr>
            <a:spLocks noGrp="1"/>
          </p:cNvSpPr>
          <p:nvPr>
            <p:ph type="title"/>
          </p:nvPr>
        </p:nvSpPr>
        <p:spPr/>
        <p:txBody>
          <a:bodyPr/>
          <a:lstStyle/>
          <a:p>
            <a:r>
              <a:rPr lang="en-US" dirty="0" smtClean="0"/>
              <a:t>Objectives</a:t>
            </a:r>
            <a:endParaRPr lang="en-US" dirty="0"/>
          </a:p>
        </p:txBody>
      </p:sp>
    </p:spTree>
    <p:extLst>
      <p:ext uri="{BB962C8B-B14F-4D97-AF65-F5344CB8AC3E}">
        <p14:creationId xmlns:p14="http://schemas.microsoft.com/office/powerpoint/2010/main" val="36295194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Terms </a:t>
            </a:r>
            <a:r>
              <a:rPr lang="en-US" dirty="0"/>
              <a:t>used are visually impaired, low vision or sightless.</a:t>
            </a:r>
          </a:p>
          <a:p>
            <a:r>
              <a:rPr lang="en-US" dirty="0" smtClean="0"/>
              <a:t>When </a:t>
            </a:r>
            <a:r>
              <a:rPr lang="en-US" dirty="0"/>
              <a:t>addressing speak directly to patient without raising voice.</a:t>
            </a:r>
          </a:p>
          <a:p>
            <a:r>
              <a:rPr lang="en-US" dirty="0" smtClean="0"/>
              <a:t>May </a:t>
            </a:r>
            <a:r>
              <a:rPr lang="en-US" dirty="0"/>
              <a:t>need to assist getting them to the draw station. Allow blind person to take your arm. Describe the path you will take as you go to avoid hazards.</a:t>
            </a:r>
          </a:p>
          <a:p>
            <a:r>
              <a:rPr lang="en-US" dirty="0" smtClean="0"/>
              <a:t>In </a:t>
            </a:r>
            <a:r>
              <a:rPr lang="en-US" dirty="0"/>
              <a:t>an inpatient setting if you move items you must return them to their original place or inform patient of the changes you have made. </a:t>
            </a:r>
          </a:p>
          <a:p>
            <a:r>
              <a:rPr lang="en-US" dirty="0" smtClean="0"/>
              <a:t>Let </a:t>
            </a:r>
            <a:r>
              <a:rPr lang="en-US" dirty="0"/>
              <a:t>the patient know who is in the room.</a:t>
            </a:r>
          </a:p>
          <a:p>
            <a:r>
              <a:rPr lang="en-US" dirty="0" smtClean="0"/>
              <a:t>Respect </a:t>
            </a:r>
            <a:r>
              <a:rPr lang="en-US" dirty="0"/>
              <a:t>the blind person and do not ask inappropriate questions about their condition. </a:t>
            </a:r>
          </a:p>
          <a:p>
            <a:r>
              <a:rPr lang="en-US" dirty="0" smtClean="0"/>
              <a:t>Think </a:t>
            </a:r>
            <a:r>
              <a:rPr lang="en-US" dirty="0"/>
              <a:t>of the patient as a regular person who happens to be blind not as a blind patient. </a:t>
            </a:r>
          </a:p>
        </p:txBody>
      </p:sp>
      <p:sp>
        <p:nvSpPr>
          <p:cNvPr id="2" name="Title 1"/>
          <p:cNvSpPr>
            <a:spLocks noGrp="1"/>
          </p:cNvSpPr>
          <p:nvPr>
            <p:ph type="title"/>
          </p:nvPr>
        </p:nvSpPr>
        <p:spPr/>
        <p:txBody>
          <a:bodyPr>
            <a:normAutofit/>
          </a:bodyPr>
          <a:lstStyle/>
          <a:p>
            <a:r>
              <a:rPr lang="en-US" dirty="0" smtClean="0"/>
              <a:t>Visual impairments</a:t>
            </a:r>
            <a:endParaRPr lang="en-US" dirty="0"/>
          </a:p>
        </p:txBody>
      </p:sp>
    </p:spTree>
    <p:extLst>
      <p:ext uri="{BB962C8B-B14F-4D97-AF65-F5344CB8AC3E}">
        <p14:creationId xmlns:p14="http://schemas.microsoft.com/office/powerpoint/2010/main" val="42197913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dirty="0"/>
              <a:t>Use non-verbal cues like sign language</a:t>
            </a:r>
            <a:r>
              <a:rPr lang="en-US" sz="3200" dirty="0" smtClean="0"/>
              <a:t>.</a:t>
            </a:r>
          </a:p>
          <a:p>
            <a:r>
              <a:rPr lang="en-US" sz="3200" dirty="0" smtClean="0"/>
              <a:t>Find </a:t>
            </a:r>
            <a:r>
              <a:rPr lang="en-US" sz="3200" dirty="0"/>
              <a:t>an interpreter, Telephone language lines, or Internet translations sites.</a:t>
            </a:r>
          </a:p>
          <a:p>
            <a:r>
              <a:rPr lang="en-US" sz="3200" dirty="0" smtClean="0"/>
              <a:t>Speak </a:t>
            </a:r>
            <a:r>
              <a:rPr lang="en-US" sz="3200" dirty="0"/>
              <a:t>respectfully and articulate clearly.</a:t>
            </a:r>
          </a:p>
          <a:p>
            <a:endParaRPr lang="en-US" dirty="0"/>
          </a:p>
        </p:txBody>
      </p:sp>
      <p:sp>
        <p:nvSpPr>
          <p:cNvPr id="2" name="Title 1"/>
          <p:cNvSpPr>
            <a:spLocks noGrp="1"/>
          </p:cNvSpPr>
          <p:nvPr>
            <p:ph type="title"/>
          </p:nvPr>
        </p:nvSpPr>
        <p:spPr/>
        <p:txBody>
          <a:bodyPr>
            <a:normAutofit fontScale="90000"/>
          </a:bodyPr>
          <a:lstStyle/>
          <a:p>
            <a:r>
              <a:rPr lang="en-US" dirty="0"/>
              <a:t>English as a second language</a:t>
            </a:r>
            <a:br>
              <a:rPr lang="en-US" dirty="0"/>
            </a:br>
            <a:endParaRPr lang="en-US" dirty="0"/>
          </a:p>
        </p:txBody>
      </p:sp>
    </p:spTree>
    <p:extLst>
      <p:ext uri="{BB962C8B-B14F-4D97-AF65-F5344CB8AC3E}">
        <p14:creationId xmlns:p14="http://schemas.microsoft.com/office/powerpoint/2010/main" val="10334389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There is enormous diversity in populations of all cultures.</a:t>
            </a:r>
          </a:p>
          <a:p>
            <a:r>
              <a:rPr lang="en-US" dirty="0" smtClean="0"/>
              <a:t>Respect </a:t>
            </a:r>
            <a:r>
              <a:rPr lang="en-US" dirty="0"/>
              <a:t>the integrity of cultural beliefs.</a:t>
            </a:r>
          </a:p>
          <a:p>
            <a:r>
              <a:rPr lang="en-US" dirty="0" smtClean="0"/>
              <a:t>Individuals</a:t>
            </a:r>
            <a:r>
              <a:rPr lang="en-US" dirty="0"/>
              <a:t>’ explanations for their ill-health and their expectations of health care can affect their acceptance of treatments and the eventual outcome of treatment.</a:t>
            </a:r>
          </a:p>
          <a:p>
            <a:r>
              <a:rPr lang="en-US" dirty="0" smtClean="0"/>
              <a:t>All </a:t>
            </a:r>
            <a:r>
              <a:rPr lang="en-US" dirty="0"/>
              <a:t>of us are capable of identifying with our own culture and forming prejudiced views about other cultures and other belief systems – the skill is in being aware of this possibility and recognizing when it is occurring</a:t>
            </a:r>
            <a:r>
              <a:rPr lang="en-US" dirty="0" smtClean="0"/>
              <a:t>.</a:t>
            </a:r>
            <a:endParaRPr lang="en-US" dirty="0"/>
          </a:p>
        </p:txBody>
      </p:sp>
      <p:sp>
        <p:nvSpPr>
          <p:cNvPr id="2" name="Title 1"/>
          <p:cNvSpPr>
            <a:spLocks noGrp="1"/>
          </p:cNvSpPr>
          <p:nvPr>
            <p:ph type="title"/>
          </p:nvPr>
        </p:nvSpPr>
        <p:spPr/>
        <p:txBody>
          <a:bodyPr>
            <a:normAutofit/>
          </a:bodyPr>
          <a:lstStyle/>
          <a:p>
            <a:r>
              <a:rPr lang="en-US" dirty="0"/>
              <a:t>Cultural </a:t>
            </a:r>
            <a:r>
              <a:rPr lang="en-US" dirty="0" smtClean="0"/>
              <a:t>diversity</a:t>
            </a:r>
            <a:endParaRPr lang="en-US" dirty="0"/>
          </a:p>
        </p:txBody>
      </p:sp>
    </p:spTree>
    <p:extLst>
      <p:ext uri="{BB962C8B-B14F-4D97-AF65-F5344CB8AC3E}">
        <p14:creationId xmlns:p14="http://schemas.microsoft.com/office/powerpoint/2010/main" val="29810185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smtClean="0"/>
              <a:t>Some </a:t>
            </a:r>
            <a:r>
              <a:rPr lang="en-US" sz="2800" dirty="0" smtClean="0"/>
              <a:t>cultures may respond to treatment if it is emphasized as “important” rather than “helpful”. </a:t>
            </a:r>
          </a:p>
          <a:p>
            <a:r>
              <a:rPr lang="en-US" sz="2800" dirty="0" smtClean="0"/>
              <a:t>Value </a:t>
            </a:r>
            <a:r>
              <a:rPr lang="en-US" sz="2800" dirty="0" smtClean="0"/>
              <a:t>diversity. In other words, do not merely tolerate people of differing backgrounds and viewpoints, but consider differences as strengths.</a:t>
            </a:r>
          </a:p>
          <a:p>
            <a:pPr marL="0" indent="0">
              <a:buNone/>
            </a:pP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7228253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a:t>Vocabulary used when communicating with a teen is different than for elderly.</a:t>
            </a:r>
          </a:p>
          <a:p>
            <a:r>
              <a:rPr lang="en-US" sz="3200" dirty="0" smtClean="0"/>
              <a:t>Be </a:t>
            </a:r>
            <a:r>
              <a:rPr lang="en-US" sz="3200" dirty="0"/>
              <a:t>sensitive to word usage, and use appropriately.</a:t>
            </a:r>
          </a:p>
          <a:p>
            <a:r>
              <a:rPr lang="en-US" sz="3200" dirty="0" smtClean="0"/>
              <a:t>View </a:t>
            </a:r>
            <a:r>
              <a:rPr lang="en-US" sz="3200" dirty="0"/>
              <a:t>presentation Age Specific Care </a:t>
            </a:r>
            <a:r>
              <a:rPr lang="en-US" sz="3200" dirty="0" smtClean="0"/>
              <a:t> </a:t>
            </a:r>
            <a:endParaRPr lang="en-US" sz="3200" dirty="0"/>
          </a:p>
        </p:txBody>
      </p:sp>
      <p:sp>
        <p:nvSpPr>
          <p:cNvPr id="2" name="Title 1"/>
          <p:cNvSpPr>
            <a:spLocks noGrp="1"/>
          </p:cNvSpPr>
          <p:nvPr>
            <p:ph type="title"/>
          </p:nvPr>
        </p:nvSpPr>
        <p:spPr/>
        <p:txBody>
          <a:bodyPr>
            <a:normAutofit/>
          </a:bodyPr>
          <a:lstStyle/>
          <a:p>
            <a:r>
              <a:rPr lang="en-US" dirty="0"/>
              <a:t>Age	</a:t>
            </a:r>
          </a:p>
        </p:txBody>
      </p:sp>
    </p:spTree>
    <p:extLst>
      <p:ext uri="{BB962C8B-B14F-4D97-AF65-F5344CB8AC3E}">
        <p14:creationId xmlns:p14="http://schemas.microsoft.com/office/powerpoint/2010/main" val="1729188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sz="3000" dirty="0" smtClean="0"/>
              <a:t>Be </a:t>
            </a:r>
            <a:r>
              <a:rPr lang="en-US" sz="3000" dirty="0"/>
              <a:t>sure pitch or tone matches words you are trying to communicate.</a:t>
            </a:r>
          </a:p>
          <a:p>
            <a:r>
              <a:rPr lang="en-US" sz="3000" dirty="0" smtClean="0"/>
              <a:t>Sarcasm </a:t>
            </a:r>
            <a:r>
              <a:rPr lang="en-US" sz="3000" dirty="0"/>
              <a:t>is easily communicated and picked up on by tone. </a:t>
            </a:r>
          </a:p>
          <a:p>
            <a:r>
              <a:rPr lang="en-US" sz="3000" dirty="0" smtClean="0"/>
              <a:t>Practice </a:t>
            </a:r>
            <a:r>
              <a:rPr lang="en-US" sz="3000" dirty="0"/>
              <a:t>using calm, soothing and confident tone of voice.</a:t>
            </a:r>
          </a:p>
          <a:p>
            <a:r>
              <a:rPr lang="en-US" sz="3000" dirty="0" smtClean="0"/>
              <a:t>KEY</a:t>
            </a:r>
            <a:r>
              <a:rPr lang="en-US" sz="3000" dirty="0"/>
              <a:t>: calm compassionate, friendly and say it with a smile. </a:t>
            </a:r>
          </a:p>
          <a:p>
            <a:r>
              <a:rPr lang="en-US" sz="3000" dirty="0" smtClean="0"/>
              <a:t>AVOID</a:t>
            </a:r>
            <a:r>
              <a:rPr lang="en-US" sz="3000" dirty="0"/>
              <a:t>: degrading, whiney, sarcastic, angry, frustrated, patronizing tones.</a:t>
            </a:r>
          </a:p>
          <a:p>
            <a:endParaRPr lang="en-US" dirty="0"/>
          </a:p>
        </p:txBody>
      </p:sp>
      <p:sp>
        <p:nvSpPr>
          <p:cNvPr id="2" name="Title 1"/>
          <p:cNvSpPr>
            <a:spLocks noGrp="1"/>
          </p:cNvSpPr>
          <p:nvPr>
            <p:ph type="title"/>
          </p:nvPr>
        </p:nvSpPr>
        <p:spPr>
          <a:xfrm>
            <a:off x="33867" y="274638"/>
            <a:ext cx="9064977" cy="1143000"/>
          </a:xfrm>
        </p:spPr>
        <p:txBody>
          <a:bodyPr>
            <a:normAutofit fontScale="90000"/>
          </a:bodyPr>
          <a:lstStyle/>
          <a:p>
            <a:r>
              <a:rPr lang="en-US" dirty="0"/>
              <a:t>Tone of voice and inflection can change positive statement into a negative one.</a:t>
            </a:r>
          </a:p>
        </p:txBody>
      </p:sp>
    </p:spTree>
    <p:extLst>
      <p:ext uri="{BB962C8B-B14F-4D97-AF65-F5344CB8AC3E}">
        <p14:creationId xmlns:p14="http://schemas.microsoft.com/office/powerpoint/2010/main" val="13668998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Surgical suite, recovery room or emergency room (ER) are locations which require extra speed and accuracy without losing the “personal touch”.</a:t>
            </a:r>
          </a:p>
          <a:p>
            <a:r>
              <a:rPr lang="en-US" sz="2800" dirty="0" smtClean="0"/>
              <a:t>Consider </a:t>
            </a:r>
            <a:r>
              <a:rPr lang="en-US" sz="2800" dirty="0"/>
              <a:t>each patient in terms of their dignity, not the “burn case down the hall”, “head injury in 807”.</a:t>
            </a:r>
          </a:p>
          <a:p>
            <a:endParaRPr lang="en-US" sz="2800" dirty="0"/>
          </a:p>
        </p:txBody>
      </p:sp>
      <p:sp>
        <p:nvSpPr>
          <p:cNvPr id="2" name="Title 1"/>
          <p:cNvSpPr>
            <a:spLocks noGrp="1"/>
          </p:cNvSpPr>
          <p:nvPr>
            <p:ph type="title"/>
          </p:nvPr>
        </p:nvSpPr>
        <p:spPr/>
        <p:txBody>
          <a:bodyPr>
            <a:normAutofit/>
          </a:bodyPr>
          <a:lstStyle/>
          <a:p>
            <a:r>
              <a:rPr lang="en-US" dirty="0"/>
              <a:t>Emergency </a:t>
            </a:r>
            <a:r>
              <a:rPr lang="en-US" dirty="0" smtClean="0"/>
              <a:t>situations</a:t>
            </a:r>
            <a:endParaRPr lang="en-US" dirty="0"/>
          </a:p>
        </p:txBody>
      </p:sp>
    </p:spTree>
    <p:extLst>
      <p:ext uri="{BB962C8B-B14F-4D97-AF65-F5344CB8AC3E}">
        <p14:creationId xmlns:p14="http://schemas.microsoft.com/office/powerpoint/2010/main" val="3631266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Positive body language.	</a:t>
            </a:r>
          </a:p>
          <a:p>
            <a:pPr marL="0" indent="0">
              <a:buNone/>
            </a:pPr>
            <a:r>
              <a:rPr lang="en-US" dirty="0"/>
              <a:t>1)	Smiling</a:t>
            </a:r>
          </a:p>
          <a:p>
            <a:pPr marL="0" indent="0">
              <a:buNone/>
            </a:pPr>
            <a:r>
              <a:rPr lang="en-US" dirty="0"/>
              <a:t>2)	Good grooming</a:t>
            </a:r>
          </a:p>
          <a:p>
            <a:pPr marL="0" indent="0">
              <a:buNone/>
            </a:pPr>
            <a:r>
              <a:rPr lang="en-US" dirty="0"/>
              <a:t>3)	Erect posture</a:t>
            </a:r>
          </a:p>
          <a:p>
            <a:pPr marL="0" indent="0">
              <a:buNone/>
            </a:pPr>
            <a:r>
              <a:rPr lang="en-US" dirty="0"/>
              <a:t>4)	Eye contact and eye level – beware of cultural </a:t>
            </a:r>
            <a:r>
              <a:rPr lang="en-US" dirty="0" smtClean="0"/>
              <a:t>	</a:t>
            </a:r>
            <a:r>
              <a:rPr lang="en-US" dirty="0" smtClean="0"/>
              <a:t>d</a:t>
            </a:r>
            <a:r>
              <a:rPr lang="en-US" dirty="0" smtClean="0"/>
              <a:t>ifferences</a:t>
            </a:r>
            <a:endParaRPr lang="en-US" dirty="0"/>
          </a:p>
          <a:p>
            <a:pPr marL="0" indent="0">
              <a:buNone/>
            </a:pPr>
            <a:r>
              <a:rPr lang="en-US" dirty="0"/>
              <a:t>5)	Zone of comfort</a:t>
            </a:r>
          </a:p>
          <a:p>
            <a:endParaRPr lang="en-US" dirty="0"/>
          </a:p>
        </p:txBody>
      </p:sp>
      <p:sp>
        <p:nvSpPr>
          <p:cNvPr id="2" name="Title 1"/>
          <p:cNvSpPr>
            <a:spLocks noGrp="1"/>
          </p:cNvSpPr>
          <p:nvPr>
            <p:ph type="title"/>
          </p:nvPr>
        </p:nvSpPr>
        <p:spPr/>
        <p:txBody>
          <a:bodyPr>
            <a:normAutofit/>
          </a:bodyPr>
          <a:lstStyle/>
          <a:p>
            <a:r>
              <a:rPr lang="en-US" dirty="0" smtClean="0"/>
              <a:t>Nonverbal </a:t>
            </a:r>
            <a:r>
              <a:rPr lang="en-US" dirty="0"/>
              <a:t>Communication	</a:t>
            </a:r>
          </a:p>
        </p:txBody>
      </p:sp>
    </p:spTree>
    <p:extLst>
      <p:ext uri="{BB962C8B-B14F-4D97-AF65-F5344CB8AC3E}">
        <p14:creationId xmlns:p14="http://schemas.microsoft.com/office/powerpoint/2010/main" val="3540786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US" dirty="0" smtClean="0"/>
              <a:t>Negative </a:t>
            </a:r>
            <a:r>
              <a:rPr lang="en-US" dirty="0"/>
              <a:t>body language or distracting behaviors.</a:t>
            </a:r>
          </a:p>
          <a:p>
            <a:pPr marL="0" indent="0">
              <a:buNone/>
            </a:pPr>
            <a:r>
              <a:rPr lang="en-US" dirty="0"/>
              <a:t>1)	Rolling eyes</a:t>
            </a:r>
          </a:p>
          <a:p>
            <a:pPr marL="0" indent="0">
              <a:buNone/>
            </a:pPr>
            <a:r>
              <a:rPr lang="en-US" dirty="0"/>
              <a:t>2)	Nervous behaviors</a:t>
            </a:r>
          </a:p>
          <a:p>
            <a:pPr marL="0" indent="0">
              <a:buNone/>
            </a:pPr>
            <a:r>
              <a:rPr lang="en-US" dirty="0"/>
              <a:t>3)	Deep sighs</a:t>
            </a:r>
          </a:p>
          <a:p>
            <a:pPr marL="0" indent="0">
              <a:buNone/>
            </a:pPr>
            <a:r>
              <a:rPr lang="en-US" dirty="0"/>
              <a:t>4)	Crossed arms, wrinkled forehead</a:t>
            </a:r>
          </a:p>
          <a:p>
            <a:pPr marL="0" indent="0">
              <a:buNone/>
            </a:pPr>
            <a:r>
              <a:rPr lang="en-US" dirty="0"/>
              <a:t>5)	Throwing things around</a:t>
            </a:r>
          </a:p>
          <a:p>
            <a:pPr marL="0" indent="0">
              <a:buNone/>
            </a:pPr>
            <a:r>
              <a:rPr lang="en-US" dirty="0"/>
              <a:t>6)	Chewing gum</a:t>
            </a:r>
          </a:p>
          <a:p>
            <a:pPr marL="0" indent="0">
              <a:buNone/>
            </a:pPr>
            <a:r>
              <a:rPr lang="en-US" dirty="0"/>
              <a:t>7)	Yawning</a:t>
            </a:r>
          </a:p>
          <a:p>
            <a:pPr marL="0" indent="0">
              <a:buNone/>
            </a:pPr>
            <a:r>
              <a:rPr lang="en-US" dirty="0"/>
              <a:t>c.	Be aware of recognize non-verbal messages when </a:t>
            </a:r>
            <a:r>
              <a:rPr lang="en-US" dirty="0" smtClean="0"/>
              <a:t>	patients </a:t>
            </a:r>
            <a:r>
              <a:rPr lang="en-US" dirty="0"/>
              <a:t>use them.</a:t>
            </a:r>
          </a:p>
          <a:p>
            <a:pPr marL="0" indent="0">
              <a:buNone/>
            </a:pP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8024603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3200" dirty="0"/>
              <a:t>Is a key component of effective communication</a:t>
            </a:r>
          </a:p>
          <a:p>
            <a:pPr lvl="2"/>
            <a:r>
              <a:rPr lang="en-US" sz="3200" dirty="0"/>
              <a:t>Will let patient know that you are truly interested.</a:t>
            </a:r>
          </a:p>
          <a:p>
            <a:pPr lvl="2"/>
            <a:r>
              <a:rPr lang="en-US" sz="3200" dirty="0"/>
              <a:t>Are good listening skills that do not depend on intellect or intelligence and can be learned.</a:t>
            </a:r>
          </a:p>
          <a:p>
            <a:endParaRPr lang="en-US" sz="3200" dirty="0"/>
          </a:p>
        </p:txBody>
      </p:sp>
      <p:sp>
        <p:nvSpPr>
          <p:cNvPr id="2" name="Title 1"/>
          <p:cNvSpPr>
            <a:spLocks noGrp="1"/>
          </p:cNvSpPr>
          <p:nvPr>
            <p:ph type="title"/>
          </p:nvPr>
        </p:nvSpPr>
        <p:spPr/>
        <p:txBody>
          <a:bodyPr/>
          <a:lstStyle/>
          <a:p>
            <a:r>
              <a:rPr lang="en-US" dirty="0"/>
              <a:t>Active Listening Skills</a:t>
            </a:r>
          </a:p>
        </p:txBody>
      </p:sp>
    </p:spTree>
    <p:extLst>
      <p:ext uri="{BB962C8B-B14F-4D97-AF65-F5344CB8AC3E}">
        <p14:creationId xmlns:p14="http://schemas.microsoft.com/office/powerpoint/2010/main" val="1462811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911" y="2059709"/>
            <a:ext cx="7910690" cy="4066454"/>
          </a:xfrm>
        </p:spPr>
        <p:txBody>
          <a:bodyPr>
            <a:noAutofit/>
          </a:bodyPr>
          <a:lstStyle/>
          <a:p>
            <a:pPr marL="0" indent="0">
              <a:buNone/>
            </a:pPr>
            <a:r>
              <a:rPr lang="en-US" sz="2000" b="1" dirty="0" smtClean="0"/>
              <a:t>8. Compare and contrast the patient interview and teaching patients.</a:t>
            </a:r>
            <a:br>
              <a:rPr lang="en-US" sz="2000" b="1" dirty="0" smtClean="0"/>
            </a:br>
            <a:r>
              <a:rPr lang="en-US" sz="2000" b="1" dirty="0" smtClean="0"/>
              <a:t>9. Describe effective verbal communication as it relates to: Language barriers, hearing disabled, English as a </a:t>
            </a:r>
            <a:r>
              <a:rPr lang="en-US" sz="2000" dirty="0" smtClean="0"/>
              <a:t>second</a:t>
            </a:r>
            <a:r>
              <a:rPr lang="en-US" sz="2000" b="1" dirty="0" smtClean="0"/>
              <a:t> language, and age.</a:t>
            </a:r>
            <a:br>
              <a:rPr lang="en-US" sz="2000" b="1" dirty="0" smtClean="0"/>
            </a:br>
            <a:r>
              <a:rPr lang="en-US" sz="2000" b="1" dirty="0" smtClean="0"/>
              <a:t>10. Give 3 examples of positive and negative body language.</a:t>
            </a:r>
            <a:br>
              <a:rPr lang="en-US" sz="2000" b="1" dirty="0" smtClean="0"/>
            </a:br>
            <a:r>
              <a:rPr lang="en-US" sz="2000" b="1" dirty="0" smtClean="0"/>
              <a:t>11. Define active listening and give 3 illustrations on how it is used.</a:t>
            </a:r>
            <a:br>
              <a:rPr lang="en-US" sz="2000" b="1" dirty="0" smtClean="0"/>
            </a:br>
            <a:r>
              <a:rPr lang="en-US" sz="2000" b="1" dirty="0" smtClean="0"/>
              <a:t>12. List the physiological changes associated with stress and methods for reducing stress.</a:t>
            </a:r>
            <a:br>
              <a:rPr lang="en-US" sz="2000" b="1" dirty="0" smtClean="0"/>
            </a:br>
            <a:r>
              <a:rPr lang="en-US" sz="2000" b="1" dirty="0" smtClean="0"/>
              <a:t>13. List the protective equipment which must be supplied by your employer.</a:t>
            </a:r>
            <a:br>
              <a:rPr lang="en-US" sz="2000" b="1" dirty="0" smtClean="0"/>
            </a:br>
            <a:r>
              <a:rPr lang="en-US" sz="2000" b="1" dirty="0" smtClean="0"/>
              <a:t>14. Describe the patient bill of rights, how it affects the performance of your job and list 5 items which should be addressed.</a:t>
            </a:r>
            <a:br>
              <a:rPr lang="en-US" sz="2000" b="1" dirty="0" smtClean="0"/>
            </a:br>
            <a:endParaRPr lang="en-US" sz="2000" dirty="0"/>
          </a:p>
        </p:txBody>
      </p:sp>
      <p:sp>
        <p:nvSpPr>
          <p:cNvPr id="2" name="Title 1"/>
          <p:cNvSpPr>
            <a:spLocks noGrp="1"/>
          </p:cNvSpPr>
          <p:nvPr>
            <p:ph type="title"/>
          </p:nvPr>
        </p:nvSpPr>
        <p:spPr/>
        <p:txBody>
          <a:bodyPr/>
          <a:lstStyle/>
          <a:p>
            <a:r>
              <a:rPr lang="en-US" dirty="0" smtClean="0"/>
              <a:t>Objectives-continued</a:t>
            </a:r>
            <a:endParaRPr lang="en-US" dirty="0"/>
          </a:p>
        </p:txBody>
      </p:sp>
    </p:spTree>
    <p:extLst>
      <p:ext uri="{BB962C8B-B14F-4D97-AF65-F5344CB8AC3E}">
        <p14:creationId xmlns:p14="http://schemas.microsoft.com/office/powerpoint/2010/main" val="11109730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068945"/>
            <a:ext cx="7408333" cy="4057218"/>
          </a:xfrm>
        </p:spPr>
        <p:txBody>
          <a:bodyPr>
            <a:normAutofit fontScale="85000" lnSpcReduction="10000"/>
          </a:bodyPr>
          <a:lstStyle/>
          <a:p>
            <a:pPr lvl="2"/>
            <a:r>
              <a:rPr lang="en-US" sz="2600" dirty="0" smtClean="0"/>
              <a:t>Concentrate </a:t>
            </a:r>
            <a:r>
              <a:rPr lang="en-US" sz="2600" dirty="0"/>
              <a:t>on speaker</a:t>
            </a:r>
          </a:p>
          <a:p>
            <a:pPr lvl="2"/>
            <a:r>
              <a:rPr lang="en-US" sz="2600" dirty="0"/>
              <a:t>Use the silent pause so you can mentally summarize</a:t>
            </a:r>
          </a:p>
          <a:p>
            <a:pPr lvl="2"/>
            <a:r>
              <a:rPr lang="en-US" sz="2600" dirty="0"/>
              <a:t>Use phrases such as “I see”, or “Oh”, periodically</a:t>
            </a:r>
          </a:p>
          <a:p>
            <a:pPr lvl="2"/>
            <a:r>
              <a:rPr lang="en-US" sz="2600" dirty="0"/>
              <a:t>Keep personal judgments to yourself. </a:t>
            </a:r>
          </a:p>
          <a:p>
            <a:pPr lvl="2"/>
            <a:r>
              <a:rPr lang="en-US" sz="2600" dirty="0"/>
              <a:t>Verify with feedback, paraphrase.</a:t>
            </a:r>
          </a:p>
          <a:p>
            <a:pPr lvl="2"/>
            <a:r>
              <a:rPr lang="en-US" sz="2600" dirty="0"/>
              <a:t>Sense and address body language you may observe, i.e., sadness</a:t>
            </a:r>
          </a:p>
          <a:p>
            <a:pPr lvl="2"/>
            <a:r>
              <a:rPr lang="en-US" sz="2600" dirty="0"/>
              <a:t>Maintain eye contact</a:t>
            </a:r>
          </a:p>
          <a:p>
            <a:pPr lvl="2"/>
            <a:r>
              <a:rPr lang="en-US" sz="2600" dirty="0"/>
              <a:t>Encourage patient to expand</a:t>
            </a:r>
          </a:p>
          <a:p>
            <a:pPr lvl="2"/>
            <a:r>
              <a:rPr lang="en-US" sz="2600" dirty="0"/>
              <a:t>Paraphrase to ensure understanding</a:t>
            </a:r>
          </a:p>
          <a:p>
            <a:pPr lvl="2"/>
            <a:r>
              <a:rPr lang="en-US" sz="2600" dirty="0"/>
              <a:t>PRACTICE</a:t>
            </a:r>
          </a:p>
          <a:p>
            <a:endParaRPr lang="en-US" sz="2800" dirty="0"/>
          </a:p>
        </p:txBody>
      </p:sp>
      <p:sp>
        <p:nvSpPr>
          <p:cNvPr id="2" name="Title 1"/>
          <p:cNvSpPr>
            <a:spLocks noGrp="1"/>
          </p:cNvSpPr>
          <p:nvPr>
            <p:ph type="title"/>
          </p:nvPr>
        </p:nvSpPr>
        <p:spPr/>
        <p:txBody>
          <a:bodyPr/>
          <a:lstStyle/>
          <a:p>
            <a:pPr lvl="1" algn="ctr" rtl="0">
              <a:spcBef>
                <a:spcPct val="0"/>
              </a:spcBef>
            </a:pPr>
            <a:r>
              <a:rPr lang="en-US" sz="4000" dirty="0">
                <a:solidFill>
                  <a:schemeClr val="bg1"/>
                </a:solidFill>
              </a:rPr>
              <a:t>Tips for active listening</a:t>
            </a:r>
            <a:r>
              <a:rPr lang="en-US" sz="4000" dirty="0"/>
              <a:t>.</a:t>
            </a:r>
            <a:r>
              <a:rPr lang="en-US" sz="2400" dirty="0"/>
              <a:t/>
            </a:r>
            <a:br>
              <a:rPr lang="en-US" sz="2400" dirty="0"/>
            </a:br>
            <a:endParaRPr lang="en-US" dirty="0"/>
          </a:p>
        </p:txBody>
      </p:sp>
    </p:spTree>
    <p:extLst>
      <p:ext uri="{BB962C8B-B14F-4D97-AF65-F5344CB8AC3E}">
        <p14:creationId xmlns:p14="http://schemas.microsoft.com/office/powerpoint/2010/main" val="8486330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800" dirty="0"/>
              <a:t>a.	Varies with job responsibilities.	</a:t>
            </a:r>
          </a:p>
          <a:p>
            <a:pPr marL="0" indent="0">
              <a:buNone/>
            </a:pPr>
            <a:r>
              <a:rPr lang="en-US" sz="2800" dirty="0"/>
              <a:t>b.	Required by phlebotomist, especially in </a:t>
            </a:r>
            <a:r>
              <a:rPr lang="en-US" sz="2800" dirty="0" smtClean="0"/>
              <a:t>	writing up </a:t>
            </a:r>
            <a:r>
              <a:rPr lang="en-US" sz="2800" dirty="0"/>
              <a:t>reports of adverse situations </a:t>
            </a:r>
            <a:r>
              <a:rPr lang="en-US" sz="2800" dirty="0" smtClean="0"/>
              <a:t>	which </a:t>
            </a:r>
            <a:r>
              <a:rPr lang="en-US" sz="2800" dirty="0"/>
              <a:t>may </a:t>
            </a:r>
            <a:r>
              <a:rPr lang="en-US" sz="2800" dirty="0" smtClean="0"/>
              <a:t>occur </a:t>
            </a:r>
            <a:r>
              <a:rPr lang="en-US" sz="2800" dirty="0"/>
              <a:t>as a result of a blood </a:t>
            </a:r>
            <a:r>
              <a:rPr lang="en-US" sz="2800" dirty="0" smtClean="0"/>
              <a:t>	collection </a:t>
            </a:r>
            <a:r>
              <a:rPr lang="en-US" sz="2800" dirty="0"/>
              <a:t>procedure.</a:t>
            </a:r>
          </a:p>
          <a:p>
            <a:pPr marL="0" indent="0">
              <a:buNone/>
            </a:pPr>
            <a:r>
              <a:rPr lang="en-US" sz="2800" dirty="0"/>
              <a:t>c.	Concise and correct word usage crucial.</a:t>
            </a:r>
          </a:p>
          <a:p>
            <a:endParaRPr lang="en-US" dirty="0"/>
          </a:p>
        </p:txBody>
      </p:sp>
      <p:sp>
        <p:nvSpPr>
          <p:cNvPr id="2" name="Title 1"/>
          <p:cNvSpPr>
            <a:spLocks noGrp="1"/>
          </p:cNvSpPr>
          <p:nvPr>
            <p:ph type="title"/>
          </p:nvPr>
        </p:nvSpPr>
        <p:spPr/>
        <p:txBody>
          <a:bodyPr/>
          <a:lstStyle/>
          <a:p>
            <a:r>
              <a:rPr lang="en-US" dirty="0"/>
              <a:t>Written Communication</a:t>
            </a:r>
          </a:p>
        </p:txBody>
      </p:sp>
    </p:spTree>
    <p:extLst>
      <p:ext uri="{BB962C8B-B14F-4D97-AF65-F5344CB8AC3E}">
        <p14:creationId xmlns:p14="http://schemas.microsoft.com/office/powerpoint/2010/main" val="1507095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A Patient’s Bill of Rights form</a:t>
            </a:r>
            <a:endParaRPr lang="en-US" sz="2800" dirty="0"/>
          </a:p>
          <a:p>
            <a:pPr lvl="1"/>
            <a:r>
              <a:rPr lang="en-US" dirty="0"/>
              <a:t>It is the responsibility of all members of the health care team to recognize that your responsibility is to the patient’s health, safety and personal dignity.</a:t>
            </a:r>
            <a:endParaRPr lang="en-US" sz="2400" dirty="0"/>
          </a:p>
          <a:p>
            <a:pPr lvl="1"/>
            <a:r>
              <a:rPr lang="en-US" dirty="0"/>
              <a:t>Many hospitals and health care facilities have adopted and incorporated “A Patient’s Bill of Rights”, developed by the American Hospital Association into their policy manual.</a:t>
            </a:r>
            <a:endParaRPr lang="en-US" sz="2400" dirty="0"/>
          </a:p>
          <a:p>
            <a:endParaRPr lang="en-US" dirty="0"/>
          </a:p>
        </p:txBody>
      </p:sp>
      <p:sp>
        <p:nvSpPr>
          <p:cNvPr id="2" name="Title 1"/>
          <p:cNvSpPr>
            <a:spLocks noGrp="1"/>
          </p:cNvSpPr>
          <p:nvPr>
            <p:ph type="title"/>
          </p:nvPr>
        </p:nvSpPr>
        <p:spPr/>
        <p:txBody>
          <a:bodyPr>
            <a:normAutofit/>
          </a:bodyPr>
          <a:lstStyle/>
          <a:p>
            <a:r>
              <a:rPr lang="en-US" dirty="0"/>
              <a:t>Patient </a:t>
            </a:r>
            <a:r>
              <a:rPr lang="en-US" dirty="0" smtClean="0"/>
              <a:t>rights</a:t>
            </a:r>
            <a:endParaRPr lang="en-US" dirty="0"/>
          </a:p>
        </p:txBody>
      </p:sp>
    </p:spTree>
    <p:extLst>
      <p:ext uri="{BB962C8B-B14F-4D97-AF65-F5344CB8AC3E}">
        <p14:creationId xmlns:p14="http://schemas.microsoft.com/office/powerpoint/2010/main" val="39104338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Deliver </a:t>
            </a:r>
            <a:r>
              <a:rPr lang="en-US" dirty="0"/>
              <a:t>quality of care regardless of the demeanor of the patient.</a:t>
            </a:r>
          </a:p>
          <a:p>
            <a:r>
              <a:rPr lang="en-US" dirty="0" smtClean="0"/>
              <a:t>Laboratory </a:t>
            </a:r>
            <a:r>
              <a:rPr lang="en-US" dirty="0"/>
              <a:t>tests and results are strictly confidential.</a:t>
            </a:r>
          </a:p>
          <a:p>
            <a:r>
              <a:rPr lang="en-US" dirty="0" smtClean="0"/>
              <a:t>All </a:t>
            </a:r>
            <a:r>
              <a:rPr lang="en-US" dirty="0"/>
              <a:t>records must be secured and accessed only by those individuals who need them.</a:t>
            </a:r>
          </a:p>
          <a:p>
            <a:r>
              <a:rPr lang="en-US" dirty="0" smtClean="0"/>
              <a:t>Patient </a:t>
            </a:r>
            <a:r>
              <a:rPr lang="en-US" dirty="0"/>
              <a:t>has the right to know your name, position (especially if you are a student), description of procedure, and ultimately has the right to refuse.</a:t>
            </a:r>
          </a:p>
          <a:p>
            <a:r>
              <a:rPr lang="en-US" dirty="0" smtClean="0"/>
              <a:t>Document </a:t>
            </a:r>
            <a:r>
              <a:rPr lang="en-US" dirty="0"/>
              <a:t>in writing any unusual occurrences, especially confrontations.</a:t>
            </a:r>
          </a:p>
          <a:p>
            <a:endParaRPr lang="en-US" dirty="0"/>
          </a:p>
        </p:txBody>
      </p:sp>
      <p:sp>
        <p:nvSpPr>
          <p:cNvPr id="2" name="Title 1"/>
          <p:cNvSpPr>
            <a:spLocks noGrp="1"/>
          </p:cNvSpPr>
          <p:nvPr>
            <p:ph type="title"/>
          </p:nvPr>
        </p:nvSpPr>
        <p:spPr/>
        <p:txBody>
          <a:bodyPr>
            <a:normAutofit/>
          </a:bodyPr>
          <a:lstStyle/>
          <a:p>
            <a:r>
              <a:rPr lang="en-US" dirty="0" smtClean="0"/>
              <a:t>Issues </a:t>
            </a:r>
            <a:r>
              <a:rPr lang="en-US" dirty="0"/>
              <a:t>in Specimen </a:t>
            </a:r>
            <a:r>
              <a:rPr lang="en-US" dirty="0" smtClean="0"/>
              <a:t>Collection</a:t>
            </a:r>
            <a:endParaRPr lang="en-US" dirty="0"/>
          </a:p>
        </p:txBody>
      </p:sp>
    </p:spTree>
    <p:extLst>
      <p:ext uri="{BB962C8B-B14F-4D97-AF65-F5344CB8AC3E}">
        <p14:creationId xmlns:p14="http://schemas.microsoft.com/office/powerpoint/2010/main" val="1693587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0" indent="0">
              <a:buNone/>
            </a:pPr>
            <a:r>
              <a:rPr lang="en-US" dirty="0" smtClean="0"/>
              <a:t>Family </a:t>
            </a:r>
            <a:r>
              <a:rPr lang="en-US" dirty="0"/>
              <a:t>and visitors may be more difficult to deal with than the patient</a:t>
            </a:r>
            <a:r>
              <a:rPr lang="en-US" dirty="0" smtClean="0"/>
              <a:t>.</a:t>
            </a:r>
            <a:endParaRPr lang="en-US" dirty="0"/>
          </a:p>
          <a:p>
            <a:pPr marL="0" indent="0">
              <a:buNone/>
            </a:pPr>
            <a:r>
              <a:rPr lang="en-US" dirty="0" smtClean="0"/>
              <a:t>a.</a:t>
            </a:r>
            <a:r>
              <a:rPr lang="en-US" dirty="0"/>
              <a:t>	Make requests or demands that are not part of </a:t>
            </a:r>
            <a:r>
              <a:rPr lang="en-US" dirty="0" smtClean="0"/>
              <a:t>	your </a:t>
            </a:r>
            <a:r>
              <a:rPr lang="en-US" dirty="0"/>
              <a:t>job duties.</a:t>
            </a:r>
          </a:p>
          <a:p>
            <a:pPr marL="0" indent="0">
              <a:buNone/>
            </a:pPr>
            <a:r>
              <a:rPr lang="en-US" dirty="0"/>
              <a:t>b.	Refuse requests to get food or water, as patient </a:t>
            </a:r>
            <a:r>
              <a:rPr lang="en-US" dirty="0" smtClean="0"/>
              <a:t>	may </a:t>
            </a:r>
            <a:r>
              <a:rPr lang="en-US" dirty="0"/>
              <a:t>have status of “nothing by mouth” (NPO), </a:t>
            </a:r>
            <a:r>
              <a:rPr lang="en-US" dirty="0" smtClean="0"/>
              <a:t>	have </a:t>
            </a:r>
            <a:r>
              <a:rPr lang="en-US" dirty="0"/>
              <a:t>them contact the nurse. </a:t>
            </a:r>
          </a:p>
          <a:p>
            <a:pPr marL="0" indent="0">
              <a:buNone/>
            </a:pPr>
            <a:r>
              <a:rPr lang="en-US" dirty="0"/>
              <a:t>c.	Ask their cooperation in reassuring the patient</a:t>
            </a:r>
            <a:r>
              <a:rPr lang="en-US" dirty="0" smtClean="0"/>
              <a:t>.</a:t>
            </a:r>
            <a:endParaRPr lang="en-US" dirty="0"/>
          </a:p>
        </p:txBody>
      </p:sp>
      <p:sp>
        <p:nvSpPr>
          <p:cNvPr id="2" name="Title 1"/>
          <p:cNvSpPr>
            <a:spLocks noGrp="1"/>
          </p:cNvSpPr>
          <p:nvPr>
            <p:ph type="title"/>
          </p:nvPr>
        </p:nvSpPr>
        <p:spPr/>
        <p:txBody>
          <a:bodyPr>
            <a:normAutofit fontScale="90000"/>
          </a:bodyPr>
          <a:lstStyle/>
          <a:p>
            <a:r>
              <a:rPr lang="en-US" dirty="0"/>
              <a:t>Family, visitors and significant others</a:t>
            </a:r>
          </a:p>
        </p:txBody>
      </p:sp>
    </p:spTree>
    <p:extLst>
      <p:ext uri="{BB962C8B-B14F-4D97-AF65-F5344CB8AC3E}">
        <p14:creationId xmlns:p14="http://schemas.microsoft.com/office/powerpoint/2010/main" val="25238525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You can ask family or visitors to step outside during blood collection if necessary.</a:t>
            </a:r>
          </a:p>
          <a:p>
            <a:pPr lvl="0"/>
            <a:r>
              <a:rPr lang="en-US" dirty="0" smtClean="0"/>
              <a:t>Physicians, priests, chaplains have right to privacy with patient.</a:t>
            </a:r>
          </a:p>
          <a:p>
            <a:r>
              <a:rPr lang="en-US" dirty="0" smtClean="0"/>
              <a:t>a.	Leave and come back later.</a:t>
            </a:r>
          </a:p>
          <a:p>
            <a:r>
              <a:rPr lang="en-US" dirty="0" smtClean="0"/>
              <a:t>b.	If timed or STAT request ask permission to collect specimen.</a:t>
            </a:r>
          </a:p>
          <a:p>
            <a:pPr marL="0" indent="0">
              <a:buNone/>
            </a:pP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7662251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i="1" dirty="0"/>
              <a:t>Acute care</a:t>
            </a:r>
            <a:r>
              <a:rPr lang="en-US" dirty="0"/>
              <a:t> hospital, hospital say of </a:t>
            </a:r>
            <a:r>
              <a:rPr lang="en-US" i="1" dirty="0"/>
              <a:t>30 days or less</a:t>
            </a:r>
            <a:r>
              <a:rPr lang="en-US" dirty="0"/>
              <a:t>.</a:t>
            </a:r>
          </a:p>
          <a:p>
            <a:r>
              <a:rPr lang="en-US" dirty="0"/>
              <a:t>e.	</a:t>
            </a:r>
            <a:r>
              <a:rPr lang="en-US" b="1" dirty="0"/>
              <a:t>Long term care</a:t>
            </a:r>
            <a:r>
              <a:rPr lang="en-US" dirty="0"/>
              <a:t>, stays </a:t>
            </a:r>
            <a:r>
              <a:rPr lang="en-US" i="1" dirty="0"/>
              <a:t>longer than 30 days</a:t>
            </a:r>
            <a:r>
              <a:rPr lang="en-US" dirty="0"/>
              <a:t>.	</a:t>
            </a:r>
          </a:p>
          <a:p>
            <a:r>
              <a:rPr lang="en-US" dirty="0"/>
              <a:t>f.	Ambulatory care.</a:t>
            </a:r>
          </a:p>
          <a:p>
            <a:r>
              <a:rPr lang="en-US" dirty="0"/>
              <a:t>g.	Home health services.</a:t>
            </a:r>
          </a:p>
          <a:p>
            <a:r>
              <a:rPr lang="en-US" dirty="0"/>
              <a:t>h.	Is patient defined as hospitalized patient.</a:t>
            </a:r>
          </a:p>
        </p:txBody>
      </p:sp>
      <p:sp>
        <p:nvSpPr>
          <p:cNvPr id="2" name="Title 1"/>
          <p:cNvSpPr>
            <a:spLocks noGrp="1"/>
          </p:cNvSpPr>
          <p:nvPr>
            <p:ph type="title"/>
          </p:nvPr>
        </p:nvSpPr>
        <p:spPr/>
        <p:txBody>
          <a:bodyPr>
            <a:normAutofit/>
          </a:bodyPr>
          <a:lstStyle/>
          <a:p>
            <a:r>
              <a:rPr lang="en-US" dirty="0"/>
              <a:t>Health Care </a:t>
            </a:r>
            <a:r>
              <a:rPr lang="en-US" dirty="0" smtClean="0"/>
              <a:t>Organizations</a:t>
            </a:r>
            <a:endParaRPr lang="en-US" dirty="0"/>
          </a:p>
        </p:txBody>
      </p:sp>
    </p:spTree>
    <p:extLst>
      <p:ext uri="{BB962C8B-B14F-4D97-AF65-F5344CB8AC3E}">
        <p14:creationId xmlns:p14="http://schemas.microsoft.com/office/powerpoint/2010/main" val="12532939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Composed </a:t>
            </a:r>
            <a:r>
              <a:rPr lang="en-US" dirty="0"/>
              <a:t>of </a:t>
            </a:r>
            <a:r>
              <a:rPr lang="en-US" b="1" i="1" dirty="0"/>
              <a:t>two major areas:</a:t>
            </a:r>
            <a:endParaRPr lang="en-US" dirty="0"/>
          </a:p>
          <a:p>
            <a:r>
              <a:rPr lang="en-US" dirty="0"/>
              <a:t>a.	</a:t>
            </a:r>
            <a:r>
              <a:rPr lang="en-US" b="1" dirty="0"/>
              <a:t>Clinical pathology</a:t>
            </a:r>
            <a:r>
              <a:rPr lang="en-US" dirty="0"/>
              <a:t> analyzes blood, body fluids, and biopsy materials.</a:t>
            </a:r>
          </a:p>
          <a:p>
            <a:r>
              <a:rPr lang="en-US" dirty="0"/>
              <a:t>b.	</a:t>
            </a:r>
            <a:r>
              <a:rPr lang="en-US" b="1" dirty="0"/>
              <a:t>Anatomic pathology</a:t>
            </a:r>
            <a:r>
              <a:rPr lang="en-US" dirty="0"/>
              <a:t> involved in autopsies, cytology and surgical pathology.</a:t>
            </a:r>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41342709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Clinical Laboratory Improvement Act of 1988 (CLIA 1988) established regulations concerning qualifications of personnel performing laboratory testing, periodic inspections, proficiency testing, and investigation of complaints. Laboratory tests classified as:</a:t>
            </a:r>
          </a:p>
          <a:p>
            <a:r>
              <a:rPr lang="en-US" dirty="0"/>
              <a:t>a.	Waived	</a:t>
            </a:r>
          </a:p>
          <a:p>
            <a:r>
              <a:rPr lang="en-US" dirty="0"/>
              <a:t>b.	Moderate complexity tests - requires degree</a:t>
            </a:r>
          </a:p>
          <a:p>
            <a:r>
              <a:rPr lang="en-US" dirty="0"/>
              <a:t>c.	High complexity tests – requires degree</a:t>
            </a:r>
          </a:p>
          <a:p>
            <a:pPr marL="0" indent="0">
              <a:buNone/>
            </a:pP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2599705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smtClean="0"/>
              <a:t>Has </a:t>
            </a:r>
            <a:r>
              <a:rPr lang="en-US" dirty="0"/>
              <a:t>high school diploma or GED to enter training program.</a:t>
            </a:r>
          </a:p>
          <a:p>
            <a:r>
              <a:rPr lang="en-US" dirty="0" smtClean="0"/>
              <a:t>Programs </a:t>
            </a:r>
            <a:r>
              <a:rPr lang="en-US" dirty="0"/>
              <a:t>vary in location and length of time of training, depending upon their purpose. </a:t>
            </a:r>
          </a:p>
          <a:p>
            <a:r>
              <a:rPr lang="en-US" dirty="0" smtClean="0"/>
              <a:t>Several </a:t>
            </a:r>
            <a:r>
              <a:rPr lang="en-US" dirty="0"/>
              <a:t>professional and certifying agencies are available for phlebotomists. </a:t>
            </a:r>
          </a:p>
          <a:p>
            <a:r>
              <a:rPr lang="en-US" dirty="0" smtClean="0"/>
              <a:t>Collects </a:t>
            </a:r>
            <a:r>
              <a:rPr lang="en-US" dirty="0"/>
              <a:t>blood specimens from adults, children and babies using appropriate technique and equipment.</a:t>
            </a:r>
          </a:p>
          <a:p>
            <a:r>
              <a:rPr lang="en-US" dirty="0" smtClean="0"/>
              <a:t>Identification </a:t>
            </a:r>
            <a:r>
              <a:rPr lang="en-US" dirty="0"/>
              <a:t>of the patient is the most critical step.</a:t>
            </a:r>
          </a:p>
          <a:p>
            <a:r>
              <a:rPr lang="en-US" dirty="0" smtClean="0"/>
              <a:t>Must </a:t>
            </a:r>
            <a:r>
              <a:rPr lang="en-US" dirty="0"/>
              <a:t>understand and follow to the letter all precautions related to the collection of blood specimens, whether others follow or not.</a:t>
            </a:r>
          </a:p>
          <a:p>
            <a:r>
              <a:rPr lang="en-US" dirty="0" smtClean="0"/>
              <a:t>May </a:t>
            </a:r>
            <a:r>
              <a:rPr lang="en-US" dirty="0"/>
              <a:t>also be responsible for starting and collecting specimens for glucose tolerance tests (GTT), bleeding times, blood cultures, instructing patients on these procedures as well as the proper collection of urine and semen samples, and processing specimens in the lab.</a:t>
            </a:r>
          </a:p>
          <a:p>
            <a:r>
              <a:rPr lang="en-US" dirty="0" smtClean="0"/>
              <a:t>Must </a:t>
            </a:r>
            <a:r>
              <a:rPr lang="en-US" dirty="0"/>
              <a:t>be able to deliver specimens in a timely fashion, maintain accurate records and logs, and exhibit professional conduct and attitude at all times.</a:t>
            </a:r>
          </a:p>
          <a:p>
            <a:endParaRPr lang="en-US" dirty="0"/>
          </a:p>
        </p:txBody>
      </p:sp>
      <p:sp>
        <p:nvSpPr>
          <p:cNvPr id="2" name="Title 1"/>
          <p:cNvSpPr>
            <a:spLocks noGrp="1"/>
          </p:cNvSpPr>
          <p:nvPr>
            <p:ph type="title"/>
          </p:nvPr>
        </p:nvSpPr>
        <p:spPr/>
        <p:txBody>
          <a:bodyPr/>
          <a:lstStyle/>
          <a:p>
            <a:r>
              <a:rPr lang="en-US" dirty="0"/>
              <a:t>Phlebotomist	</a:t>
            </a:r>
          </a:p>
        </p:txBody>
      </p:sp>
    </p:spTree>
    <p:extLst>
      <p:ext uri="{BB962C8B-B14F-4D97-AF65-F5344CB8AC3E}">
        <p14:creationId xmlns:p14="http://schemas.microsoft.com/office/powerpoint/2010/main" val="2289704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1805" y="1806498"/>
            <a:ext cx="8385717" cy="4319665"/>
          </a:xfrm>
        </p:spPr>
        <p:txBody>
          <a:bodyPr>
            <a:normAutofit/>
          </a:bodyPr>
          <a:lstStyle/>
          <a:p>
            <a:pPr marL="0" indent="0">
              <a:buNone/>
            </a:pPr>
            <a:r>
              <a:rPr lang="en-US" b="1" dirty="0"/>
              <a:t>15. Describe how health care professionals should deal with family, visitors, clergy or physicians present in the patient's room.</a:t>
            </a:r>
            <a:br>
              <a:rPr lang="en-US" b="1" dirty="0"/>
            </a:br>
            <a:r>
              <a:rPr lang="en-US" b="1" dirty="0"/>
              <a:t>16. List and describe the different types of health care facilities.</a:t>
            </a:r>
            <a:br>
              <a:rPr lang="en-US" b="1" dirty="0"/>
            </a:br>
            <a:r>
              <a:rPr lang="en-US" b="1" dirty="0"/>
              <a:t>17. the various departments in the clinical laboratory and describe the types of laboratory procedures performed in each.</a:t>
            </a:r>
            <a:br>
              <a:rPr lang="en-US" b="1" dirty="0"/>
            </a:br>
            <a:r>
              <a:rPr lang="en-US" b="1" dirty="0"/>
              <a:t>18. Describe the process of interdepartmental relationships in aiding in the diagnosis of the patient.</a:t>
            </a:r>
          </a:p>
        </p:txBody>
      </p:sp>
      <p:sp>
        <p:nvSpPr>
          <p:cNvPr id="2" name="Title 1"/>
          <p:cNvSpPr>
            <a:spLocks noGrp="1"/>
          </p:cNvSpPr>
          <p:nvPr>
            <p:ph type="title"/>
          </p:nvPr>
        </p:nvSpPr>
        <p:spPr/>
        <p:txBody>
          <a:bodyPr/>
          <a:lstStyle/>
          <a:p>
            <a:r>
              <a:rPr lang="en-US" dirty="0" smtClean="0"/>
              <a:t>More Objectives</a:t>
            </a:r>
            <a:endParaRPr lang="en-US" dirty="0"/>
          </a:p>
        </p:txBody>
      </p:sp>
      <p:sp>
        <p:nvSpPr>
          <p:cNvPr id="4" name="Rectangle 3"/>
          <p:cNvSpPr/>
          <p:nvPr/>
        </p:nvSpPr>
        <p:spPr>
          <a:xfrm>
            <a:off x="496711" y="1905000"/>
            <a:ext cx="8082845" cy="369332"/>
          </a:xfrm>
          <a:prstGeom prst="rect">
            <a:avLst/>
          </a:prstGeom>
        </p:spPr>
        <p:txBody>
          <a:bodyPr wrap="square">
            <a:spAutoFit/>
          </a:bodyPr>
          <a:lstStyle/>
          <a:p>
            <a:endParaRPr lang="en-US" dirty="0"/>
          </a:p>
        </p:txBody>
      </p:sp>
    </p:spTree>
    <p:extLst>
      <p:ext uri="{BB962C8B-B14F-4D97-AF65-F5344CB8AC3E}">
        <p14:creationId xmlns:p14="http://schemas.microsoft.com/office/powerpoint/2010/main" val="30860510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a:t>Phlebotomist has high school diploma or GED to enter training program.</a:t>
            </a:r>
          </a:p>
          <a:p>
            <a:r>
              <a:rPr lang="en-US" dirty="0"/>
              <a:t>b.	Programs vary in location and length of time of training, depending upon their purpose. </a:t>
            </a:r>
          </a:p>
          <a:p>
            <a:r>
              <a:rPr lang="en-US" dirty="0"/>
              <a:t>c.	Several professional and certifying agencies are available for phlebotomists. </a:t>
            </a:r>
          </a:p>
          <a:p>
            <a:r>
              <a:rPr lang="en-US" dirty="0"/>
              <a:t>d.	Training varies – OJT or structured program.	</a:t>
            </a:r>
          </a:p>
          <a:p>
            <a:r>
              <a:rPr lang="en-US" dirty="0"/>
              <a:t>e.	Collects blood specimens from adults, children and babies using appropriate technique and equipment.</a:t>
            </a:r>
          </a:p>
          <a:p>
            <a:r>
              <a:rPr lang="en-US" dirty="0"/>
              <a:t>f.	Identification of the patient is the most critical step.</a:t>
            </a:r>
          </a:p>
          <a:p>
            <a:r>
              <a:rPr lang="en-US" dirty="0"/>
              <a:t>g.	Must understand and follow to the letter all precautions related to the collection of blood specimens, whether others follow or not.</a:t>
            </a:r>
          </a:p>
          <a:p>
            <a:r>
              <a:rPr lang="en-US" dirty="0"/>
              <a:t>h.	May also be responsible for starting and collecting specimens for glucose tolerance tests (GTT), bleeding times, blood cultures, instructing patients on these procedures as well as the proper collection of urine and semen samples, and processing specimens in the lab.</a:t>
            </a:r>
          </a:p>
          <a:p>
            <a:r>
              <a:rPr lang="en-US" dirty="0" err="1"/>
              <a:t>i</a:t>
            </a:r>
            <a:r>
              <a:rPr lang="en-US" dirty="0"/>
              <a:t>.	Must be able to deliver specimens in a timely fashion, maintain accurate records and logs, and exhibit professional conduct and attitude at all times.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9441210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r>
              <a:rPr lang="en-US" dirty="0"/>
              <a:t>Phlebotomists collect blood samples for a variety of tests</a:t>
            </a:r>
            <a:endParaRPr lang="en-US" sz="2800" dirty="0"/>
          </a:p>
          <a:p>
            <a:r>
              <a:rPr lang="en-US" dirty="0"/>
              <a:t>a.	Samples are delivered to the laboratory.</a:t>
            </a:r>
            <a:endParaRPr lang="en-US" sz="2800" dirty="0"/>
          </a:p>
          <a:p>
            <a:r>
              <a:rPr lang="en-US" dirty="0"/>
              <a:t>b.	Phlebotomist may be responsible for accessioning, matching blood samples to request and delivering to appropriate department. </a:t>
            </a:r>
            <a:endParaRPr lang="en-US" sz="2800" dirty="0"/>
          </a:p>
          <a:p>
            <a:pPr lvl="1"/>
            <a:r>
              <a:rPr lang="en-US" dirty="0"/>
              <a:t>Knowledge of tests performed in each department essential for proper delivery.</a:t>
            </a:r>
            <a:endParaRPr lang="en-US" sz="2400" dirty="0"/>
          </a:p>
          <a:p>
            <a:pPr lvl="1"/>
            <a:r>
              <a:rPr lang="en-US" dirty="0"/>
              <a:t>Knowledge of clinical significance of commonly performed test enhances knowledge of blood collection protocols, especially special testing requirements such as fasting, additional safety requirements and special handling.</a:t>
            </a:r>
            <a:endParaRPr lang="en-US" sz="24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8654729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b="1" i="1" dirty="0"/>
              <a:t>Clinical Chemistry</a:t>
            </a:r>
            <a:r>
              <a:rPr lang="en-US" dirty="0"/>
              <a:t> is the largest laboratory department. Through chemical analysis of serum or plasma many diseases of the major organs systems can be diagnosed such as heart attacks, hepatitis, renal failure, diabetes, etc. </a:t>
            </a:r>
            <a:r>
              <a:rPr lang="en-US" b="1" i="1" dirty="0"/>
              <a:t>(Drawn in red, gold or green stoppered tube unless noted otherwise)</a:t>
            </a:r>
            <a:endParaRPr lang="en-US" dirty="0"/>
          </a:p>
          <a:p>
            <a:r>
              <a:rPr lang="en-US" dirty="0"/>
              <a:t>a.	Perform chemical analyses on serum or plasma.	</a:t>
            </a:r>
          </a:p>
          <a:p>
            <a:r>
              <a:rPr lang="en-US" dirty="0"/>
              <a:t>b.	Blood lipids (fat) such as cholesterol and triglycerides used to diagnose risk of heart disease.</a:t>
            </a:r>
          </a:p>
          <a:p>
            <a:r>
              <a:rPr lang="en-US" dirty="0"/>
              <a:t>c.	Iron and total iron binding capacity to diagnose anemia.</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1382601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d.	Electrolytes – sodium, potassium, CO</a:t>
            </a:r>
            <a:r>
              <a:rPr lang="en-US" baseline="-25000" dirty="0"/>
              <a:t>2</a:t>
            </a:r>
            <a:r>
              <a:rPr lang="en-US" dirty="0"/>
              <a:t> and chloride may be abnormal in dehydrated patients.</a:t>
            </a:r>
          </a:p>
          <a:p>
            <a:r>
              <a:rPr lang="en-US" dirty="0"/>
              <a:t>e.	Uric acid – indication of impaired renal function or gout.	</a:t>
            </a:r>
          </a:p>
          <a:p>
            <a:r>
              <a:rPr lang="en-US" dirty="0"/>
              <a:t>f.	Creatinine and Blood Urea Nitrogen (BUN) used to monitor kidney function.</a:t>
            </a:r>
          </a:p>
          <a:p>
            <a:r>
              <a:rPr lang="en-US" dirty="0"/>
              <a:t>g.	Liver function tests include AST, ALT, alkaline phosphatase, LDH, and bilirubin.</a:t>
            </a:r>
          </a:p>
          <a:p>
            <a:r>
              <a:rPr lang="en-US" dirty="0"/>
              <a:t>h.	Cardiac enzymes – CK, AST, LDH along with electrolytes aid in the diagnosis of heart attack.</a:t>
            </a:r>
          </a:p>
          <a:p>
            <a:pPr lvl="0"/>
            <a:r>
              <a:rPr lang="en-US" dirty="0"/>
              <a:t>Amylase and lipase levels aid in the diagnosis of acute pancreatitis.</a:t>
            </a:r>
          </a:p>
          <a:p>
            <a:pPr lvl="0"/>
            <a:r>
              <a:rPr lang="en-US" dirty="0"/>
              <a:t>Glucose to diagnose and monitor diabetes. </a:t>
            </a:r>
            <a:r>
              <a:rPr lang="en-US" b="1" i="1" dirty="0"/>
              <a:t>(May use gray stoppered tube).</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1781569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Hormones such as thyroxine (T4), parathyroid hormone, insulin, testosterone, renin activity luteinizing hormone, prolactin, and cortisol.</a:t>
            </a:r>
            <a:endParaRPr lang="en-US" sz="2800" dirty="0"/>
          </a:p>
          <a:p>
            <a:pPr lvl="0"/>
            <a:r>
              <a:rPr lang="en-US" dirty="0"/>
              <a:t>Drug analysis is of two types:</a:t>
            </a:r>
            <a:endParaRPr lang="en-US" sz="2800" dirty="0"/>
          </a:p>
          <a:p>
            <a:pPr lvl="2"/>
            <a:r>
              <a:rPr lang="en-US" dirty="0"/>
              <a:t>Therapeutic drug monitoring (TDM) to ensure patient is maintaining therapeutic blood levels of drugs such as gentamicin, </a:t>
            </a:r>
            <a:r>
              <a:rPr lang="en-US" dirty="0" err="1"/>
              <a:t>dilantin</a:t>
            </a:r>
            <a:r>
              <a:rPr lang="en-US" dirty="0"/>
              <a:t>, tobramycin, digoxin, etc. </a:t>
            </a:r>
            <a:endParaRPr lang="en-US" sz="2000" dirty="0"/>
          </a:p>
          <a:p>
            <a:pPr lvl="2"/>
            <a:r>
              <a:rPr lang="en-US" dirty="0"/>
              <a:t>Drugs of abuse testing to detect blood alcohol, barbiturates, salicylates, etc.</a:t>
            </a:r>
            <a:endParaRPr lang="en-US" sz="20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1672976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n-US" dirty="0"/>
              <a:t>Special chemistry deals with analysis of rare or uncommon substances.</a:t>
            </a:r>
          </a:p>
          <a:p>
            <a:pPr lvl="0"/>
            <a:r>
              <a:rPr lang="en-US" dirty="0"/>
              <a:t>Immunoassay which includes the techniques of radioimmunoassay (RIA) and enzyme immunoassay (EIA) to detect antigens or antibodies associated with infectious diseases.</a:t>
            </a:r>
          </a:p>
          <a:p>
            <a:r>
              <a:rPr lang="en-US" dirty="0"/>
              <a:t>Chemistry profiles are very popular and include a menu of commonly ordered chemistry tests selected to evaluate each major organ system. </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3048863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i="1" dirty="0"/>
              <a:t>Hematology</a:t>
            </a:r>
            <a:r>
              <a:rPr lang="en-US" dirty="0"/>
              <a:t> is the study of the formed elements of the blood to identify diseases associated with blood and blood forming tissues.</a:t>
            </a:r>
          </a:p>
          <a:p>
            <a:r>
              <a:rPr lang="en-US" dirty="0"/>
              <a:t>a.	Hematology tests aid the physician in diagnosing infections, leukemia, polycythemia, anemia and other blood </a:t>
            </a:r>
            <a:r>
              <a:rPr lang="en-US" dirty="0" err="1"/>
              <a:t>dyscrasias</a:t>
            </a:r>
            <a:r>
              <a:rPr lang="en-US" dirty="0"/>
              <a:t> (abnormalities).</a:t>
            </a:r>
          </a:p>
          <a:p>
            <a:r>
              <a:rPr lang="en-US" dirty="0"/>
              <a:t>b.	The most commonly ordered hematology test is the complete blood count (CBC) which is routinely performed on automated instruments that electronically count the cells and calculate results.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93462053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lstStyle/>
          <a:p>
            <a:endParaRPr lang="en-US" dirty="0"/>
          </a:p>
        </p:txBody>
      </p:sp>
      <p:sp>
        <p:nvSpPr>
          <p:cNvPr id="4" name="Rectangle 3"/>
          <p:cNvSpPr/>
          <p:nvPr/>
        </p:nvSpPr>
        <p:spPr>
          <a:xfrm>
            <a:off x="485423" y="1305342"/>
            <a:ext cx="8184444" cy="3139321"/>
          </a:xfrm>
          <a:prstGeom prst="rect">
            <a:avLst/>
          </a:prstGeom>
        </p:spPr>
        <p:txBody>
          <a:bodyPr wrap="square">
            <a:spAutoFit/>
          </a:bodyPr>
          <a:lstStyle/>
          <a:p>
            <a:pPr lvl="1"/>
            <a:r>
              <a:rPr lang="en-US" b="1" dirty="0"/>
              <a:t>CBC is actually a multi-part assay </a:t>
            </a:r>
            <a:r>
              <a:rPr lang="en-US" dirty="0"/>
              <a:t>which includes the following tests </a:t>
            </a:r>
            <a:r>
              <a:rPr lang="en-US" b="1" i="1" dirty="0"/>
              <a:t>(purple stoppered tube)</a:t>
            </a:r>
            <a:r>
              <a:rPr lang="en-US" dirty="0"/>
              <a:t>:</a:t>
            </a:r>
            <a:endParaRPr lang="en-US" sz="1600" dirty="0"/>
          </a:p>
          <a:p>
            <a:r>
              <a:rPr lang="en-US" dirty="0"/>
              <a:t>1)	hematocrit (HCT)</a:t>
            </a:r>
            <a:endParaRPr lang="en-US" sz="1600" dirty="0"/>
          </a:p>
          <a:p>
            <a:r>
              <a:rPr lang="en-US" dirty="0"/>
              <a:t>2)	hemoglobin (HGB)</a:t>
            </a:r>
            <a:endParaRPr lang="en-US" sz="1600" dirty="0"/>
          </a:p>
          <a:p>
            <a:r>
              <a:rPr lang="en-US" dirty="0"/>
              <a:t>3)	red blood cell (RBC) count</a:t>
            </a:r>
            <a:endParaRPr lang="en-US" sz="1600" dirty="0"/>
          </a:p>
          <a:p>
            <a:r>
              <a:rPr lang="en-US" dirty="0"/>
              <a:t>4)	white blood cell (WBC) count</a:t>
            </a:r>
            <a:endParaRPr lang="en-US" sz="1600" dirty="0"/>
          </a:p>
          <a:p>
            <a:r>
              <a:rPr lang="en-US" dirty="0"/>
              <a:t>5)	platelet count</a:t>
            </a:r>
            <a:endParaRPr lang="en-US" sz="1600" dirty="0"/>
          </a:p>
          <a:p>
            <a:r>
              <a:rPr lang="en-US" dirty="0"/>
              <a:t>6)	mean corpuscular hemoglobin (MCH)</a:t>
            </a:r>
            <a:endParaRPr lang="en-US" sz="1600" dirty="0"/>
          </a:p>
          <a:p>
            <a:r>
              <a:rPr lang="en-US" dirty="0"/>
              <a:t>7)	mean corpuscular hemoglobin concentration (MCHC)</a:t>
            </a:r>
            <a:endParaRPr lang="en-US" sz="1600" dirty="0"/>
          </a:p>
          <a:p>
            <a:r>
              <a:rPr lang="en-US" dirty="0"/>
              <a:t>8)	mean corpuscular volume (MCV)</a:t>
            </a:r>
            <a:endParaRPr lang="en-US" sz="1600" dirty="0"/>
          </a:p>
          <a:p>
            <a:r>
              <a:rPr lang="en-US" dirty="0"/>
              <a:t>9)	differential (DIFF) – done on a blood smear.</a:t>
            </a:r>
            <a:endParaRPr lang="en-US" sz="1600" dirty="0"/>
          </a:p>
        </p:txBody>
      </p:sp>
    </p:spTree>
    <p:extLst>
      <p:ext uri="{BB962C8B-B14F-4D97-AF65-F5344CB8AC3E}">
        <p14:creationId xmlns:p14="http://schemas.microsoft.com/office/powerpoint/2010/main" val="40205840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reticulocyte count </a:t>
            </a:r>
            <a:r>
              <a:rPr lang="en-US" b="1" i="1" dirty="0"/>
              <a:t>(purple)	</a:t>
            </a:r>
            <a:endParaRPr lang="en-US" dirty="0"/>
          </a:p>
          <a:p>
            <a:r>
              <a:rPr lang="en-US" dirty="0"/>
              <a:t>2)	erythrocyte sedimentation rate (ESR or </a:t>
            </a:r>
            <a:r>
              <a:rPr lang="en-US" dirty="0" err="1"/>
              <a:t>Sed</a:t>
            </a:r>
            <a:r>
              <a:rPr lang="en-US" dirty="0"/>
              <a:t> Rate) </a:t>
            </a:r>
            <a:r>
              <a:rPr lang="en-US" b="1" i="1" dirty="0"/>
              <a:t>(purple or black)</a:t>
            </a:r>
            <a:endParaRPr lang="en-US" dirty="0"/>
          </a:p>
          <a:p>
            <a:r>
              <a:rPr lang="en-US" dirty="0"/>
              <a:t>3)	sickle cell preparation </a:t>
            </a:r>
            <a:r>
              <a:rPr lang="en-US" b="1" i="1" dirty="0"/>
              <a:t>(purple)</a:t>
            </a:r>
            <a:endParaRPr lang="en-US" dirty="0"/>
          </a:p>
          <a:p>
            <a:r>
              <a:rPr lang="en-US" dirty="0"/>
              <a:t>4)	Eosinophil count </a:t>
            </a:r>
            <a:r>
              <a:rPr lang="en-US" b="1" i="1" dirty="0"/>
              <a:t>(purple)</a:t>
            </a:r>
            <a:endParaRPr lang="en-US" dirty="0"/>
          </a:p>
          <a:p>
            <a:r>
              <a:rPr lang="en-US" dirty="0"/>
              <a:t>5)	Cell counts and differential on body fluids such as: CSF, pleural, Synovial, and pericardial.</a:t>
            </a:r>
          </a:p>
        </p:txBody>
      </p:sp>
      <p:sp>
        <p:nvSpPr>
          <p:cNvPr id="2" name="Title 1"/>
          <p:cNvSpPr>
            <a:spLocks noGrp="1"/>
          </p:cNvSpPr>
          <p:nvPr>
            <p:ph type="title"/>
          </p:nvPr>
        </p:nvSpPr>
        <p:spPr/>
        <p:txBody>
          <a:bodyPr/>
          <a:lstStyle/>
          <a:p>
            <a:pPr lvl="1" algn="ctr" rtl="0">
              <a:spcBef>
                <a:spcPct val="0"/>
              </a:spcBef>
            </a:pPr>
            <a:r>
              <a:rPr lang="en-US" dirty="0"/>
              <a:t>Other tests performed in the hematology department include:</a:t>
            </a:r>
            <a:r>
              <a:rPr lang="en-US" sz="1600" dirty="0"/>
              <a:t/>
            </a:r>
            <a:br>
              <a:rPr lang="en-US" sz="1600" dirty="0"/>
            </a:br>
            <a:endParaRPr lang="en-US" dirty="0"/>
          </a:p>
        </p:txBody>
      </p:sp>
    </p:spTree>
    <p:extLst>
      <p:ext uri="{BB962C8B-B14F-4D97-AF65-F5344CB8AC3E}">
        <p14:creationId xmlns:p14="http://schemas.microsoft.com/office/powerpoint/2010/main" val="144073205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Coagulation department is often housed in the hematology area.	</a:t>
            </a:r>
            <a:endParaRPr lang="en-US" sz="2800" dirty="0"/>
          </a:p>
          <a:p>
            <a:pPr lvl="1"/>
            <a:r>
              <a:rPr lang="en-US" dirty="0"/>
              <a:t>Coagulation deals with the study of defects in the blood clotting mechanism and monitoring of medication such as “blood thinners” or anticoagulant therapy.</a:t>
            </a:r>
            <a:br>
              <a:rPr lang="en-US" dirty="0"/>
            </a:br>
            <a:endParaRPr lang="en-US" sz="24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9546163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lvl="0"/>
            <a:r>
              <a:rPr lang="en-US" dirty="0" smtClean="0"/>
              <a:t>Due </a:t>
            </a:r>
            <a:r>
              <a:rPr lang="en-US" dirty="0"/>
              <a:t>to the wide variety and volume of laboratory tests ordered, blood collection has become an essential skill for health care workers.</a:t>
            </a:r>
          </a:p>
          <a:p>
            <a:pPr lvl="0"/>
            <a:r>
              <a:rPr lang="en-US" dirty="0"/>
              <a:t>Individuals are specially trained to collect the correct specimen using a variety of collection techniques.</a:t>
            </a:r>
          </a:p>
          <a:p>
            <a:pPr lvl="0"/>
            <a:r>
              <a:rPr lang="en-US" dirty="0"/>
              <a:t>Allows medical laboratory technicians and medical laboratory scientists to devote their time to the actual performance of specimen analysis.</a:t>
            </a:r>
          </a:p>
          <a:p>
            <a:pPr lvl="0"/>
            <a:r>
              <a:rPr lang="en-US" dirty="0"/>
              <a:t>A wide variety of health care workers may be trained to draw blood.</a:t>
            </a:r>
          </a:p>
          <a:p>
            <a:pPr lvl="0"/>
            <a:r>
              <a:rPr lang="en-US" dirty="0"/>
              <a:t>Phlebotomists may be involved in Point of Care Testing (POCT) which involves bedside collection and testing of patient’s blood. </a:t>
            </a:r>
          </a:p>
          <a:p>
            <a:pPr marL="0" indent="0">
              <a:buNone/>
            </a:pPr>
            <a:endParaRPr lang="en-US" dirty="0"/>
          </a:p>
        </p:txBody>
      </p:sp>
      <p:sp>
        <p:nvSpPr>
          <p:cNvPr id="2" name="Title 1"/>
          <p:cNvSpPr>
            <a:spLocks noGrp="1"/>
          </p:cNvSpPr>
          <p:nvPr>
            <p:ph type="title"/>
          </p:nvPr>
        </p:nvSpPr>
        <p:spPr/>
        <p:txBody>
          <a:bodyPr>
            <a:normAutofit fontScale="90000"/>
          </a:bodyPr>
          <a:lstStyle/>
          <a:p>
            <a:pPr lvl="0"/>
            <a:r>
              <a:rPr lang="en-US" dirty="0" smtClean="0"/>
              <a:t>General Practice of Phlebotomy</a:t>
            </a:r>
            <a:br>
              <a:rPr lang="en-US" dirty="0" smtClean="0"/>
            </a:br>
            <a:endParaRPr lang="en-US" dirty="0"/>
          </a:p>
        </p:txBody>
      </p:sp>
    </p:spTree>
    <p:extLst>
      <p:ext uri="{BB962C8B-B14F-4D97-AF65-F5344CB8AC3E}">
        <p14:creationId xmlns:p14="http://schemas.microsoft.com/office/powerpoint/2010/main" val="41699550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US" dirty="0"/>
              <a:t>Blood for the following tests is always collected in </a:t>
            </a:r>
            <a:r>
              <a:rPr lang="en-US" b="1" i="1" dirty="0"/>
              <a:t>light blue stoppered</a:t>
            </a:r>
            <a:r>
              <a:rPr lang="en-US" dirty="0"/>
              <a:t> tubes.</a:t>
            </a:r>
            <a:endParaRPr lang="en-US" sz="2400" dirty="0"/>
          </a:p>
          <a:p>
            <a:r>
              <a:rPr lang="en-US" dirty="0"/>
              <a:t>1)	Prothrombin time (PT)	</a:t>
            </a:r>
            <a:endParaRPr lang="en-US" sz="2800" dirty="0"/>
          </a:p>
          <a:p>
            <a:r>
              <a:rPr lang="en-US" dirty="0"/>
              <a:t>2)	Partial thromboplastin time (PTT)</a:t>
            </a:r>
            <a:endParaRPr lang="en-US" sz="2800" dirty="0"/>
          </a:p>
          <a:p>
            <a:r>
              <a:rPr lang="en-US" dirty="0"/>
              <a:t>3)	Fibrinogen</a:t>
            </a:r>
            <a:endParaRPr lang="en-US" sz="2800" dirty="0"/>
          </a:p>
          <a:p>
            <a:r>
              <a:rPr lang="en-US" dirty="0"/>
              <a:t>4)	Fibrin split products or fibrin degradation products (FDP)</a:t>
            </a:r>
            <a:endParaRPr lang="en-US" sz="28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8993723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Urinalysis (UA) is a routine test performed on urine that involves chemical tests to screen for substances which may indicate disease or damage.</a:t>
            </a:r>
          </a:p>
          <a:p>
            <a:r>
              <a:rPr lang="en-US" dirty="0"/>
              <a:t>b.	UA dipstick will detect the presence of the following substances which, when abnormal, may indicate disease or illness – pH, specific gravity, protein, glucose, bilirubin, urobilinogen, nitrites, leukocytes, occult blood, and ketones.</a:t>
            </a:r>
          </a:p>
        </p:txBody>
      </p:sp>
      <p:sp>
        <p:nvSpPr>
          <p:cNvPr id="2" name="Title 1"/>
          <p:cNvSpPr>
            <a:spLocks noGrp="1"/>
          </p:cNvSpPr>
          <p:nvPr>
            <p:ph type="title"/>
          </p:nvPr>
        </p:nvSpPr>
        <p:spPr/>
        <p:txBody>
          <a:bodyPr>
            <a:normAutofit/>
          </a:bodyPr>
          <a:lstStyle/>
          <a:p>
            <a:r>
              <a:rPr lang="en-US" dirty="0"/>
              <a:t>Urinalysis department </a:t>
            </a:r>
          </a:p>
        </p:txBody>
      </p:sp>
    </p:spTree>
    <p:extLst>
      <p:ext uri="{BB962C8B-B14F-4D97-AF65-F5344CB8AC3E}">
        <p14:creationId xmlns:p14="http://schemas.microsoft.com/office/powerpoint/2010/main" val="7019923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The urine is </a:t>
            </a:r>
            <a:r>
              <a:rPr lang="en-US" b="1" dirty="0"/>
              <a:t>centrifuged</a:t>
            </a:r>
            <a:r>
              <a:rPr lang="en-US" dirty="0"/>
              <a:t>, decanted and the small portion that is left is microscopically examined for the presence and number of the following – yeast, bacteria, WBCs, RBCs, mucous, epithelial cells, crystals and parasites.</a:t>
            </a:r>
          </a:p>
          <a:p>
            <a:r>
              <a:rPr lang="en-US" dirty="0"/>
              <a:t>d.	Pregnancy tests using urine may be performed in this department.	</a:t>
            </a:r>
          </a:p>
          <a:p>
            <a:r>
              <a:rPr lang="en-US" dirty="0"/>
              <a:t>e.	It is important to remember that cultures (UA C&amp;S) are commonly ordered on urine. </a:t>
            </a:r>
            <a:r>
              <a:rPr lang="en-US" i="1" dirty="0"/>
              <a:t>The urine must be taken to the microbiology department first for processing</a:t>
            </a:r>
            <a:r>
              <a:rPr lang="en-US" dirty="0"/>
              <a:t>.</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896728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i="1" dirty="0"/>
              <a:t>Microbiology</a:t>
            </a:r>
            <a:r>
              <a:rPr lang="en-US" dirty="0"/>
              <a:t> is the department that analyzes body fluids and tissues for the presence of pathogenic microorganisms primarily by means of </a:t>
            </a:r>
            <a:r>
              <a:rPr lang="en-US" b="1" dirty="0"/>
              <a:t>culture and sensitivity (C&amp;S).</a:t>
            </a:r>
            <a:endParaRPr lang="en-US" sz="2800" dirty="0"/>
          </a:p>
          <a:p>
            <a:r>
              <a:rPr lang="en-US" dirty="0"/>
              <a:t>a.	Results of the C&amp;S tell the physician the type of organisms present as well as the particular antibiotic that would be most effective for treatment.</a:t>
            </a:r>
            <a:endParaRPr lang="en-US" sz="2800" dirty="0"/>
          </a:p>
          <a:p>
            <a:pPr lvl="1"/>
            <a:r>
              <a:rPr lang="en-US" dirty="0"/>
              <a:t>Collecting and transporting microbiology specimens is very important in the identification of microorganisms and must be handled with great care.</a:t>
            </a:r>
            <a:endParaRPr lang="en-US" sz="2400" dirty="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0774271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lvl="1"/>
            <a:r>
              <a:rPr lang="en-US" dirty="0"/>
              <a:t>Subsections of microbiology include </a:t>
            </a:r>
            <a:r>
              <a:rPr lang="en-US" b="1" dirty="0"/>
              <a:t>bacteriology</a:t>
            </a:r>
            <a:r>
              <a:rPr lang="en-US" dirty="0"/>
              <a:t> (study of bacteria), </a:t>
            </a:r>
            <a:r>
              <a:rPr lang="en-US" b="1" dirty="0"/>
              <a:t>parasitology </a:t>
            </a:r>
            <a:r>
              <a:rPr lang="en-US" dirty="0"/>
              <a:t>(study of parasites), </a:t>
            </a:r>
            <a:r>
              <a:rPr lang="en-US" b="1" dirty="0"/>
              <a:t>mycology</a:t>
            </a:r>
            <a:r>
              <a:rPr lang="en-US" dirty="0"/>
              <a:t> (study of fungi), and </a:t>
            </a:r>
            <a:r>
              <a:rPr lang="en-US" b="1" dirty="0"/>
              <a:t>virology</a:t>
            </a:r>
            <a:r>
              <a:rPr lang="en-US" dirty="0"/>
              <a:t> (study of viruses).</a:t>
            </a:r>
            <a:endParaRPr lang="en-US" sz="2400" dirty="0"/>
          </a:p>
          <a:p>
            <a:pPr lvl="1"/>
            <a:r>
              <a:rPr lang="en-US" dirty="0"/>
              <a:t>Test frequently ordered includes the following:</a:t>
            </a:r>
            <a:endParaRPr lang="en-US" sz="2400" dirty="0"/>
          </a:p>
          <a:p>
            <a:pPr lvl="3"/>
            <a:r>
              <a:rPr lang="en-US" dirty="0"/>
              <a:t>Acid-fast bacilli (AFB) smear</a:t>
            </a:r>
            <a:endParaRPr lang="en-US" sz="1800" dirty="0"/>
          </a:p>
          <a:p>
            <a:pPr lvl="3"/>
            <a:r>
              <a:rPr lang="en-US" dirty="0"/>
              <a:t>AFB culture</a:t>
            </a:r>
            <a:endParaRPr lang="en-US" sz="1800" dirty="0"/>
          </a:p>
          <a:p>
            <a:pPr lvl="3"/>
            <a:r>
              <a:rPr lang="en-US" dirty="0"/>
              <a:t>Fungus direct smear</a:t>
            </a:r>
            <a:endParaRPr lang="en-US" sz="1800" dirty="0"/>
          </a:p>
          <a:p>
            <a:pPr lvl="3"/>
            <a:r>
              <a:rPr lang="en-US" dirty="0"/>
              <a:t>Culture and sensitivity</a:t>
            </a:r>
            <a:endParaRPr lang="en-US" sz="1800" dirty="0"/>
          </a:p>
          <a:p>
            <a:pPr lvl="3"/>
            <a:r>
              <a:rPr lang="en-US" dirty="0"/>
              <a:t>Gram stain</a:t>
            </a:r>
            <a:endParaRPr lang="en-US" sz="1800" dirty="0"/>
          </a:p>
          <a:p>
            <a:pPr lvl="3"/>
            <a:r>
              <a:rPr lang="en-US" dirty="0"/>
              <a:t>GC (gonococcal) culture</a:t>
            </a:r>
            <a:endParaRPr lang="en-US" sz="1800" dirty="0"/>
          </a:p>
          <a:p>
            <a:pPr lvl="3"/>
            <a:r>
              <a:rPr lang="en-US" dirty="0"/>
              <a:t>Pinworm prep</a:t>
            </a:r>
            <a:endParaRPr lang="en-US" sz="1800" dirty="0"/>
          </a:p>
          <a:p>
            <a:pPr lvl="3"/>
            <a:r>
              <a:rPr lang="en-US" dirty="0"/>
              <a:t>Ova and parasite (O&amp;P)</a:t>
            </a:r>
            <a:endParaRPr lang="en-US" sz="1800" dirty="0"/>
          </a:p>
          <a:p>
            <a:pPr lvl="3"/>
            <a:r>
              <a:rPr lang="en-US" dirty="0"/>
              <a:t>Occult blood</a:t>
            </a:r>
            <a:endParaRPr lang="en-US" sz="1800" dirty="0"/>
          </a:p>
          <a:p>
            <a:pPr lvl="3"/>
            <a:r>
              <a:rPr lang="en-US" dirty="0"/>
              <a:t>Strep screen</a:t>
            </a:r>
            <a:endParaRPr lang="en-US" sz="1800" dirty="0"/>
          </a:p>
          <a:p>
            <a:pPr lvl="3"/>
            <a:r>
              <a:rPr lang="en-US" dirty="0"/>
              <a:t>Fungus culture</a:t>
            </a:r>
            <a:endParaRPr lang="en-US" sz="1800" dirty="0"/>
          </a:p>
          <a:p>
            <a:pPr lvl="3"/>
            <a:r>
              <a:rPr lang="en-US" dirty="0"/>
              <a:t>Throat culture</a:t>
            </a:r>
            <a:endParaRPr lang="en-US" sz="1800" dirty="0"/>
          </a:p>
          <a:p>
            <a:pPr lvl="3"/>
            <a:r>
              <a:rPr lang="en-US" dirty="0"/>
              <a:t>Urine culture</a:t>
            </a:r>
            <a:endParaRPr lang="en-US" sz="1800" dirty="0"/>
          </a:p>
          <a:p>
            <a:pPr lvl="3"/>
            <a:r>
              <a:rPr lang="en-US" dirty="0"/>
              <a:t>Blood culture</a:t>
            </a:r>
            <a:endParaRPr lang="en-US" sz="1800" dirty="0"/>
          </a:p>
          <a:p>
            <a:pPr lvl="3"/>
            <a:r>
              <a:rPr lang="en-US" dirty="0"/>
              <a:t>Fecal culture</a:t>
            </a:r>
            <a:endParaRPr lang="en-US" sz="18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6095119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b="1" dirty="0"/>
              <a:t>Immunohematology (Blood Bank or transfusion service)</a:t>
            </a:r>
            <a:r>
              <a:rPr lang="en-US" dirty="0"/>
              <a:t> performs tests to provide compatible blood and blood products to patients for transfusion purposes.</a:t>
            </a:r>
          </a:p>
          <a:p>
            <a:pPr marL="342900" lvl="1" indent="-342900">
              <a:buFont typeface="Arial" panose="020B0604020202020204" pitchFamily="34" charset="0"/>
              <a:buChar char="•"/>
            </a:pPr>
            <a:r>
              <a:rPr lang="en-US" dirty="0"/>
              <a:t>The blood bank technologist relies on the phlebotomist to perform identification of the patient </a:t>
            </a:r>
            <a:r>
              <a:rPr lang="en-US" b="1" dirty="0"/>
              <a:t>without error</a:t>
            </a:r>
            <a:r>
              <a:rPr lang="en-US" dirty="0"/>
              <a:t>, since patients will die if given the wrong blood type.</a:t>
            </a:r>
            <a:endParaRPr lang="en-US" sz="2400" dirty="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5302750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lvl="1"/>
            <a:r>
              <a:rPr lang="en-US" dirty="0"/>
              <a:t>Stopper color</a:t>
            </a:r>
            <a:endParaRPr lang="en-US" sz="2400" dirty="0"/>
          </a:p>
          <a:p>
            <a:r>
              <a:rPr lang="en-US" dirty="0"/>
              <a:t>1)</a:t>
            </a:r>
            <a:r>
              <a:rPr lang="en-US" b="1" dirty="0"/>
              <a:t>	Plain red</a:t>
            </a:r>
            <a:r>
              <a:rPr lang="en-US" dirty="0"/>
              <a:t> NO GEL for labs using tube testing.</a:t>
            </a:r>
            <a:endParaRPr lang="en-US" sz="2800" dirty="0"/>
          </a:p>
          <a:p>
            <a:r>
              <a:rPr lang="en-US" dirty="0"/>
              <a:t>2)	</a:t>
            </a:r>
            <a:r>
              <a:rPr lang="en-US" b="1" dirty="0"/>
              <a:t>Pink stopper</a:t>
            </a:r>
            <a:r>
              <a:rPr lang="en-US" dirty="0"/>
              <a:t> for labs using the gel blood bank testing system.</a:t>
            </a:r>
            <a:endParaRPr lang="en-US" sz="2800" dirty="0"/>
          </a:p>
          <a:p>
            <a:r>
              <a:rPr lang="en-US" dirty="0"/>
              <a:t>3)	The only exception is the Direct </a:t>
            </a:r>
            <a:r>
              <a:rPr lang="en-US" dirty="0" err="1"/>
              <a:t>Antiglobulin</a:t>
            </a:r>
            <a:r>
              <a:rPr lang="en-US" dirty="0"/>
              <a:t> test which is drawn into a </a:t>
            </a:r>
            <a:r>
              <a:rPr lang="en-US" b="1" dirty="0"/>
              <a:t>purple or pink stopper tube</a:t>
            </a:r>
            <a:r>
              <a:rPr lang="en-US" dirty="0"/>
              <a:t>.</a:t>
            </a:r>
            <a:endParaRPr lang="en-US" sz="2800" dirty="0"/>
          </a:p>
          <a:p>
            <a:r>
              <a:rPr lang="en-US" dirty="0"/>
              <a:t>c.	Tests include the following:	</a:t>
            </a:r>
            <a:endParaRPr lang="en-US" sz="2800" dirty="0"/>
          </a:p>
          <a:p>
            <a:r>
              <a:rPr lang="en-US" dirty="0"/>
              <a:t>1)	ABO/D (Rh) testing</a:t>
            </a:r>
            <a:endParaRPr lang="en-US" sz="2800" dirty="0"/>
          </a:p>
          <a:p>
            <a:r>
              <a:rPr lang="en-US" dirty="0"/>
              <a:t>2)	Antibody screen AKA indirect </a:t>
            </a:r>
            <a:r>
              <a:rPr lang="en-US" dirty="0" err="1"/>
              <a:t>antiglobulin</a:t>
            </a:r>
            <a:r>
              <a:rPr lang="en-US" dirty="0"/>
              <a:t> test (IAT).</a:t>
            </a:r>
            <a:endParaRPr lang="en-US" sz="2800" dirty="0"/>
          </a:p>
          <a:p>
            <a:r>
              <a:rPr lang="en-US" dirty="0"/>
              <a:t>3)	Type and Screen (T&amp;S)</a:t>
            </a:r>
            <a:endParaRPr lang="en-US" sz="2800" dirty="0"/>
          </a:p>
          <a:p>
            <a:r>
              <a:rPr lang="en-US" dirty="0"/>
              <a:t>4)	Crossmatch</a:t>
            </a:r>
            <a:endParaRPr lang="en-US" sz="2800" dirty="0"/>
          </a:p>
          <a:p>
            <a:r>
              <a:rPr lang="en-US" dirty="0"/>
              <a:t>5)	Direct </a:t>
            </a:r>
            <a:r>
              <a:rPr lang="en-US" dirty="0" err="1"/>
              <a:t>Antiglobulin</a:t>
            </a:r>
            <a:r>
              <a:rPr lang="en-US" dirty="0"/>
              <a:t> Test (DAT or DC)</a:t>
            </a:r>
            <a:endParaRPr lang="en-US" sz="2800" dirty="0"/>
          </a:p>
          <a:p>
            <a:r>
              <a:rPr lang="en-US" dirty="0"/>
              <a:t>6)	Rh Immune Globulin (RHIG) or </a:t>
            </a:r>
            <a:r>
              <a:rPr lang="en-US" dirty="0" err="1"/>
              <a:t>Rhogam</a:t>
            </a:r>
            <a:r>
              <a:rPr lang="en-US" dirty="0"/>
              <a:t> workup</a:t>
            </a:r>
            <a:endParaRPr lang="en-US" sz="2800" dirty="0"/>
          </a:p>
          <a:p>
            <a:r>
              <a:rPr lang="en-US" dirty="0"/>
              <a:t>7)	Antibody titer</a:t>
            </a:r>
            <a:endParaRPr lang="en-US" sz="2800" dirty="0"/>
          </a:p>
          <a:p>
            <a:r>
              <a:rPr lang="en-US" dirty="0"/>
              <a:t>8)	Antigen typing</a:t>
            </a:r>
            <a:endParaRPr lang="en-US" sz="2800" dirty="0"/>
          </a:p>
          <a:p>
            <a:r>
              <a:rPr lang="en-US" dirty="0"/>
              <a:t>9)	Antibody Identification</a:t>
            </a:r>
            <a:endParaRPr lang="en-US" sz="2800" dirty="0"/>
          </a:p>
          <a:p>
            <a:r>
              <a:rPr lang="en-US" dirty="0"/>
              <a:t>10)	Requests for components such as RBCs, platelets, cryoprecipitate (CRYO) and fresh frozen plasma (FFP) will be delivered to the blood bank.</a:t>
            </a:r>
            <a:endParaRPr lang="en-US" sz="2800" dirty="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95155529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3"/>
            <a:r>
              <a:rPr lang="en-US" dirty="0"/>
              <a:t>Anatomic and surgical pathology include the following departments:</a:t>
            </a:r>
            <a:endParaRPr lang="en-US" sz="1800" dirty="0"/>
          </a:p>
          <a:p>
            <a:pPr lvl="1"/>
            <a:r>
              <a:rPr lang="en-US" i="1" dirty="0"/>
              <a:t>Cytology</a:t>
            </a:r>
            <a:r>
              <a:rPr lang="en-US" dirty="0"/>
              <a:t> processes body fluids and other tissue specimens for detection and diagnostic interpretation of cell changes that might indicate cancer, i.e., PAP smears. </a:t>
            </a:r>
            <a:endParaRPr lang="en-US" sz="2400" dirty="0"/>
          </a:p>
          <a:p>
            <a:pPr lvl="1"/>
            <a:r>
              <a:rPr lang="en-US" i="1" dirty="0"/>
              <a:t>Histology</a:t>
            </a:r>
            <a:r>
              <a:rPr lang="en-US" dirty="0"/>
              <a:t> prepares and process tissue samples removed during surgery, autopsy or other medical procedures for microscopic examination and evaluation by a pathologist.</a:t>
            </a:r>
            <a:endParaRPr lang="en-US" sz="24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173534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1" indent="-342900">
              <a:buFont typeface="Arial" panose="020B0604020202020204" pitchFamily="34" charset="0"/>
              <a:buChar char="•"/>
            </a:pPr>
            <a:r>
              <a:rPr lang="en-US" i="1" dirty="0"/>
              <a:t>Molecular diagnostics</a:t>
            </a:r>
            <a:r>
              <a:rPr lang="en-US" dirty="0"/>
              <a:t> testing to detect genetic disorders, malignant disorders, infections, pathogens, paternity and DNA fingerprinting in forensic medicine.</a:t>
            </a:r>
            <a:endParaRPr lang="en-US" sz="2400" dirty="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0202588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The </a:t>
            </a:r>
            <a:r>
              <a:rPr lang="en-US" dirty="0"/>
              <a:t>process of the correct test results getting to the patient’s chart involves a number of individuals.</a:t>
            </a:r>
          </a:p>
          <a:p>
            <a:r>
              <a:rPr lang="en-US" b="1" dirty="0" smtClean="0"/>
              <a:t>Only </a:t>
            </a:r>
            <a:r>
              <a:rPr lang="en-US" b="1" dirty="0"/>
              <a:t>physicians, physicians assistants or nurse </a:t>
            </a:r>
            <a:r>
              <a:rPr lang="en-US" b="1" dirty="0" err="1"/>
              <a:t>practioner’s</a:t>
            </a:r>
            <a:r>
              <a:rPr lang="en-US" b="1" dirty="0"/>
              <a:t> can order lab tests</a:t>
            </a:r>
            <a:r>
              <a:rPr lang="en-US" dirty="0"/>
              <a:t>, they write or enter it on the chart.</a:t>
            </a:r>
          </a:p>
          <a:p>
            <a:r>
              <a:rPr lang="en-US" dirty="0" smtClean="0"/>
              <a:t>Nurse </a:t>
            </a:r>
            <a:r>
              <a:rPr lang="en-US" dirty="0"/>
              <a:t>or ward clerk sends request to the lab.</a:t>
            </a:r>
          </a:p>
          <a:p>
            <a:r>
              <a:rPr lang="en-US" dirty="0" smtClean="0"/>
              <a:t>Phlebotomist </a:t>
            </a:r>
            <a:r>
              <a:rPr lang="en-US" dirty="0"/>
              <a:t>draws the correct specimens and returns them to the lab.</a:t>
            </a:r>
          </a:p>
          <a:p>
            <a:r>
              <a:rPr lang="en-US" dirty="0" smtClean="0"/>
              <a:t>Specimens </a:t>
            </a:r>
            <a:r>
              <a:rPr lang="en-US" dirty="0"/>
              <a:t>are delivered, processed and tested in the appropriate lab departments</a:t>
            </a:r>
          </a:p>
          <a:p>
            <a:r>
              <a:rPr lang="en-US" dirty="0" smtClean="0"/>
              <a:t>The </a:t>
            </a:r>
            <a:r>
              <a:rPr lang="en-US" dirty="0"/>
              <a:t>results generated and delivered to the patient’s chart, usually electronically.</a:t>
            </a:r>
          </a:p>
          <a:p>
            <a:r>
              <a:rPr lang="en-US" dirty="0" smtClean="0"/>
              <a:t>The </a:t>
            </a:r>
            <a:r>
              <a:rPr lang="en-US" dirty="0"/>
              <a:t>doctor reviews the results to diagnose and treat the patient.</a:t>
            </a:r>
          </a:p>
          <a:p>
            <a:r>
              <a:rPr lang="en-US" dirty="0" smtClean="0"/>
              <a:t>These </a:t>
            </a:r>
            <a:r>
              <a:rPr lang="en-US" dirty="0"/>
              <a:t>steps must be performed in a timely manner in order to provide quality care to the patient.</a:t>
            </a:r>
          </a:p>
          <a:p>
            <a:endParaRPr lang="en-US" dirty="0"/>
          </a:p>
        </p:txBody>
      </p:sp>
      <p:sp>
        <p:nvSpPr>
          <p:cNvPr id="2" name="Title 1"/>
          <p:cNvSpPr>
            <a:spLocks noGrp="1"/>
          </p:cNvSpPr>
          <p:nvPr>
            <p:ph type="title"/>
          </p:nvPr>
        </p:nvSpPr>
        <p:spPr/>
        <p:txBody>
          <a:bodyPr>
            <a:normAutofit/>
          </a:bodyPr>
          <a:lstStyle/>
          <a:p>
            <a:r>
              <a:rPr lang="en-US" dirty="0"/>
              <a:t>Interdepartmental </a:t>
            </a:r>
            <a:r>
              <a:rPr lang="en-US" dirty="0" smtClean="0"/>
              <a:t>Relationships</a:t>
            </a:r>
            <a:endParaRPr lang="en-US" dirty="0"/>
          </a:p>
        </p:txBody>
      </p:sp>
    </p:spTree>
    <p:extLst>
      <p:ext uri="{BB962C8B-B14F-4D97-AF65-F5344CB8AC3E}">
        <p14:creationId xmlns:p14="http://schemas.microsoft.com/office/powerpoint/2010/main" val="3666533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Blood </a:t>
            </a:r>
            <a:r>
              <a:rPr lang="en-US" dirty="0"/>
              <a:t>collection training was much simpler, individuals were trained “on the job” (OJT).</a:t>
            </a:r>
          </a:p>
          <a:p>
            <a:pPr lvl="0"/>
            <a:r>
              <a:rPr lang="en-US" dirty="0"/>
              <a:t>Complexity of equipment used and increase in types of tests ordered has increased the demand for individuals to go through a structured training </a:t>
            </a:r>
            <a:r>
              <a:rPr lang="en-US" dirty="0" smtClean="0"/>
              <a:t>program or additional training and competency assessment.</a:t>
            </a:r>
            <a:endParaRPr lang="en-US" dirty="0"/>
          </a:p>
          <a:p>
            <a:endParaRPr lang="en-US" dirty="0"/>
          </a:p>
        </p:txBody>
      </p:sp>
      <p:sp>
        <p:nvSpPr>
          <p:cNvPr id="2" name="Title 1"/>
          <p:cNvSpPr>
            <a:spLocks noGrp="1"/>
          </p:cNvSpPr>
          <p:nvPr>
            <p:ph type="title"/>
          </p:nvPr>
        </p:nvSpPr>
        <p:spPr/>
        <p:txBody>
          <a:bodyPr>
            <a:noAutofit/>
          </a:bodyPr>
          <a:lstStyle/>
          <a:p>
            <a:pPr lvl="0"/>
            <a:r>
              <a:rPr lang="en-US" sz="4800" dirty="0" smtClean="0"/>
              <a:t/>
            </a:r>
            <a:br>
              <a:rPr lang="en-US" sz="4800" dirty="0" smtClean="0"/>
            </a:br>
            <a:r>
              <a:rPr lang="en-US" sz="4800" dirty="0" smtClean="0"/>
              <a:t>History</a:t>
            </a:r>
            <a:br>
              <a:rPr lang="en-US" sz="4800" dirty="0" smtClean="0"/>
            </a:br>
            <a:endParaRPr lang="en-US" sz="4800" dirty="0"/>
          </a:p>
        </p:txBody>
      </p:sp>
    </p:spTree>
    <p:extLst>
      <p:ext uri="{BB962C8B-B14F-4D97-AF65-F5344CB8AC3E}">
        <p14:creationId xmlns:p14="http://schemas.microsoft.com/office/powerpoint/2010/main" val="425975452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b="1" dirty="0"/>
              <a:t>Objectives:</a:t>
            </a:r>
            <a:endParaRPr lang="en-US" dirty="0"/>
          </a:p>
          <a:p>
            <a:pPr lvl="0"/>
            <a:r>
              <a:rPr lang="en-US" dirty="0"/>
              <a:t>Describe and perform proper hand washing, gowning, gloving, and  masking. </a:t>
            </a:r>
          </a:p>
          <a:p>
            <a:pPr lvl="0"/>
            <a:r>
              <a:rPr lang="en-US" dirty="0"/>
              <a:t>Describe Universal Precautions, Standard Precautions and Transmission Based Precautions.</a:t>
            </a:r>
          </a:p>
          <a:p>
            <a:pPr lvl="0"/>
            <a:r>
              <a:rPr lang="en-US" dirty="0"/>
              <a:t>State the purpose of soap, running water, and friction in the hand washing procedure.</a:t>
            </a:r>
          </a:p>
          <a:p>
            <a:pPr lvl="0"/>
            <a:r>
              <a:rPr lang="en-US" dirty="0"/>
              <a:t>List the three routes of transmission upon which Transmission Based Precautions apply and give an example of a disease/condition for each route.</a:t>
            </a:r>
          </a:p>
          <a:p>
            <a:pPr lvl="0"/>
            <a:r>
              <a:rPr lang="en-US" dirty="0"/>
              <a:t>State what the acronym “PPE” stands for.</a:t>
            </a:r>
          </a:p>
          <a:p>
            <a:pPr lvl="0"/>
            <a:r>
              <a:rPr lang="en-US" dirty="0"/>
              <a:t>List 6 times when hands should be washed during a routine work day.</a:t>
            </a:r>
          </a:p>
          <a:p>
            <a:pPr lvl="0"/>
            <a:r>
              <a:rPr lang="en-US" dirty="0"/>
              <a:t>Define healthcare associated infections and state the single best way to prevent them.</a:t>
            </a:r>
          </a:p>
          <a:p>
            <a:pPr lvl="0"/>
            <a:r>
              <a:rPr lang="en-US" dirty="0"/>
              <a:t>State the agency responsible for development of blood-borne pathogens recommendations.</a:t>
            </a:r>
          </a:p>
          <a:p>
            <a:pPr lvl="0"/>
            <a:r>
              <a:rPr lang="en-US" dirty="0"/>
              <a:t>Define aseptic and list 5 components of aseptic technique.</a:t>
            </a:r>
          </a:p>
          <a:p>
            <a:pPr marL="0" indent="0">
              <a:buNone/>
            </a:pPr>
            <a:endParaRPr lang="en-US" dirty="0"/>
          </a:p>
        </p:txBody>
      </p:sp>
      <p:sp>
        <p:nvSpPr>
          <p:cNvPr id="2" name="Title 1"/>
          <p:cNvSpPr>
            <a:spLocks noGrp="1"/>
          </p:cNvSpPr>
          <p:nvPr>
            <p:ph type="title"/>
          </p:nvPr>
        </p:nvSpPr>
        <p:spPr/>
        <p:txBody>
          <a:bodyPr>
            <a:normAutofit fontScale="90000"/>
          </a:bodyPr>
          <a:lstStyle/>
          <a:p>
            <a:r>
              <a:rPr lang="en-US" b="1" dirty="0"/>
              <a:t>EXERCISE 1:	INFECTION </a:t>
            </a:r>
            <a:r>
              <a:rPr lang="en-US" b="1" dirty="0" smtClean="0"/>
              <a:t>CONTROL</a:t>
            </a:r>
            <a:endParaRPr lang="en-US" dirty="0"/>
          </a:p>
        </p:txBody>
      </p:sp>
    </p:spTree>
    <p:extLst>
      <p:ext uri="{BB962C8B-B14F-4D97-AF65-F5344CB8AC3E}">
        <p14:creationId xmlns:p14="http://schemas.microsoft.com/office/powerpoint/2010/main" val="126788047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Formerly known as Nosocomial Infection</a:t>
            </a:r>
          </a:p>
          <a:p>
            <a:r>
              <a:rPr lang="en-US" dirty="0" smtClean="0"/>
              <a:t>Infections </a:t>
            </a:r>
            <a:r>
              <a:rPr lang="en-US" dirty="0"/>
              <a:t>caused by a wide variety of common and unusual bacteria, fungi, and viruses during the course of receiving medical care. </a:t>
            </a:r>
            <a:endParaRPr lang="en-US" dirty="0" smtClean="0"/>
          </a:p>
          <a:p>
            <a:r>
              <a:rPr lang="en-US" dirty="0" smtClean="0"/>
              <a:t>This </a:t>
            </a:r>
            <a:r>
              <a:rPr lang="en-US" dirty="0"/>
              <a:t>includes traditional hospital settings as well as outpatient surgery centers, long-term care facilities, rehabilitation centers, and community clinics.  </a:t>
            </a:r>
            <a:endParaRPr lang="en-US" dirty="0" smtClean="0"/>
          </a:p>
          <a:p>
            <a:r>
              <a:rPr lang="en-US" dirty="0" smtClean="0"/>
              <a:t>In </a:t>
            </a:r>
            <a:r>
              <a:rPr lang="en-US" dirty="0"/>
              <a:t>the hospital setting these infections account for approximately 1.7 million infections, 99,000 associated deaths and $4-6 billion in health care costs.  </a:t>
            </a:r>
          </a:p>
          <a:p>
            <a:endParaRPr lang="en-US" dirty="0"/>
          </a:p>
        </p:txBody>
      </p:sp>
      <p:sp>
        <p:nvSpPr>
          <p:cNvPr id="2" name="Title 1"/>
          <p:cNvSpPr>
            <a:spLocks noGrp="1"/>
          </p:cNvSpPr>
          <p:nvPr>
            <p:ph type="title"/>
          </p:nvPr>
        </p:nvSpPr>
        <p:spPr/>
        <p:txBody>
          <a:bodyPr/>
          <a:lstStyle/>
          <a:p>
            <a:r>
              <a:rPr lang="en-US" dirty="0" smtClean="0"/>
              <a:t>Healthcare Associated Infections</a:t>
            </a:r>
            <a:endParaRPr lang="en-US" dirty="0"/>
          </a:p>
        </p:txBody>
      </p:sp>
    </p:spTree>
    <p:extLst>
      <p:ext uri="{BB962C8B-B14F-4D97-AF65-F5344CB8AC3E}">
        <p14:creationId xmlns:p14="http://schemas.microsoft.com/office/powerpoint/2010/main" val="4977450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Should happen frequently</a:t>
            </a:r>
          </a:p>
          <a:p>
            <a:r>
              <a:rPr lang="en-US" dirty="0" smtClean="0"/>
              <a:t>Should be properly done</a:t>
            </a:r>
          </a:p>
          <a:p>
            <a:r>
              <a:rPr lang="en-US" dirty="0" smtClean="0"/>
              <a:t>Single most effective way to prevent the spread of infections</a:t>
            </a:r>
            <a:endParaRPr lang="en-US" dirty="0"/>
          </a:p>
        </p:txBody>
      </p:sp>
      <p:sp>
        <p:nvSpPr>
          <p:cNvPr id="2" name="Title 1"/>
          <p:cNvSpPr>
            <a:spLocks noGrp="1"/>
          </p:cNvSpPr>
          <p:nvPr>
            <p:ph type="title"/>
          </p:nvPr>
        </p:nvSpPr>
        <p:spPr/>
        <p:txBody>
          <a:bodyPr/>
          <a:lstStyle/>
          <a:p>
            <a:r>
              <a:rPr lang="en-US" dirty="0" smtClean="0"/>
              <a:t>Handwashing</a:t>
            </a:r>
            <a:endParaRPr lang="en-US" dirty="0"/>
          </a:p>
        </p:txBody>
      </p:sp>
    </p:spTree>
    <p:extLst>
      <p:ext uri="{BB962C8B-B14F-4D97-AF65-F5344CB8AC3E}">
        <p14:creationId xmlns:p14="http://schemas.microsoft.com/office/powerpoint/2010/main" val="14807080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When visibly contaminated with blood, body fluids, or tissues.</a:t>
            </a:r>
          </a:p>
          <a:p>
            <a:r>
              <a:rPr lang="en-US" dirty="0" smtClean="0"/>
              <a:t>After </a:t>
            </a:r>
            <a:r>
              <a:rPr lang="en-US" dirty="0"/>
              <a:t>every patient contact.</a:t>
            </a:r>
          </a:p>
          <a:p>
            <a:r>
              <a:rPr lang="en-US" dirty="0" smtClean="0"/>
              <a:t>After </a:t>
            </a:r>
            <a:r>
              <a:rPr lang="en-US" dirty="0"/>
              <a:t>removal of gloves and other protective wear or equipment.</a:t>
            </a:r>
          </a:p>
          <a:p>
            <a:r>
              <a:rPr lang="en-US" dirty="0" smtClean="0"/>
              <a:t>Before </a:t>
            </a:r>
            <a:r>
              <a:rPr lang="en-US" dirty="0"/>
              <a:t>eating, drinking, smoking, applying makeup, or changing contact lenses outside of the lab, and after using the lavatory facilities.</a:t>
            </a:r>
          </a:p>
          <a:p>
            <a:r>
              <a:rPr lang="en-US" dirty="0" smtClean="0"/>
              <a:t>Before </a:t>
            </a:r>
            <a:r>
              <a:rPr lang="en-US" dirty="0"/>
              <a:t>all other activities that entail hand contact with mucous membranes or a break in the skin.</a:t>
            </a:r>
          </a:p>
          <a:p>
            <a:r>
              <a:rPr lang="en-US" dirty="0" smtClean="0"/>
              <a:t>Periodically </a:t>
            </a:r>
            <a:r>
              <a:rPr lang="en-US" dirty="0"/>
              <a:t>during the day when routinely handling and testing bloody fluid.</a:t>
            </a:r>
          </a:p>
          <a:p>
            <a:endParaRPr lang="en-US" dirty="0"/>
          </a:p>
        </p:txBody>
      </p:sp>
      <p:sp>
        <p:nvSpPr>
          <p:cNvPr id="2" name="Title 1"/>
          <p:cNvSpPr>
            <a:spLocks noGrp="1"/>
          </p:cNvSpPr>
          <p:nvPr>
            <p:ph type="title"/>
          </p:nvPr>
        </p:nvSpPr>
        <p:spPr/>
        <p:txBody>
          <a:bodyPr/>
          <a:lstStyle/>
          <a:p>
            <a:r>
              <a:rPr lang="en-US" dirty="0" smtClean="0"/>
              <a:t>When to Wash Hands</a:t>
            </a:r>
            <a:endParaRPr lang="en-US" dirty="0"/>
          </a:p>
        </p:txBody>
      </p:sp>
    </p:spTree>
    <p:extLst>
      <p:ext uri="{BB962C8B-B14F-4D97-AF65-F5344CB8AC3E}">
        <p14:creationId xmlns:p14="http://schemas.microsoft.com/office/powerpoint/2010/main" val="150233234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2" name="Title 1"/>
          <p:cNvSpPr>
            <a:spLocks noGrp="1"/>
          </p:cNvSpPr>
          <p:nvPr>
            <p:ph type="title"/>
          </p:nvPr>
        </p:nvSpPr>
        <p:spPr/>
        <p:txBody>
          <a:bodyPr/>
          <a:lstStyle/>
          <a:p>
            <a:r>
              <a:rPr lang="en-US" dirty="0" smtClean="0"/>
              <a:t>Hand Sanitizer</a:t>
            </a:r>
            <a:endParaRPr lang="en-US" dirty="0"/>
          </a:p>
        </p:txBody>
      </p:sp>
    </p:spTree>
    <p:extLst>
      <p:ext uri="{BB962C8B-B14F-4D97-AF65-F5344CB8AC3E}">
        <p14:creationId xmlns:p14="http://schemas.microsoft.com/office/powerpoint/2010/main" val="28885434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For general purposes hand washing usually removes potential pathogens.  Good technique involves soap, warm running water and friction.  </a:t>
            </a:r>
          </a:p>
          <a:p>
            <a:pPr lvl="0"/>
            <a:r>
              <a:rPr lang="en-US" dirty="0"/>
              <a:t>Soap removes oils that may hold bacteria to the skin.  </a:t>
            </a:r>
          </a:p>
          <a:p>
            <a:pPr lvl="0"/>
            <a:r>
              <a:rPr lang="en-US" dirty="0"/>
              <a:t>Warm running water washes away loosened debris and lathers the soap.  </a:t>
            </a:r>
          </a:p>
          <a:p>
            <a:pPr lvl="0"/>
            <a:r>
              <a:rPr lang="en-US" dirty="0"/>
              <a:t>Friction from rubbing ones hands together loosens and removes dead skin, oil and microorganisms.  </a:t>
            </a:r>
          </a:p>
          <a:p>
            <a:r>
              <a:rPr lang="en-US" dirty="0"/>
              <a:t>The faucet is turned off </a:t>
            </a:r>
            <a:r>
              <a:rPr lang="en-US" b="1" dirty="0"/>
              <a:t>using paper towels</a:t>
            </a:r>
            <a:r>
              <a:rPr lang="en-US" dirty="0"/>
              <a:t> so as to avoid re-inoculation of microorganisms onto the hands. </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51357814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i="1" dirty="0"/>
              <a:t>Aseptic</a:t>
            </a:r>
            <a:r>
              <a:rPr lang="en-US" dirty="0"/>
              <a:t> means “free of pathogenic organisms.” For the phlebotomist, every blood collection must be performed using </a:t>
            </a:r>
            <a:r>
              <a:rPr lang="en-US" b="1" i="1" dirty="0"/>
              <a:t>aseptic technique</a:t>
            </a:r>
            <a:r>
              <a:rPr lang="en-US" dirty="0"/>
              <a:t>, which includes proper hand hygiene, proper use of personal protective equipment (PPE), proper waste disposal, proper cleaning of the work area, and adherence to Standard Precautions. </a:t>
            </a:r>
          </a:p>
          <a:p>
            <a:endParaRPr lang="en-US" dirty="0"/>
          </a:p>
        </p:txBody>
      </p:sp>
      <p:sp>
        <p:nvSpPr>
          <p:cNvPr id="2" name="Title 1"/>
          <p:cNvSpPr>
            <a:spLocks noGrp="1"/>
          </p:cNvSpPr>
          <p:nvPr>
            <p:ph type="title"/>
          </p:nvPr>
        </p:nvSpPr>
        <p:spPr/>
        <p:txBody>
          <a:bodyPr/>
          <a:lstStyle/>
          <a:p>
            <a:r>
              <a:rPr lang="en-US" dirty="0" smtClean="0"/>
              <a:t>Aseptic Technique</a:t>
            </a:r>
            <a:endParaRPr lang="en-US" dirty="0"/>
          </a:p>
        </p:txBody>
      </p:sp>
    </p:spTree>
    <p:extLst>
      <p:ext uri="{BB962C8B-B14F-4D97-AF65-F5344CB8AC3E}">
        <p14:creationId xmlns:p14="http://schemas.microsoft.com/office/powerpoint/2010/main" val="264167962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 "</a:t>
            </a:r>
            <a:r>
              <a:rPr lang="en-US" b="1" i="1" dirty="0"/>
              <a:t>Standard Precautions</a:t>
            </a:r>
            <a:r>
              <a:rPr lang="en-US" dirty="0"/>
              <a:t>" is the primary strategy for successful nosocomial infection control. In the second tier are precautions designed only for the care of specified patients.</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28757723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2" name="Title 1"/>
          <p:cNvSpPr>
            <a:spLocks noGrp="1"/>
          </p:cNvSpPr>
          <p:nvPr>
            <p:ph type="title"/>
          </p:nvPr>
        </p:nvSpPr>
        <p:spPr/>
        <p:txBody>
          <a:bodyPr/>
          <a:lstStyle/>
          <a:p>
            <a:endParaRPr lang="en-US"/>
          </a:p>
        </p:txBody>
      </p:sp>
      <p:sp>
        <p:nvSpPr>
          <p:cNvPr id="4" name="Rectangle 3"/>
          <p:cNvSpPr/>
          <p:nvPr/>
        </p:nvSpPr>
        <p:spPr>
          <a:xfrm>
            <a:off x="2286000" y="889844"/>
            <a:ext cx="4572000" cy="5078313"/>
          </a:xfrm>
          <a:prstGeom prst="rect">
            <a:avLst/>
          </a:prstGeom>
        </p:spPr>
        <p:txBody>
          <a:bodyPr>
            <a:spAutoFit/>
          </a:bodyPr>
          <a:lstStyle/>
          <a:p>
            <a:r>
              <a:rPr lang="en-US" b="1" dirty="0"/>
              <a:t> </a:t>
            </a:r>
            <a:r>
              <a:rPr lang="en-US" b="1" i="1" dirty="0"/>
              <a:t>Standard Precautions</a:t>
            </a:r>
            <a:r>
              <a:rPr lang="en-US" dirty="0"/>
              <a:t> for moist and potentially infectious body substances are to be used for all patients.  The focus is on applying a single set of precautions to be utilized for all non-intact skin, mucous membranes and potentially infectious moist body substances such as: blood, urine, saliva, feces, sputum, wound drainage and other body fluids. Standard Precautions synthesize the major features of Universal Precautions (Blood and Body Fluid Precautions), which was designed to reduce the risk of transmission of blood borne pathogens, and Body Substance Isolation (BSI), designed to reduce the risk of transmission of pathogens from moist body substances, and applies them to all patients receiving care in hospitals, regardless of their diagnosis or presumed infection status. </a:t>
            </a:r>
          </a:p>
        </p:txBody>
      </p:sp>
    </p:spTree>
    <p:extLst>
      <p:ext uri="{BB962C8B-B14F-4D97-AF65-F5344CB8AC3E}">
        <p14:creationId xmlns:p14="http://schemas.microsoft.com/office/powerpoint/2010/main" val="4483668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Standard Precautions apply to </a:t>
            </a:r>
          </a:p>
          <a:p>
            <a:pPr lvl="0"/>
            <a:r>
              <a:rPr lang="en-US" dirty="0"/>
              <a:t>blood; </a:t>
            </a:r>
          </a:p>
          <a:p>
            <a:pPr lvl="0"/>
            <a:r>
              <a:rPr lang="en-US" dirty="0"/>
              <a:t>all body fluids, secretions, and excretions </a:t>
            </a:r>
            <a:r>
              <a:rPr lang="en-US" i="1" dirty="0"/>
              <a:t>except sweat</a:t>
            </a:r>
            <a:r>
              <a:rPr lang="en-US" dirty="0"/>
              <a:t>, regardless of whether or not they contain visible blood; </a:t>
            </a:r>
          </a:p>
          <a:p>
            <a:pPr lvl="0"/>
            <a:r>
              <a:rPr lang="en-US" dirty="0"/>
              <a:t>non-intact skin; and </a:t>
            </a:r>
          </a:p>
          <a:p>
            <a:pPr lvl="0"/>
            <a:r>
              <a:rPr lang="en-US" dirty="0"/>
              <a:t>mucous membranes. Standard Precautions are designed to reduce the risk of transmission of microorganisms from both recognized and unrecognized sources of infection in hospitals.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708014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n-US" dirty="0"/>
              <a:t>Definition of phlebotomy from Greek words, </a:t>
            </a:r>
            <a:r>
              <a:rPr lang="en-US" i="1" dirty="0" err="1"/>
              <a:t>phlebo</a:t>
            </a:r>
            <a:r>
              <a:rPr lang="en-US" dirty="0"/>
              <a:t>, relates to veins, </a:t>
            </a:r>
            <a:r>
              <a:rPr lang="en-US" i="1" dirty="0" err="1"/>
              <a:t>tomy</a:t>
            </a:r>
            <a:r>
              <a:rPr lang="en-US" dirty="0"/>
              <a:t>, relates to cutting. </a:t>
            </a:r>
          </a:p>
          <a:p>
            <a:pPr lvl="0"/>
            <a:r>
              <a:rPr lang="en-US" dirty="0"/>
              <a:t>The primary duty of the phlebotomist is to collect blood specimens for laboratory analysis. </a:t>
            </a:r>
          </a:p>
          <a:p>
            <a:pPr lvl="0"/>
            <a:r>
              <a:rPr lang="en-US" dirty="0"/>
              <a:t>The most common method is by venipuncture, accessing a vein with a needle to obtain blood samples without destroying the integrity of the vein. </a:t>
            </a:r>
          </a:p>
          <a:p>
            <a:pPr lvl="0"/>
            <a:r>
              <a:rPr lang="en-US" dirty="0"/>
              <a:t>This is an invasive procedure which must be performed with skill to prevent harming the patient.</a:t>
            </a:r>
          </a:p>
          <a:p>
            <a:endParaRPr lang="en-US" dirty="0"/>
          </a:p>
        </p:txBody>
      </p:sp>
      <p:sp>
        <p:nvSpPr>
          <p:cNvPr id="2" name="Title 1"/>
          <p:cNvSpPr>
            <a:spLocks noGrp="1"/>
          </p:cNvSpPr>
          <p:nvPr>
            <p:ph type="title"/>
          </p:nvPr>
        </p:nvSpPr>
        <p:spPr/>
        <p:txBody>
          <a:bodyPr/>
          <a:lstStyle/>
          <a:p>
            <a:r>
              <a:rPr lang="en-US" dirty="0" smtClean="0"/>
              <a:t>Primary Duty</a:t>
            </a:r>
            <a:endParaRPr lang="en-US" dirty="0"/>
          </a:p>
        </p:txBody>
      </p:sp>
    </p:spTree>
    <p:extLst>
      <p:ext uri="{BB962C8B-B14F-4D97-AF65-F5344CB8AC3E}">
        <p14:creationId xmlns:p14="http://schemas.microsoft.com/office/powerpoint/2010/main" val="253250071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All health care workers should routinely use appropriate barrier protection to prevent skin and mucous membrane exposure when contact with blood or body fluids is anticipated.  Gloves must be worn during phlebotomy and changed after contact with each patient.  Masks, protective eyewear, face shields, and/or gowns should be worn as indicated when there is a potential for splashing or splattering of blood and/or body fluids.</a:t>
            </a:r>
          </a:p>
          <a:p>
            <a:r>
              <a:rPr lang="en-US" dirty="0"/>
              <a:t> </a:t>
            </a:r>
          </a:p>
          <a:p>
            <a:endParaRPr lang="en-US" dirty="0"/>
          </a:p>
        </p:txBody>
      </p:sp>
      <p:sp>
        <p:nvSpPr>
          <p:cNvPr id="2" name="Title 1"/>
          <p:cNvSpPr>
            <a:spLocks noGrp="1"/>
          </p:cNvSpPr>
          <p:nvPr>
            <p:ph type="title"/>
          </p:nvPr>
        </p:nvSpPr>
        <p:spPr/>
        <p:txBody>
          <a:bodyPr/>
          <a:lstStyle/>
          <a:p>
            <a:r>
              <a:rPr lang="en-US" dirty="0" smtClean="0"/>
              <a:t>Standard Precautions</a:t>
            </a:r>
            <a:endParaRPr lang="en-US" dirty="0"/>
          </a:p>
        </p:txBody>
      </p:sp>
    </p:spTree>
    <p:extLst>
      <p:ext uri="{BB962C8B-B14F-4D97-AF65-F5344CB8AC3E}">
        <p14:creationId xmlns:p14="http://schemas.microsoft.com/office/powerpoint/2010/main" val="312514495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US" dirty="0"/>
              <a:t>Wash hands immediately if contaminated with blood or body fluids and after removing gloves.</a:t>
            </a:r>
          </a:p>
          <a:p>
            <a:pPr lvl="0"/>
            <a:r>
              <a:rPr lang="en-US" dirty="0"/>
              <a:t>Take the necessary precautions to prevent injuries caused by needles, scalpels and other sharp instruments.  Sharp items must be placed in a puncture-resistant container.</a:t>
            </a:r>
          </a:p>
          <a:p>
            <a:pPr lvl="0"/>
            <a:r>
              <a:rPr lang="en-US" dirty="0"/>
              <a:t>Mouth pieces, resuscitation bags, or other ventilation devices should be available for use in areas in which the need for resuscitation is predictable.</a:t>
            </a:r>
          </a:p>
          <a:p>
            <a:pPr lvl="0"/>
            <a:r>
              <a:rPr lang="en-US" dirty="0"/>
              <a:t>Health care workers with exudative lesions or weeping dermatitis should cover those areas with an occlusive bandage.</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06926202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Pregnant health care workers are not known to be at any greater risk of contracting HIV infection than those who are not pregnant.  Because the infection can be transmitted </a:t>
            </a:r>
            <a:r>
              <a:rPr lang="en-US" dirty="0" err="1"/>
              <a:t>perinatally</a:t>
            </a:r>
            <a:r>
              <a:rPr lang="en-US" dirty="0"/>
              <a:t> pregnant health care workers should be especially familiar with and strictly adhere to precautions to minimize the risk of acquiring HIV or Hepatitis B.</a:t>
            </a:r>
          </a:p>
          <a:p>
            <a:pPr lvl="0"/>
            <a:r>
              <a:rPr lang="en-US" dirty="0"/>
              <a:t>Immunization of employees is required for infectious agents (measles, mumps, rubella) transmitted by air.</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11605660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a:t>Transmission-Based Precautions</a:t>
            </a:r>
            <a:r>
              <a:rPr lang="en-US" dirty="0"/>
              <a:t> are designed for patients documented or suspected to be infected with highly transmissible or epidemiologically important pathogens for which additional precautions beyond Standard Precautions are needed to interrupt transmission in hospitals. </a:t>
            </a:r>
            <a:r>
              <a:rPr lang="en-US" i="1" dirty="0"/>
              <a:t>There are three types of Transmission-Based Precautions: Airborne Precautions, Droplet Precautions, and Contact Precautions</a:t>
            </a:r>
            <a:r>
              <a:rPr lang="en-US" dirty="0"/>
              <a:t>. They may be combined for diseases that have multiple routes of transmission. When used either singularly or in combination, they are to be used in addition to Standard Precautions.</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770285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normAutofit/>
          </a:bodyPr>
          <a:lstStyle/>
          <a:p>
            <a:pPr marL="457200" lvl="1" indent="0">
              <a:buNone/>
            </a:pPr>
            <a:r>
              <a:rPr lang="en-US" sz="4000" dirty="0" smtClean="0"/>
              <a:t>Diagnostic </a:t>
            </a:r>
            <a:r>
              <a:rPr lang="en-US" sz="4000" dirty="0"/>
              <a:t>testing</a:t>
            </a:r>
          </a:p>
          <a:p>
            <a:pPr marL="457200" lvl="1" indent="0">
              <a:buNone/>
            </a:pPr>
            <a:r>
              <a:rPr lang="en-US" sz="4000" dirty="0"/>
              <a:t>Therapeutic </a:t>
            </a:r>
            <a:r>
              <a:rPr lang="en-US" sz="4000" dirty="0" smtClean="0"/>
              <a:t>assessment</a:t>
            </a:r>
            <a:endParaRPr lang="en-US" sz="4000" dirty="0"/>
          </a:p>
          <a:p>
            <a:pPr marL="0" indent="0">
              <a:buNone/>
            </a:pPr>
            <a:r>
              <a:rPr lang="en-US" sz="4000" dirty="0"/>
              <a:t> </a:t>
            </a:r>
            <a:r>
              <a:rPr lang="en-US" sz="4000" dirty="0" smtClean="0"/>
              <a:t>    Monitoring </a:t>
            </a:r>
            <a:r>
              <a:rPr lang="en-US" sz="4000" dirty="0"/>
              <a:t>patient’s condition</a:t>
            </a:r>
          </a:p>
        </p:txBody>
      </p:sp>
      <p:sp>
        <p:nvSpPr>
          <p:cNvPr id="2" name="Title 1"/>
          <p:cNvSpPr>
            <a:spLocks noGrp="1"/>
          </p:cNvSpPr>
          <p:nvPr>
            <p:ph type="title"/>
          </p:nvPr>
        </p:nvSpPr>
        <p:spPr/>
        <p:txBody>
          <a:bodyPr>
            <a:normAutofit fontScale="90000"/>
          </a:bodyPr>
          <a:lstStyle/>
          <a:p>
            <a:pPr lvl="0"/>
            <a:r>
              <a:rPr lang="en-US" i="1" dirty="0"/>
              <a:t>Three</a:t>
            </a:r>
            <a:r>
              <a:rPr lang="en-US" dirty="0"/>
              <a:t> purposes for collection and analysis of laboratory samples:</a:t>
            </a:r>
          </a:p>
        </p:txBody>
      </p:sp>
    </p:spTree>
    <p:extLst>
      <p:ext uri="{BB962C8B-B14F-4D97-AF65-F5344CB8AC3E}">
        <p14:creationId xmlns:p14="http://schemas.microsoft.com/office/powerpoint/2010/main" val="34771869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194</TotalTime>
  <Words>4027</Words>
  <Application>Microsoft Office PowerPoint</Application>
  <PresentationFormat>On-screen Show (4:3)</PresentationFormat>
  <Paragraphs>416</Paragraphs>
  <Slides>83</Slides>
  <Notes>0</Notes>
  <HiddenSlides>0</HiddenSlides>
  <MMClips>0</MMClips>
  <ScaleCrop>false</ScaleCrop>
  <HeadingPairs>
    <vt:vector size="4" baseType="variant">
      <vt:variant>
        <vt:lpstr>Theme</vt:lpstr>
      </vt:variant>
      <vt:variant>
        <vt:i4>1</vt:i4>
      </vt:variant>
      <vt:variant>
        <vt:lpstr>Slide Titles</vt:lpstr>
      </vt:variant>
      <vt:variant>
        <vt:i4>83</vt:i4>
      </vt:variant>
    </vt:vector>
  </HeadingPairs>
  <TitlesOfParts>
    <vt:vector size="84" baseType="lpstr">
      <vt:lpstr>Waveform</vt:lpstr>
      <vt:lpstr>Introduction to BBPL Phlebotomy</vt:lpstr>
      <vt:lpstr>Why Teach This Class</vt:lpstr>
      <vt:lpstr>Objectives</vt:lpstr>
      <vt:lpstr>Objectives-continued</vt:lpstr>
      <vt:lpstr>More Objectives</vt:lpstr>
      <vt:lpstr>General Practice of Phlebotomy </vt:lpstr>
      <vt:lpstr> History </vt:lpstr>
      <vt:lpstr>Primary Duty</vt:lpstr>
      <vt:lpstr>Three purposes for collection and analysis of laboratory samples:</vt:lpstr>
      <vt:lpstr>Professionalism</vt:lpstr>
      <vt:lpstr>Professional Ethics</vt:lpstr>
      <vt:lpstr>PowerPoint Presentation</vt:lpstr>
      <vt:lpstr>Phlebotomist Duties</vt:lpstr>
      <vt:lpstr>Professional Behavior</vt:lpstr>
      <vt:lpstr>Character attributes include: </vt:lpstr>
      <vt:lpstr>Dealing with stress</vt:lpstr>
      <vt:lpstr>Rules for low stress living. </vt:lpstr>
      <vt:lpstr>PowerPoint Presentation</vt:lpstr>
      <vt:lpstr>Protective Equipment and Clothing – proper use reduces stress due to safety concerns. </vt:lpstr>
      <vt:lpstr>PowerPoint Presentation</vt:lpstr>
      <vt:lpstr>Skills for working as a successful team include:</vt:lpstr>
      <vt:lpstr>Communication Skills in the Patient Care Environment</vt:lpstr>
      <vt:lpstr>Bedside/Chairside Manner </vt:lpstr>
      <vt:lpstr>Patient Interview</vt:lpstr>
      <vt:lpstr>PowerPoint Presentation</vt:lpstr>
      <vt:lpstr>Communication techniques involved</vt:lpstr>
      <vt:lpstr>PowerPoint Presentation</vt:lpstr>
      <vt:lpstr>Verbal Communication</vt:lpstr>
      <vt:lpstr>Hearing disabilities or impairments</vt:lpstr>
      <vt:lpstr>Visual impairments</vt:lpstr>
      <vt:lpstr>English as a second language </vt:lpstr>
      <vt:lpstr>Cultural diversity</vt:lpstr>
      <vt:lpstr>PowerPoint Presentation</vt:lpstr>
      <vt:lpstr>Age </vt:lpstr>
      <vt:lpstr>Tone of voice and inflection can change positive statement into a negative one.</vt:lpstr>
      <vt:lpstr>Emergency situations</vt:lpstr>
      <vt:lpstr>Nonverbal Communication </vt:lpstr>
      <vt:lpstr>PowerPoint Presentation</vt:lpstr>
      <vt:lpstr>Active Listening Skills</vt:lpstr>
      <vt:lpstr>Tips for active listening. </vt:lpstr>
      <vt:lpstr>Written Communication</vt:lpstr>
      <vt:lpstr>Patient rights</vt:lpstr>
      <vt:lpstr>Issues in Specimen Collection</vt:lpstr>
      <vt:lpstr>Family, visitors and significant others</vt:lpstr>
      <vt:lpstr>PowerPoint Presentation</vt:lpstr>
      <vt:lpstr>Health Care Organizations</vt:lpstr>
      <vt:lpstr>PowerPoint Presentation</vt:lpstr>
      <vt:lpstr>PowerPoint Presentation</vt:lpstr>
      <vt:lpstr>Phlebotomist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tests performed in the hematology department include: </vt:lpstr>
      <vt:lpstr>PowerPoint Presentation</vt:lpstr>
      <vt:lpstr>PowerPoint Presentation</vt:lpstr>
      <vt:lpstr>Urinalysis department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Interdepartmental Relationships</vt:lpstr>
      <vt:lpstr>EXERCISE 1: INFECTION CONTROL</vt:lpstr>
      <vt:lpstr>Healthcare Associated Infections</vt:lpstr>
      <vt:lpstr>Handwashing</vt:lpstr>
      <vt:lpstr>When to Wash Hands</vt:lpstr>
      <vt:lpstr>Hand Sanitizer</vt:lpstr>
      <vt:lpstr>PowerPoint Presentation</vt:lpstr>
      <vt:lpstr>Aseptic Technique</vt:lpstr>
      <vt:lpstr>PowerPoint Presentation</vt:lpstr>
      <vt:lpstr>PowerPoint Presentation</vt:lpstr>
      <vt:lpstr>PowerPoint Presentation</vt:lpstr>
      <vt:lpstr>Standard Precautions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BBPL Phlebotomy</dc:title>
  <dc:creator>Diana Inman</dc:creator>
  <cp:lastModifiedBy>Diana Inman</cp:lastModifiedBy>
  <cp:revision>30</cp:revision>
  <dcterms:created xsi:type="dcterms:W3CDTF">2016-01-14T18:21:16Z</dcterms:created>
  <dcterms:modified xsi:type="dcterms:W3CDTF">2016-01-15T19:30:03Z</dcterms:modified>
</cp:coreProperties>
</file>