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1959763-A113-4811-AD2B-418B4D9EF98B}"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DE336-0D05-4D26-9A2E-E0591668568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59763-A113-4811-AD2B-418B4D9EF98B}"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DE336-0D05-4D26-9A2E-E059166856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59763-A113-4811-AD2B-418B4D9EF98B}"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DE336-0D05-4D26-9A2E-E059166856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959763-A113-4811-AD2B-418B4D9EF98B}"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DE336-0D05-4D26-9A2E-E059166856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91959763-A113-4811-AD2B-418B4D9EF98B}"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DE336-0D05-4D26-9A2E-E0591668568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1959763-A113-4811-AD2B-418B4D9EF98B}"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3DE336-0D05-4D26-9A2E-E0591668568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1959763-A113-4811-AD2B-418B4D9EF98B}" type="datetimeFigureOut">
              <a:rPr lang="en-US" smtClean="0"/>
              <a:t>1/19/2016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3DE336-0D05-4D26-9A2E-E0591668568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959763-A113-4811-AD2B-418B4D9EF98B}" type="datetimeFigureOut">
              <a:rPr lang="en-US" smtClean="0"/>
              <a:t>1/19/2016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3DE336-0D05-4D26-9A2E-E059166856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959763-A113-4811-AD2B-418B4D9EF98B}" type="datetimeFigureOut">
              <a:rPr lang="en-US" smtClean="0"/>
              <a:t>1/19/2016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3DE336-0D05-4D26-9A2E-E059166856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91959763-A113-4811-AD2B-418B4D9EF98B}" type="datetimeFigureOut">
              <a:rPr lang="en-US" smtClean="0"/>
              <a:t>1/19/2016</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33DE336-0D05-4D26-9A2E-E059166856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959763-A113-4811-AD2B-418B4D9EF98B}"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3DE336-0D05-4D26-9A2E-E0591668568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91959763-A113-4811-AD2B-418B4D9EF98B}" type="datetimeFigureOut">
              <a:rPr lang="en-US" smtClean="0"/>
              <a:t>1/19/2016</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33DE336-0D05-4D26-9A2E-E0591668568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736199" y="1760655"/>
            <a:ext cx="5648623" cy="957640"/>
          </a:xfrm>
        </p:spPr>
        <p:txBody>
          <a:bodyPr/>
          <a:lstStyle/>
          <a:p>
            <a:r>
              <a:rPr lang="en-US" dirty="0" smtClean="0"/>
              <a:t>Infection Control</a:t>
            </a:r>
            <a:endParaRPr lang="en-US" sz="4800" dirty="0"/>
          </a:p>
        </p:txBody>
      </p:sp>
      <p:sp>
        <p:nvSpPr>
          <p:cNvPr id="3" name="Subtitle 2"/>
          <p:cNvSpPr>
            <a:spLocks noGrp="1"/>
          </p:cNvSpPr>
          <p:nvPr>
            <p:ph type="subTitle" idx="1"/>
          </p:nvPr>
        </p:nvSpPr>
        <p:spPr>
          <a:xfrm rot="19140000">
            <a:off x="1175981" y="2373847"/>
            <a:ext cx="6511131" cy="439908"/>
          </a:xfrm>
        </p:spPr>
        <p:txBody>
          <a:bodyPr>
            <a:noAutofit/>
          </a:bodyPr>
          <a:lstStyle/>
          <a:p>
            <a:r>
              <a:rPr lang="en-US" sz="2800" dirty="0" smtClean="0"/>
              <a:t>Proper Handwashing</a:t>
            </a:r>
            <a:endParaRPr lang="en-US" sz="2800" dirty="0"/>
          </a:p>
        </p:txBody>
      </p:sp>
    </p:spTree>
    <p:extLst>
      <p:ext uri="{BB962C8B-B14F-4D97-AF65-F5344CB8AC3E}">
        <p14:creationId xmlns:p14="http://schemas.microsoft.com/office/powerpoint/2010/main" val="796531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Standard Precautions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CDC </a:t>
            </a:r>
            <a:r>
              <a:rPr lang="en-US" dirty="0" smtClean="0"/>
              <a:t>recommends: </a:t>
            </a:r>
          </a:p>
          <a:p>
            <a:pPr lvl="0"/>
            <a:r>
              <a:rPr lang="en-US" dirty="0" smtClean="0"/>
              <a:t>All </a:t>
            </a:r>
            <a:r>
              <a:rPr lang="en-US" dirty="0"/>
              <a:t>health care workers should routinely use appropriate barrier protection to prevent skin and mucous membrane exposure when contact with blood or body fluids is anticipated.  Gloves must be worn during phlebotomy and changed after contact with each patient.  Masks, protective eyewear, face shields, and/or gowns should be worn as indicated when there is a potential for splashing or splattering of blood and/or body fluids.</a:t>
            </a:r>
          </a:p>
          <a:p>
            <a:pPr lvl="0"/>
            <a:r>
              <a:rPr lang="en-US" dirty="0" smtClean="0"/>
              <a:t>Wash </a:t>
            </a:r>
            <a:r>
              <a:rPr lang="en-US" dirty="0"/>
              <a:t>hands immediately if contaminated with blood or body fluids and after removing gloves.</a:t>
            </a:r>
          </a:p>
          <a:p>
            <a:pPr lvl="0"/>
            <a:r>
              <a:rPr lang="en-US" dirty="0"/>
              <a:t>Take the necessary precautions to prevent injuries caused by needles, scalpels and other sharp instruments.  Sharp items must be placed in a puncture-resistant container.</a:t>
            </a:r>
          </a:p>
          <a:p>
            <a:pPr lvl="0"/>
            <a:r>
              <a:rPr lang="en-US" dirty="0" smtClean="0"/>
              <a:t>Health </a:t>
            </a:r>
            <a:r>
              <a:rPr lang="en-US" dirty="0"/>
              <a:t>care workers with exudative lesions or weeping dermatitis should cover those areas with an occlusive bandage.</a:t>
            </a:r>
          </a:p>
          <a:p>
            <a:pPr lvl="0"/>
            <a:r>
              <a:rPr lang="en-US" dirty="0" smtClean="0"/>
              <a:t>Immunization </a:t>
            </a:r>
            <a:r>
              <a:rPr lang="en-US" dirty="0"/>
              <a:t>of employees is required for infectious agents (measles, mumps, rubella) transmitted by air.</a:t>
            </a:r>
          </a:p>
          <a:p>
            <a:r>
              <a:rPr lang="en-US" dirty="0"/>
              <a:t> </a:t>
            </a:r>
          </a:p>
          <a:p>
            <a:endParaRPr lang="en-US" dirty="0"/>
          </a:p>
        </p:txBody>
      </p:sp>
    </p:spTree>
    <p:extLst>
      <p:ext uri="{BB962C8B-B14F-4D97-AF65-F5344CB8AC3E}">
        <p14:creationId xmlns:p14="http://schemas.microsoft.com/office/powerpoint/2010/main" val="3428712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Transmission bases Precautions</a:t>
            </a:r>
            <a:endParaRPr lang="en-US" dirty="0"/>
          </a:p>
        </p:txBody>
      </p:sp>
      <p:sp>
        <p:nvSpPr>
          <p:cNvPr id="3" name="Content Placeholder 2"/>
          <p:cNvSpPr>
            <a:spLocks noGrp="1"/>
          </p:cNvSpPr>
          <p:nvPr>
            <p:ph idx="1"/>
          </p:nvPr>
        </p:nvSpPr>
        <p:spPr>
          <a:xfrm>
            <a:off x="822960" y="1357745"/>
            <a:ext cx="7520940" cy="3685310"/>
          </a:xfrm>
        </p:spPr>
        <p:txBody>
          <a:bodyPr/>
          <a:lstStyle/>
          <a:p>
            <a:r>
              <a:rPr lang="en-US" dirty="0" smtClean="0"/>
              <a:t>-</a:t>
            </a:r>
            <a:r>
              <a:rPr lang="en-US" sz="2000" dirty="0"/>
              <a:t>A</a:t>
            </a:r>
            <a:r>
              <a:rPr lang="en-US" sz="2000" dirty="0" smtClean="0"/>
              <a:t>re </a:t>
            </a:r>
            <a:r>
              <a:rPr lang="en-US" sz="2000" dirty="0"/>
              <a:t>designed for patients documented or suspected to be infected with highly transmissible or epidemiologically important pathogens for which additional precautions beyond Standard Precautions are needed to interrupt transmission in hospitals. </a:t>
            </a:r>
            <a:r>
              <a:rPr lang="en-US" sz="2000" i="1" dirty="0"/>
              <a:t>There are three types of Transmission-Based Precautions: Airborne Precautions, Droplet Precautions, and Contact Precautions</a:t>
            </a:r>
            <a:r>
              <a:rPr lang="en-US" sz="2000" dirty="0"/>
              <a:t>. They may be combined for diseases that have multiple routes of transmission. When used either singularly or in combination, they are to be used in addition to Standard Precautions. </a:t>
            </a:r>
          </a:p>
          <a:p>
            <a:endParaRPr lang="en-US" dirty="0"/>
          </a:p>
        </p:txBody>
      </p:sp>
    </p:spTree>
    <p:extLst>
      <p:ext uri="{BB962C8B-B14F-4D97-AF65-F5344CB8AC3E}">
        <p14:creationId xmlns:p14="http://schemas.microsoft.com/office/powerpoint/2010/main" val="165137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precautions</a:t>
            </a:r>
            <a:endParaRPr lang="en-US" dirty="0"/>
          </a:p>
        </p:txBody>
      </p:sp>
      <p:sp>
        <p:nvSpPr>
          <p:cNvPr id="3" name="Content Placeholder 2"/>
          <p:cNvSpPr>
            <a:spLocks noGrp="1"/>
          </p:cNvSpPr>
          <p:nvPr>
            <p:ph idx="1"/>
          </p:nvPr>
        </p:nvSpPr>
        <p:spPr/>
        <p:txBody>
          <a:bodyPr>
            <a:noAutofit/>
          </a:bodyPr>
          <a:lstStyle/>
          <a:p>
            <a:r>
              <a:rPr lang="en-US" sz="2000" u="sng" dirty="0"/>
              <a:t>Standard Precautions</a:t>
            </a:r>
            <a:endParaRPr lang="en-US" sz="2000" dirty="0"/>
          </a:p>
          <a:p>
            <a:r>
              <a:rPr lang="en-US" sz="2000" dirty="0"/>
              <a:t>Use Standard Precautions for the care of all patients.</a:t>
            </a:r>
          </a:p>
          <a:p>
            <a:r>
              <a:rPr lang="en-US" sz="2000" u="sng" dirty="0"/>
              <a:t>Airborne Precautions</a:t>
            </a:r>
            <a:endParaRPr lang="en-US" sz="2000" dirty="0"/>
          </a:p>
          <a:p>
            <a:r>
              <a:rPr lang="en-US" sz="2000" dirty="0"/>
              <a:t>In addition to Standard Precautions, use Airborne Precautions for patients known or suspected to have serious illnesses transmitted by airborne droplet nuclei (less than 5 µm).  Examples of such illnesses include:</a:t>
            </a:r>
          </a:p>
          <a:p>
            <a:pPr lvl="0"/>
            <a:r>
              <a:rPr lang="en-US" sz="2000" dirty="0"/>
              <a:t>Measles</a:t>
            </a:r>
          </a:p>
          <a:p>
            <a:pPr lvl="0"/>
            <a:r>
              <a:rPr lang="en-US" sz="2000" dirty="0"/>
              <a:t>Varicella (including disseminated zoster)</a:t>
            </a:r>
          </a:p>
          <a:p>
            <a:pPr lvl="0"/>
            <a:r>
              <a:rPr lang="en-US" sz="2000" dirty="0"/>
              <a:t>Tuberculosis</a:t>
            </a:r>
          </a:p>
        </p:txBody>
      </p:sp>
    </p:spTree>
    <p:extLst>
      <p:ext uri="{BB962C8B-B14F-4D97-AF65-F5344CB8AC3E}">
        <p14:creationId xmlns:p14="http://schemas.microsoft.com/office/powerpoint/2010/main" val="4280354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dirty="0"/>
              <a:t> </a:t>
            </a:r>
            <a:br>
              <a:rPr lang="en-US" dirty="0"/>
            </a:br>
            <a:r>
              <a:rPr lang="en-US" b="1" u="sng" dirty="0"/>
              <a:t>Droplet Precautions</a:t>
            </a:r>
            <a:endParaRPr lang="en-US" dirty="0"/>
          </a:p>
        </p:txBody>
      </p:sp>
      <p:sp>
        <p:nvSpPr>
          <p:cNvPr id="3" name="Content Placeholder 2"/>
          <p:cNvSpPr>
            <a:spLocks noGrp="1"/>
          </p:cNvSpPr>
          <p:nvPr>
            <p:ph idx="1"/>
          </p:nvPr>
        </p:nvSpPr>
        <p:spPr>
          <a:xfrm>
            <a:off x="822960" y="1100628"/>
            <a:ext cx="7859222" cy="3905481"/>
          </a:xfrm>
        </p:spPr>
        <p:txBody>
          <a:bodyPr>
            <a:normAutofit fontScale="85000" lnSpcReduction="20000"/>
          </a:bodyPr>
          <a:lstStyle/>
          <a:p>
            <a:r>
              <a:rPr lang="en-US" b="0" dirty="0" smtClean="0"/>
              <a:t>For </a:t>
            </a:r>
            <a:r>
              <a:rPr lang="en-US" b="0" dirty="0"/>
              <a:t>patients known or suspected to have serious illnesses transmitted by large particle droplets (</a:t>
            </a:r>
            <a:r>
              <a:rPr lang="en-US" dirty="0"/>
              <a:t>greater than 5 µm</a:t>
            </a:r>
            <a:r>
              <a:rPr lang="en-US" b="0" dirty="0"/>
              <a:t>).  Examples of such illnesses include:</a:t>
            </a:r>
            <a:endParaRPr lang="en-US" sz="2400" dirty="0"/>
          </a:p>
          <a:p>
            <a:pPr lvl="0"/>
            <a:r>
              <a:rPr lang="en-US" b="0" dirty="0"/>
              <a:t>Invasive </a:t>
            </a:r>
            <a:r>
              <a:rPr lang="en-US" b="0" i="1" dirty="0" err="1"/>
              <a:t>Haemophilus</a:t>
            </a:r>
            <a:r>
              <a:rPr lang="en-US" b="0" i="1" dirty="0"/>
              <a:t> influenza</a:t>
            </a:r>
            <a:r>
              <a:rPr lang="en-US" b="0" dirty="0"/>
              <a:t> type b disease, including meningitis, pneumonia, epiglottitis and sepsis.</a:t>
            </a:r>
            <a:endParaRPr lang="en-US" sz="2400" dirty="0"/>
          </a:p>
          <a:p>
            <a:pPr lvl="0"/>
            <a:r>
              <a:rPr lang="en-US" b="0" dirty="0"/>
              <a:t>Invasive Neisseria meningitides disease, including meningitis, pneumonia and sepsis.</a:t>
            </a:r>
            <a:endParaRPr lang="en-US" sz="2400" dirty="0"/>
          </a:p>
          <a:p>
            <a:pPr lvl="0"/>
            <a:r>
              <a:rPr lang="en-US" b="0" dirty="0"/>
              <a:t>Other serious bacterial respiratory infections spread by droplet transmission, including:</a:t>
            </a:r>
            <a:endParaRPr lang="en-US" sz="2400" dirty="0"/>
          </a:p>
          <a:p>
            <a:pPr lvl="1"/>
            <a:r>
              <a:rPr lang="en-US" dirty="0" err="1"/>
              <a:t>Diptheria</a:t>
            </a:r>
            <a:r>
              <a:rPr lang="en-US" dirty="0"/>
              <a:t> (</a:t>
            </a:r>
            <a:r>
              <a:rPr lang="en-US" dirty="0" err="1"/>
              <a:t>phyaryngeal</a:t>
            </a:r>
            <a:r>
              <a:rPr lang="en-US" dirty="0"/>
              <a:t>)</a:t>
            </a:r>
            <a:endParaRPr lang="en-US" sz="2400" dirty="0"/>
          </a:p>
          <a:p>
            <a:pPr lvl="1"/>
            <a:r>
              <a:rPr lang="en-US" i="1" dirty="0"/>
              <a:t>Mycoplasma pneumonia</a:t>
            </a:r>
            <a:endParaRPr lang="en-US" sz="2400" dirty="0"/>
          </a:p>
          <a:p>
            <a:pPr lvl="1"/>
            <a:r>
              <a:rPr lang="en-US" dirty="0"/>
              <a:t>Pertussis</a:t>
            </a:r>
            <a:endParaRPr lang="en-US" sz="2400" dirty="0"/>
          </a:p>
          <a:p>
            <a:pPr lvl="1"/>
            <a:r>
              <a:rPr lang="en-US" dirty="0"/>
              <a:t>Pneumonic plague</a:t>
            </a:r>
            <a:endParaRPr lang="en-US" sz="2400" dirty="0"/>
          </a:p>
          <a:p>
            <a:pPr lvl="0"/>
            <a:r>
              <a:rPr lang="en-US" b="0" dirty="0" smtClean="0"/>
              <a:t>Serious </a:t>
            </a:r>
            <a:r>
              <a:rPr lang="en-US" b="0" dirty="0"/>
              <a:t>viral infections spread by droplet transmission including:</a:t>
            </a:r>
            <a:endParaRPr lang="en-US" sz="2400" dirty="0"/>
          </a:p>
          <a:p>
            <a:pPr lvl="1"/>
            <a:r>
              <a:rPr lang="en-US" dirty="0"/>
              <a:t>Adenovirus</a:t>
            </a:r>
            <a:endParaRPr lang="en-US" sz="2400" dirty="0"/>
          </a:p>
          <a:p>
            <a:pPr lvl="1"/>
            <a:r>
              <a:rPr lang="en-US" dirty="0"/>
              <a:t>Influenza</a:t>
            </a:r>
            <a:endParaRPr lang="en-US" sz="2400" dirty="0"/>
          </a:p>
          <a:p>
            <a:pPr lvl="1"/>
            <a:r>
              <a:rPr lang="en-US" dirty="0"/>
              <a:t>Mumps</a:t>
            </a:r>
            <a:endParaRPr lang="en-US" sz="2400" dirty="0"/>
          </a:p>
          <a:p>
            <a:pPr lvl="1"/>
            <a:r>
              <a:rPr lang="en-US" dirty="0"/>
              <a:t>Parvovirus B19</a:t>
            </a:r>
            <a:endParaRPr lang="en-US" sz="2400" dirty="0"/>
          </a:p>
          <a:p>
            <a:pPr lvl="1"/>
            <a:r>
              <a:rPr lang="en-US" dirty="0"/>
              <a:t>Rubella</a:t>
            </a:r>
            <a:endParaRPr lang="en-US" dirty="0"/>
          </a:p>
        </p:txBody>
      </p:sp>
    </p:spTree>
    <p:extLst>
      <p:ext uri="{BB962C8B-B14F-4D97-AF65-F5344CB8AC3E}">
        <p14:creationId xmlns:p14="http://schemas.microsoft.com/office/powerpoint/2010/main" val="2155086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Contact Precautions</a:t>
            </a:r>
            <a:endParaRPr lang="en-US" dirty="0"/>
          </a:p>
        </p:txBody>
      </p:sp>
      <p:sp>
        <p:nvSpPr>
          <p:cNvPr id="3" name="Content Placeholder 2"/>
          <p:cNvSpPr>
            <a:spLocks noGrp="1"/>
          </p:cNvSpPr>
          <p:nvPr>
            <p:ph idx="1"/>
          </p:nvPr>
        </p:nvSpPr>
        <p:spPr/>
        <p:txBody>
          <a:bodyPr>
            <a:normAutofit fontScale="85000" lnSpcReduction="20000"/>
          </a:bodyPr>
          <a:lstStyle/>
          <a:p>
            <a:r>
              <a:rPr lang="en-US" b="0" dirty="0" smtClean="0"/>
              <a:t>For </a:t>
            </a:r>
            <a:r>
              <a:rPr lang="en-US" b="0" dirty="0"/>
              <a:t>patients known or suspected to have serious illnesses easily transmitted by direct patient contact or by contact with items in the patient’s environment.  Examples of such illnesses include:</a:t>
            </a:r>
            <a:endParaRPr lang="en-US" sz="2400" dirty="0"/>
          </a:p>
          <a:p>
            <a:pPr lvl="0"/>
            <a:r>
              <a:rPr lang="en-US" b="0" dirty="0"/>
              <a:t>Gastrointestinal, respiratory, skin or wound infections or colonization with multidrug resistant bacteria judged by the infection control program, based on current state, regional or national recommendations, to be of special clinical and epidemiological significance.</a:t>
            </a:r>
            <a:endParaRPr lang="en-US" sz="2400" dirty="0"/>
          </a:p>
          <a:p>
            <a:pPr lvl="0"/>
            <a:r>
              <a:rPr lang="en-US" b="0" dirty="0"/>
              <a:t>Enteric infections with a low infectious dose or prolonged environmental survival, including:</a:t>
            </a:r>
            <a:endParaRPr lang="en-US" sz="2400" dirty="0"/>
          </a:p>
          <a:p>
            <a:pPr lvl="1"/>
            <a:r>
              <a:rPr lang="en-US" i="1" dirty="0"/>
              <a:t>Clostridium difficile</a:t>
            </a:r>
            <a:endParaRPr lang="en-US" sz="2400" dirty="0"/>
          </a:p>
          <a:p>
            <a:pPr lvl="1"/>
            <a:r>
              <a:rPr lang="en-US" dirty="0"/>
              <a:t>For diapered or incontinent patients:  </a:t>
            </a:r>
            <a:r>
              <a:rPr lang="en-US" dirty="0" err="1"/>
              <a:t>enterohemorrhagic</a:t>
            </a:r>
            <a:r>
              <a:rPr lang="en-US" dirty="0"/>
              <a:t> </a:t>
            </a:r>
            <a:r>
              <a:rPr lang="en-US" i="1" dirty="0"/>
              <a:t>Escherichia coli</a:t>
            </a:r>
            <a:r>
              <a:rPr lang="en-US" dirty="0"/>
              <a:t> O157:H7, </a:t>
            </a:r>
            <a:r>
              <a:rPr lang="en-US" i="1" dirty="0" err="1"/>
              <a:t>Shigella</a:t>
            </a:r>
            <a:r>
              <a:rPr lang="en-US" dirty="0"/>
              <a:t>, hepatitis A or rotavirus</a:t>
            </a:r>
            <a:r>
              <a:rPr lang="en-US" dirty="0" smtClean="0"/>
              <a:t>.</a:t>
            </a:r>
            <a:endParaRPr lang="en-US" sz="2400" dirty="0"/>
          </a:p>
          <a:p>
            <a:pPr lvl="0"/>
            <a:r>
              <a:rPr lang="en-US" b="0" dirty="0"/>
              <a:t>Skin infections that are highly contagious or that may occur on dry skin including:</a:t>
            </a:r>
            <a:endParaRPr lang="en-US" sz="2400" dirty="0"/>
          </a:p>
          <a:p>
            <a:pPr lvl="1"/>
            <a:r>
              <a:rPr lang="en-US" dirty="0" smtClean="0"/>
              <a:t>Herpes </a:t>
            </a:r>
            <a:r>
              <a:rPr lang="en-US" dirty="0"/>
              <a:t>simplex virus (neonatal or </a:t>
            </a:r>
            <a:r>
              <a:rPr lang="en-US" dirty="0" err="1"/>
              <a:t>mucocutaneous</a:t>
            </a:r>
            <a:r>
              <a:rPr lang="en-US" dirty="0"/>
              <a:t>)</a:t>
            </a:r>
            <a:endParaRPr lang="en-US" sz="2400" dirty="0"/>
          </a:p>
          <a:p>
            <a:pPr lvl="1"/>
            <a:r>
              <a:rPr lang="en-US" dirty="0"/>
              <a:t>Impetigo</a:t>
            </a:r>
            <a:endParaRPr lang="en-US" sz="2400" dirty="0"/>
          </a:p>
          <a:p>
            <a:pPr lvl="1"/>
            <a:r>
              <a:rPr lang="en-US" dirty="0"/>
              <a:t>Major (</a:t>
            </a:r>
            <a:r>
              <a:rPr lang="en-US" dirty="0" err="1"/>
              <a:t>noncontained</a:t>
            </a:r>
            <a:r>
              <a:rPr lang="en-US" dirty="0"/>
              <a:t>) </a:t>
            </a:r>
            <a:r>
              <a:rPr lang="en-US" dirty="0" err="1"/>
              <a:t>absecesses</a:t>
            </a:r>
            <a:r>
              <a:rPr lang="en-US" dirty="0"/>
              <a:t>, cellulitis or decubiti</a:t>
            </a:r>
            <a:endParaRPr lang="en-US" sz="2400" dirty="0"/>
          </a:p>
          <a:p>
            <a:pPr lvl="1"/>
            <a:r>
              <a:rPr lang="en-US" dirty="0" smtClean="0"/>
              <a:t>Zoster </a:t>
            </a:r>
            <a:r>
              <a:rPr lang="en-US" dirty="0"/>
              <a:t>(disseminated or in the immunocompromised host)</a:t>
            </a:r>
            <a:endParaRPr lang="en-US" sz="2400" dirty="0"/>
          </a:p>
          <a:p>
            <a:pPr lvl="0"/>
            <a:r>
              <a:rPr lang="en-US" b="0" dirty="0" smtClean="0"/>
              <a:t>Viral </a:t>
            </a:r>
            <a:r>
              <a:rPr lang="en-US" b="0" dirty="0"/>
              <a:t>hemorrhagic infections (Ebola, Lassa or Marburg)</a:t>
            </a:r>
            <a:endParaRPr lang="en-US" sz="2400" dirty="0"/>
          </a:p>
          <a:p>
            <a:endParaRPr lang="en-US" dirty="0"/>
          </a:p>
        </p:txBody>
      </p:sp>
    </p:spTree>
    <p:extLst>
      <p:ext uri="{BB962C8B-B14F-4D97-AF65-F5344CB8AC3E}">
        <p14:creationId xmlns:p14="http://schemas.microsoft.com/office/powerpoint/2010/main" val="2714274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Personal Protective Equipment</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000" b="0" dirty="0"/>
              <a:t>PPE may include the use of masks, gowns and gloves.  The PPE is usually located on a cart directly outside the patient’s room.  Proper donning and removal of the PPE is important. </a:t>
            </a:r>
            <a:endParaRPr lang="en-US" sz="2000" dirty="0"/>
          </a:p>
          <a:p>
            <a:r>
              <a:rPr lang="en-US" sz="2000" b="0" dirty="0"/>
              <a:t> </a:t>
            </a:r>
            <a:endParaRPr lang="en-US" sz="2000" dirty="0"/>
          </a:p>
          <a:p>
            <a:r>
              <a:rPr lang="en-US" sz="2000" b="0" dirty="0"/>
              <a:t>When entering an isolation room it is critical that the healthcare worker reads notices posted on the patient door which symbolizes the types of personal protective equipment (PPE) that may be required to enter the room.  The following is an example of the poster for Contact Precautions.</a:t>
            </a:r>
            <a:endParaRPr lang="en-US" sz="2000" dirty="0"/>
          </a:p>
          <a:p>
            <a:endParaRPr lang="en-US" sz="2000" dirty="0"/>
          </a:p>
        </p:txBody>
      </p:sp>
    </p:spTree>
    <p:extLst>
      <p:ext uri="{BB962C8B-B14F-4D97-AF65-F5344CB8AC3E}">
        <p14:creationId xmlns:p14="http://schemas.microsoft.com/office/powerpoint/2010/main" val="3919772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90668" y="295564"/>
            <a:ext cx="4692071" cy="4692071"/>
          </a:xfrm>
        </p:spPr>
      </p:pic>
    </p:spTree>
    <p:extLst>
      <p:ext uri="{BB962C8B-B14F-4D97-AF65-F5344CB8AC3E}">
        <p14:creationId xmlns:p14="http://schemas.microsoft.com/office/powerpoint/2010/main" val="1070213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HANDWASHING</a:t>
            </a:r>
            <a:endParaRPr lang="en-US" dirty="0"/>
          </a:p>
        </p:txBody>
      </p:sp>
      <p:sp>
        <p:nvSpPr>
          <p:cNvPr id="3" name="Content Placeholder 2"/>
          <p:cNvSpPr>
            <a:spLocks noGrp="1"/>
          </p:cNvSpPr>
          <p:nvPr>
            <p:ph idx="1"/>
          </p:nvPr>
        </p:nvSpPr>
        <p:spPr>
          <a:xfrm>
            <a:off x="822960" y="1100628"/>
            <a:ext cx="7520940" cy="3923954"/>
          </a:xfrm>
        </p:spPr>
        <p:txBody>
          <a:bodyPr>
            <a:normAutofit/>
          </a:bodyPr>
          <a:lstStyle/>
          <a:p>
            <a:r>
              <a:rPr lang="en-US" u="sng" dirty="0"/>
              <a:t>Procedure</a:t>
            </a:r>
            <a:endParaRPr lang="en-US" dirty="0"/>
          </a:p>
          <a:p>
            <a:r>
              <a:rPr lang="en-US" dirty="0"/>
              <a:t> </a:t>
            </a:r>
            <a:r>
              <a:rPr lang="en-US" dirty="0" smtClean="0"/>
              <a:t>1</a:t>
            </a:r>
            <a:r>
              <a:rPr lang="en-US" dirty="0"/>
              <a:t>.	Release some paper toweling from the dispenser.</a:t>
            </a:r>
          </a:p>
          <a:p>
            <a:r>
              <a:rPr lang="en-US" dirty="0"/>
              <a:t>2.	Turn the water faucet on and adjust temperature.</a:t>
            </a:r>
          </a:p>
          <a:p>
            <a:r>
              <a:rPr lang="en-US" dirty="0"/>
              <a:t>3.	Dispense a small amount of soap into the palm of the hand.</a:t>
            </a:r>
          </a:p>
          <a:p>
            <a:r>
              <a:rPr lang="en-US" dirty="0"/>
              <a:t>4.	Vigorously lather hands and rub together for at least 15 seconds.</a:t>
            </a:r>
          </a:p>
          <a:p>
            <a:r>
              <a:rPr lang="en-US" dirty="0"/>
              <a:t>5.	Wash well between fingers, paying special attention to the fingernails and nail beds, and up the wrists.</a:t>
            </a:r>
          </a:p>
          <a:p>
            <a:r>
              <a:rPr lang="en-US" dirty="0"/>
              <a:t>6.	Rinse well with a moderate stream of water in a downward motion.</a:t>
            </a:r>
          </a:p>
          <a:p>
            <a:r>
              <a:rPr lang="en-US" dirty="0"/>
              <a:t>7.	Use paper toweling to thoroughly dry the hands.</a:t>
            </a:r>
          </a:p>
          <a:p>
            <a:r>
              <a:rPr lang="en-US" dirty="0"/>
              <a:t>8.	Using the same piece of paper towel, turn off the water.  DO NOT touch the faucet handle with your hands once they have been washed.</a:t>
            </a:r>
          </a:p>
          <a:p>
            <a:endParaRPr lang="en-US" dirty="0"/>
          </a:p>
        </p:txBody>
      </p:sp>
    </p:spTree>
    <p:extLst>
      <p:ext uri="{BB962C8B-B14F-4D97-AF65-F5344CB8AC3E}">
        <p14:creationId xmlns:p14="http://schemas.microsoft.com/office/powerpoint/2010/main" val="839222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GOWNING/GLOVING/MASKING</a:t>
            </a:r>
            <a:r>
              <a:rPr lang="en-US" dirty="0"/>
              <a:t/>
            </a:r>
            <a:br>
              <a:rPr lang="en-US" dirty="0"/>
            </a:br>
            <a:endParaRPr lang="en-US" dirty="0"/>
          </a:p>
        </p:txBody>
      </p:sp>
      <p:sp>
        <p:nvSpPr>
          <p:cNvPr id="3" name="Content Placeholder 2"/>
          <p:cNvSpPr>
            <a:spLocks noGrp="1"/>
          </p:cNvSpPr>
          <p:nvPr>
            <p:ph idx="1"/>
          </p:nvPr>
        </p:nvSpPr>
        <p:spPr>
          <a:xfrm>
            <a:off x="110836" y="1100628"/>
            <a:ext cx="8956964" cy="3979372"/>
          </a:xfrm>
        </p:spPr>
        <p:txBody>
          <a:bodyPr>
            <a:normAutofit fontScale="25000" lnSpcReduction="20000"/>
          </a:bodyPr>
          <a:lstStyle/>
          <a:p>
            <a:r>
              <a:rPr lang="en-US" sz="6400" u="sng" dirty="0" smtClean="0"/>
              <a:t>Procedure</a:t>
            </a:r>
            <a:r>
              <a:rPr lang="en-US" sz="6400" dirty="0"/>
              <a:t> </a:t>
            </a:r>
          </a:p>
          <a:p>
            <a:r>
              <a:rPr lang="en-US" sz="6400" dirty="0"/>
              <a:t>1.	Wash hands.</a:t>
            </a:r>
          </a:p>
          <a:p>
            <a:r>
              <a:rPr lang="en-US" sz="6400" dirty="0"/>
              <a:t>2.	Pick up the gown from the inside, near the openings for the arms.  Let it fall open, but do not allow it to touch the floor.  Put one arm in and then the other, so the opening is in the back.</a:t>
            </a:r>
          </a:p>
          <a:p>
            <a:r>
              <a:rPr lang="en-US" sz="6400" dirty="0"/>
              <a:t>3.	Tie the neck strings and then the waistband.</a:t>
            </a:r>
          </a:p>
          <a:p>
            <a:r>
              <a:rPr lang="en-US" sz="6400" dirty="0"/>
              <a:t>4.	Determine which side of the mask should be placed next to the face.  Some masks have the inside marked "inside".  Other masks are manufactured with the outside of the mask a different color than the inside.  It is important that masks are donned with the appropriate side out so the filtering system of the mask is operational.</a:t>
            </a:r>
          </a:p>
          <a:p>
            <a:r>
              <a:rPr lang="en-US" sz="6400" dirty="0"/>
              <a:t>5.	Put on the mask, making sure the outside of the mask is to the outside of your body.  Masks usually have a piece of wire (similar to the twist ties used to fasten bags) at the top of the mask.  Bend the wire to fit snugly over the bridge of your nose.</a:t>
            </a:r>
          </a:p>
          <a:p>
            <a:r>
              <a:rPr lang="en-US" sz="6400" dirty="0"/>
              <a:t>6.	Tie the upper ties high on your head and above the ears, or if it is a mask with rubber bands, secure the rubber bands behind your ears.  Be sure to tie them securely, so the mask does not slip off.  The bottom set of ties should then be tied securely at the base of the neck.</a:t>
            </a:r>
          </a:p>
          <a:p>
            <a:r>
              <a:rPr lang="en-US" sz="6400" dirty="0"/>
              <a:t>7.	Put on gloves. Be sure the cuff of the glove is pulled up over the sleeve of the gown.</a:t>
            </a:r>
          </a:p>
          <a:p>
            <a:r>
              <a:rPr lang="en-US" sz="6400" dirty="0"/>
              <a:t> </a:t>
            </a:r>
          </a:p>
          <a:p>
            <a:r>
              <a:rPr lang="en-US" dirty="0"/>
              <a:t> </a:t>
            </a:r>
          </a:p>
          <a:p>
            <a:endParaRPr lang="en-US" dirty="0"/>
          </a:p>
        </p:txBody>
      </p:sp>
    </p:spTree>
    <p:extLst>
      <p:ext uri="{BB962C8B-B14F-4D97-AF65-F5344CB8AC3E}">
        <p14:creationId xmlns:p14="http://schemas.microsoft.com/office/powerpoint/2010/main" val="2278929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REMOVING ISOLATION CLOTHING</a:t>
            </a:r>
            <a:endParaRPr lang="en-US" dirty="0"/>
          </a:p>
        </p:txBody>
      </p:sp>
      <p:sp>
        <p:nvSpPr>
          <p:cNvPr id="3" name="Content Placeholder 2"/>
          <p:cNvSpPr>
            <a:spLocks noGrp="1"/>
          </p:cNvSpPr>
          <p:nvPr>
            <p:ph idx="1"/>
          </p:nvPr>
        </p:nvSpPr>
        <p:spPr>
          <a:xfrm>
            <a:off x="350983" y="1066800"/>
            <a:ext cx="8515926" cy="3976255"/>
          </a:xfrm>
        </p:spPr>
        <p:txBody>
          <a:bodyPr>
            <a:noAutofit/>
          </a:bodyPr>
          <a:lstStyle/>
          <a:p>
            <a:r>
              <a:rPr lang="en-US" sz="1400" i="1" dirty="0"/>
              <a:t>The order of removal is to remove the items that are most contaminated first</a:t>
            </a:r>
            <a:r>
              <a:rPr lang="en-US" sz="1400" i="1" dirty="0" smtClean="0"/>
              <a:t>. </a:t>
            </a:r>
            <a:r>
              <a:rPr lang="en-US" sz="1400" dirty="0"/>
              <a:t> </a:t>
            </a:r>
          </a:p>
          <a:p>
            <a:r>
              <a:rPr lang="en-US" sz="1400" u="sng" dirty="0"/>
              <a:t>Procedure</a:t>
            </a:r>
            <a:endParaRPr lang="en-US" sz="1400" dirty="0"/>
          </a:p>
          <a:p>
            <a:r>
              <a:rPr lang="en-US" sz="1400" dirty="0"/>
              <a:t> </a:t>
            </a:r>
            <a:r>
              <a:rPr lang="en-US" sz="1400" dirty="0" smtClean="0"/>
              <a:t>Slip </a:t>
            </a:r>
            <a:r>
              <a:rPr lang="en-US" sz="1400" dirty="0"/>
              <a:t>a finger from one hand underneath the cuff of the glove on the opposite hand.</a:t>
            </a:r>
          </a:p>
          <a:p>
            <a:pPr lvl="0"/>
            <a:r>
              <a:rPr lang="en-US" sz="1400" dirty="0"/>
              <a:t>Pull the glove off, turning inside out as it is removed.</a:t>
            </a:r>
          </a:p>
          <a:p>
            <a:pPr lvl="0"/>
            <a:r>
              <a:rPr lang="en-US" sz="1400" dirty="0"/>
              <a:t>Deposit in the designated waste receptacle.  Repeat the procedure on the opposite hand.</a:t>
            </a:r>
          </a:p>
          <a:p>
            <a:pPr lvl="0"/>
            <a:r>
              <a:rPr lang="en-US" sz="1400" dirty="0"/>
              <a:t>Untie the gown at the waist. </a:t>
            </a:r>
          </a:p>
          <a:p>
            <a:pPr lvl="0"/>
            <a:r>
              <a:rPr lang="en-US" sz="1400" dirty="0"/>
              <a:t>Untie the tie at the neck of the gown.  Use the ties to pull the gown down toward the front of the body.</a:t>
            </a:r>
          </a:p>
          <a:p>
            <a:pPr lvl="0"/>
            <a:r>
              <a:rPr lang="en-US" sz="1400" dirty="0"/>
              <a:t>Pull one arm out of its sleeve, turning the sleeve inside out as you proceed.  Repeat using the other arm.  Be sure the front of the gown does not contact your hands or uniform.  Deposit the gown in the designated waste receptacle</a:t>
            </a:r>
          </a:p>
          <a:p>
            <a:pPr lvl="0"/>
            <a:r>
              <a:rPr lang="en-US" sz="1400" dirty="0"/>
              <a:t>Remove the mask by untying lower ties first, then upper ties or slipping the rubber bands from behind the ears.  Be careful not to touch the front of the mask.  Hold the mask by the ties or rubber bands and deposit in the designated waste receptacle.</a:t>
            </a:r>
          </a:p>
          <a:p>
            <a:pPr lvl="0"/>
            <a:r>
              <a:rPr lang="en-US" sz="1400" dirty="0"/>
              <a:t>Wash hands.  </a:t>
            </a:r>
          </a:p>
          <a:p>
            <a:endParaRPr lang="en-US" sz="1400" dirty="0"/>
          </a:p>
        </p:txBody>
      </p:sp>
    </p:spTree>
    <p:extLst>
      <p:ext uri="{BB962C8B-B14F-4D97-AF65-F5344CB8AC3E}">
        <p14:creationId xmlns:p14="http://schemas.microsoft.com/office/powerpoint/2010/main" val="586221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US" sz="2000" dirty="0" smtClean="0"/>
              <a:t>Describe and </a:t>
            </a:r>
            <a:r>
              <a:rPr lang="en-US" sz="2000" dirty="0"/>
              <a:t>perform proper hand washing, gowning, </a:t>
            </a:r>
            <a:r>
              <a:rPr lang="en-US" sz="2000" dirty="0" smtClean="0"/>
              <a:t>gloving and masking </a:t>
            </a:r>
            <a:endParaRPr lang="en-US" sz="2000" dirty="0"/>
          </a:p>
          <a:p>
            <a:pPr lvl="0"/>
            <a:r>
              <a:rPr lang="en-US" sz="2000" dirty="0"/>
              <a:t>Describe Universal </a:t>
            </a:r>
            <a:r>
              <a:rPr lang="en-US" sz="2000" dirty="0" smtClean="0"/>
              <a:t>Precautions</a:t>
            </a:r>
            <a:r>
              <a:rPr lang="en-US" sz="2000" dirty="0"/>
              <a:t>, Standard Precautions and Transmission Based Precautions.</a:t>
            </a:r>
          </a:p>
          <a:p>
            <a:pPr lvl="0"/>
            <a:r>
              <a:rPr lang="en-US" sz="2000" dirty="0"/>
              <a:t>State the purpose of soap, running water, and friction in the hand washing procedure.</a:t>
            </a:r>
          </a:p>
          <a:p>
            <a:pPr lvl="0"/>
            <a:r>
              <a:rPr lang="en-US" sz="2000" dirty="0"/>
              <a:t>List the three routes of transmission upon which Transmission Based Precautions apply and give an example of a disease/condition for each route</a:t>
            </a:r>
            <a:r>
              <a:rPr lang="en-US" sz="2000" dirty="0" smtClean="0"/>
              <a:t>.</a:t>
            </a:r>
            <a:endParaRPr lang="en-US" sz="2000" dirty="0"/>
          </a:p>
        </p:txBody>
      </p:sp>
    </p:spTree>
    <p:extLst>
      <p:ext uri="{BB962C8B-B14F-4D97-AF65-F5344CB8AC3E}">
        <p14:creationId xmlns:p14="http://schemas.microsoft.com/office/powerpoint/2010/main" val="2048513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22960" y="1411276"/>
            <a:ext cx="7520940" cy="2958553"/>
          </a:xfrm>
        </p:spPr>
        <p:txBody>
          <a:bodyPr/>
          <a:lstStyle/>
          <a:p>
            <a:pPr lvl="0"/>
            <a:r>
              <a:rPr lang="en-US" sz="2000" dirty="0" smtClean="0"/>
              <a:t>State what </a:t>
            </a:r>
            <a:r>
              <a:rPr lang="en-US" sz="2000" dirty="0"/>
              <a:t>the acronym “</a:t>
            </a:r>
            <a:r>
              <a:rPr lang="en-US" sz="2000" dirty="0" smtClean="0"/>
              <a:t>PPE</a:t>
            </a:r>
            <a:r>
              <a:rPr lang="en-US" sz="2000" dirty="0"/>
              <a:t>” stands for.</a:t>
            </a:r>
          </a:p>
          <a:p>
            <a:pPr lvl="0"/>
            <a:r>
              <a:rPr lang="en-US" sz="2000" dirty="0"/>
              <a:t>List 6 times when hands should be </a:t>
            </a:r>
            <a:r>
              <a:rPr lang="en-US" sz="2000" dirty="0" smtClean="0"/>
              <a:t>washed </a:t>
            </a:r>
            <a:r>
              <a:rPr lang="en-US" sz="2000" dirty="0"/>
              <a:t>during a routine work day.</a:t>
            </a:r>
          </a:p>
          <a:p>
            <a:pPr lvl="0"/>
            <a:r>
              <a:rPr lang="en-US" sz="2000" dirty="0"/>
              <a:t>Define healthcare associated infections and state the single best way to prevent them.</a:t>
            </a:r>
          </a:p>
          <a:p>
            <a:pPr lvl="0"/>
            <a:r>
              <a:rPr lang="en-US" sz="2000" dirty="0"/>
              <a:t>State the agency responsible for development of blood-borne pathogens recommendations.</a:t>
            </a:r>
          </a:p>
          <a:p>
            <a:pPr lvl="0"/>
            <a:r>
              <a:rPr lang="en-US" sz="2000" dirty="0"/>
              <a:t>Define aseptic and list 5 components of aseptic technique.</a:t>
            </a:r>
          </a:p>
          <a:p>
            <a:endParaRPr lang="en-US" dirty="0"/>
          </a:p>
        </p:txBody>
      </p:sp>
    </p:spTree>
    <p:extLst>
      <p:ext uri="{BB962C8B-B14F-4D97-AF65-F5344CB8AC3E}">
        <p14:creationId xmlns:p14="http://schemas.microsoft.com/office/powerpoint/2010/main" val="332937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742604"/>
          </a:xfrm>
        </p:spPr>
        <p:txBody>
          <a:bodyPr/>
          <a:lstStyle/>
          <a:p>
            <a:r>
              <a:rPr lang="en-US" i="1" dirty="0"/>
              <a:t>Healthcare associated infections (HAI</a:t>
            </a:r>
            <a:r>
              <a:rPr lang="en-US" dirty="0"/>
              <a:t>)</a:t>
            </a:r>
          </a:p>
        </p:txBody>
      </p:sp>
      <p:sp>
        <p:nvSpPr>
          <p:cNvPr id="3" name="Content Placeholder 2"/>
          <p:cNvSpPr>
            <a:spLocks noGrp="1"/>
          </p:cNvSpPr>
          <p:nvPr>
            <p:ph idx="1"/>
          </p:nvPr>
        </p:nvSpPr>
        <p:spPr/>
        <p:txBody>
          <a:bodyPr>
            <a:normAutofit/>
          </a:bodyPr>
          <a:lstStyle/>
          <a:p>
            <a:r>
              <a:rPr lang="en-US" dirty="0"/>
              <a:t> </a:t>
            </a:r>
          </a:p>
          <a:p>
            <a:pPr marL="285750" indent="-285750">
              <a:buFont typeface="Wingdings" panose="05000000000000000000" pitchFamily="2" charset="2"/>
              <a:buChar char="v"/>
            </a:pPr>
            <a:r>
              <a:rPr lang="en-US" dirty="0"/>
              <a:t> </a:t>
            </a:r>
            <a:r>
              <a:rPr lang="en-US" dirty="0"/>
              <a:t> F</a:t>
            </a:r>
            <a:r>
              <a:rPr lang="en-US" dirty="0" smtClean="0"/>
              <a:t>ormerly </a:t>
            </a:r>
            <a:r>
              <a:rPr lang="en-US" dirty="0"/>
              <a:t>known as nosocomial </a:t>
            </a:r>
            <a:r>
              <a:rPr lang="en-US" dirty="0" smtClean="0"/>
              <a:t>infections  </a:t>
            </a:r>
          </a:p>
          <a:p>
            <a:pPr marL="285750" indent="-285750">
              <a:buFont typeface="Wingdings" panose="05000000000000000000" pitchFamily="2" charset="2"/>
              <a:buChar char="v"/>
            </a:pPr>
            <a:r>
              <a:rPr lang="en-US" dirty="0" smtClean="0"/>
              <a:t>Routine </a:t>
            </a:r>
            <a:r>
              <a:rPr lang="en-US" dirty="0"/>
              <a:t>daily activities </a:t>
            </a:r>
            <a:r>
              <a:rPr lang="en-US" dirty="0" smtClean="0"/>
              <a:t>have the </a:t>
            </a:r>
            <a:r>
              <a:rPr lang="en-US" dirty="0"/>
              <a:t>potential for coming in contact with body fluids potentially capable of containing pathogenic </a:t>
            </a:r>
            <a:r>
              <a:rPr lang="en-US" dirty="0" smtClean="0"/>
              <a:t>organisms  and </a:t>
            </a:r>
            <a:r>
              <a:rPr lang="en-US" dirty="0"/>
              <a:t>are capable of spreading infectious agents to coworkers, patients and other health care </a:t>
            </a:r>
            <a:r>
              <a:rPr lang="en-US" dirty="0" smtClean="0"/>
              <a:t>workers </a:t>
            </a:r>
          </a:p>
          <a:p>
            <a:pPr marL="285750" indent="-285750">
              <a:buFont typeface="Wingdings" panose="05000000000000000000" pitchFamily="2" charset="2"/>
              <a:buChar char="v"/>
            </a:pPr>
            <a:r>
              <a:rPr lang="en-US" dirty="0" smtClean="0"/>
              <a:t>Defined </a:t>
            </a:r>
            <a:r>
              <a:rPr lang="en-US" dirty="0"/>
              <a:t>as infections caused by a wide variety of common and unusual bacteria, fungi, and viruses during the course of receiving medical care. </a:t>
            </a:r>
            <a:r>
              <a:rPr lang="en-US" dirty="0" smtClean="0"/>
              <a:t>(hospital settings, outpatient </a:t>
            </a:r>
            <a:r>
              <a:rPr lang="en-US" dirty="0"/>
              <a:t>surgery centers, long-term care facilities, rehabilitation centers, and community </a:t>
            </a:r>
            <a:r>
              <a:rPr lang="en-US" dirty="0" smtClean="0"/>
              <a:t>clinics </a:t>
            </a:r>
          </a:p>
          <a:p>
            <a:pPr marL="285750" indent="-285750">
              <a:buFont typeface="Wingdings" panose="05000000000000000000" pitchFamily="2" charset="2"/>
              <a:buChar char="v"/>
            </a:pPr>
            <a:r>
              <a:rPr lang="en-US" dirty="0" smtClean="0"/>
              <a:t>These </a:t>
            </a:r>
            <a:r>
              <a:rPr lang="en-US" dirty="0"/>
              <a:t>infections account for approximately 1.7 million infections, 99,000 associated deaths and $4-6 billion in health care </a:t>
            </a:r>
            <a:r>
              <a:rPr lang="en-US" dirty="0" smtClean="0"/>
              <a:t>costs</a:t>
            </a:r>
            <a:endParaRPr lang="en-US" dirty="0"/>
          </a:p>
          <a:p>
            <a:r>
              <a:rPr lang="en-US" dirty="0"/>
              <a:t> </a:t>
            </a:r>
          </a:p>
          <a:p>
            <a:endParaRPr lang="en-US" dirty="0"/>
          </a:p>
        </p:txBody>
      </p:sp>
    </p:spTree>
    <p:extLst>
      <p:ext uri="{BB962C8B-B14F-4D97-AF65-F5344CB8AC3E}">
        <p14:creationId xmlns:p14="http://schemas.microsoft.com/office/powerpoint/2010/main" val="2081574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Frequent, proper hand washing</a:t>
            </a:r>
            <a:endParaRPr lang="en-US" dirty="0"/>
          </a:p>
        </p:txBody>
      </p:sp>
      <p:sp>
        <p:nvSpPr>
          <p:cNvPr id="3" name="Content Placeholder 2"/>
          <p:cNvSpPr>
            <a:spLocks noGrp="1"/>
          </p:cNvSpPr>
          <p:nvPr>
            <p:ph idx="1"/>
          </p:nvPr>
        </p:nvSpPr>
        <p:spPr/>
        <p:txBody>
          <a:bodyPr>
            <a:normAutofit/>
          </a:bodyPr>
          <a:lstStyle/>
          <a:p>
            <a:r>
              <a:rPr lang="en-US" dirty="0" smtClean="0"/>
              <a:t>Is </a:t>
            </a:r>
            <a:r>
              <a:rPr lang="en-US" dirty="0"/>
              <a:t>the single best way to prevent the spread of infection, both to the phlebotomist and to any patients the phlebotomist may encounter.  Hands should be washed at the following times</a:t>
            </a:r>
            <a:r>
              <a:rPr lang="en-US" dirty="0" smtClean="0"/>
              <a:t>: </a:t>
            </a:r>
            <a:r>
              <a:rPr lang="en-US" dirty="0"/>
              <a:t> </a:t>
            </a:r>
          </a:p>
          <a:p>
            <a:r>
              <a:rPr lang="en-US" dirty="0"/>
              <a:t>1.	When visibly contaminated with blood, body fluids, or tissues.</a:t>
            </a:r>
          </a:p>
          <a:p>
            <a:r>
              <a:rPr lang="en-US" dirty="0"/>
              <a:t>2.	After every patient contact.</a:t>
            </a:r>
          </a:p>
          <a:p>
            <a:r>
              <a:rPr lang="en-US" dirty="0"/>
              <a:t>3.	After removal of gloves and other protective wear or equipment.</a:t>
            </a:r>
          </a:p>
          <a:p>
            <a:r>
              <a:rPr lang="en-US" dirty="0"/>
              <a:t>4.	Before eating, drinking, smoking, applying makeup, or changing contact lenses outside of the lab, and after using the lavatory facilities.</a:t>
            </a:r>
          </a:p>
          <a:p>
            <a:r>
              <a:rPr lang="en-US" dirty="0"/>
              <a:t>5.	Before all other activities that entail hand contact with mucous membranes or a break in the skin.</a:t>
            </a:r>
          </a:p>
          <a:p>
            <a:r>
              <a:rPr lang="en-US" dirty="0"/>
              <a:t>6.	Periodically during the day when routinely handling and testing bloody fluid.</a:t>
            </a:r>
          </a:p>
          <a:p>
            <a:endParaRPr lang="en-US" dirty="0"/>
          </a:p>
        </p:txBody>
      </p:sp>
    </p:spTree>
    <p:extLst>
      <p:ext uri="{BB962C8B-B14F-4D97-AF65-F5344CB8AC3E}">
        <p14:creationId xmlns:p14="http://schemas.microsoft.com/office/powerpoint/2010/main" val="494949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000" dirty="0"/>
              <a:t>For general purposes hand washing usually removes potential pathogens.  Good technique involves soap, warm running water and friction.  </a:t>
            </a:r>
          </a:p>
          <a:p>
            <a:pPr lvl="0"/>
            <a:r>
              <a:rPr lang="en-US" sz="2000" dirty="0"/>
              <a:t>Soap removes oils that may hold bacteria to the skin.  </a:t>
            </a:r>
          </a:p>
          <a:p>
            <a:pPr lvl="0"/>
            <a:r>
              <a:rPr lang="en-US" sz="2000" dirty="0"/>
              <a:t>Warm running water washes away loosened debris and lathers the soap.  </a:t>
            </a:r>
          </a:p>
          <a:p>
            <a:pPr lvl="0"/>
            <a:r>
              <a:rPr lang="en-US" sz="2000" dirty="0"/>
              <a:t>Friction from rubbing ones hands together loosens and removes dead skin, oil and microorganisms.  </a:t>
            </a:r>
          </a:p>
          <a:p>
            <a:r>
              <a:rPr lang="en-US" sz="2000" dirty="0"/>
              <a:t>The faucet is turned off using paper towels so as to avoid re-inoculation of microorganisms onto the hands.</a:t>
            </a:r>
          </a:p>
        </p:txBody>
      </p:sp>
    </p:spTree>
    <p:extLst>
      <p:ext uri="{BB962C8B-B14F-4D97-AF65-F5344CB8AC3E}">
        <p14:creationId xmlns:p14="http://schemas.microsoft.com/office/powerpoint/2010/main" val="2994003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i="1" dirty="0"/>
              <a:t>Aseptic</a:t>
            </a:r>
            <a:r>
              <a:rPr lang="en-US" dirty="0"/>
              <a:t> means “free of pathogenic organisms.” For the phlebotomist, every blood collection must be performed using </a:t>
            </a:r>
            <a:r>
              <a:rPr lang="en-US" i="1" dirty="0"/>
              <a:t>aseptic technique</a:t>
            </a:r>
            <a:r>
              <a:rPr lang="en-US" dirty="0"/>
              <a:t>, which includes proper hand hygiene, proper use of personal protective equipment (PPE), proper waste disposal, proper cleaning of the work area, and adherence to Standard Precautions. </a:t>
            </a:r>
          </a:p>
          <a:p>
            <a:r>
              <a:rPr lang="en-US" dirty="0"/>
              <a:t> </a:t>
            </a:r>
          </a:p>
          <a:p>
            <a:r>
              <a:rPr lang="en-US" dirty="0"/>
              <a:t>Many diseases can be transmitted from patients to health care workers.  The Centers for Disease Control (CDC) initially developed guidelines and recommendations called </a:t>
            </a:r>
            <a:r>
              <a:rPr lang="en-US" i="1" dirty="0"/>
              <a:t>Universal Precautions.</a:t>
            </a:r>
            <a:r>
              <a:rPr lang="en-US" dirty="0"/>
              <a:t> These guidelines were recommended because individuals with blood-borne pathogens such as HIV and Hepatitis B cannot always be readily detected,</a:t>
            </a:r>
            <a:r>
              <a:rPr lang="en-US" i="1" dirty="0"/>
              <a:t> and dictate that all patients should be considered to be infectious. </a:t>
            </a:r>
            <a:endParaRPr lang="en-US" dirty="0"/>
          </a:p>
          <a:p>
            <a:endParaRPr lang="en-US" dirty="0"/>
          </a:p>
        </p:txBody>
      </p:sp>
    </p:spTree>
    <p:extLst>
      <p:ext uri="{BB962C8B-B14F-4D97-AF65-F5344CB8AC3E}">
        <p14:creationId xmlns:p14="http://schemas.microsoft.com/office/powerpoint/2010/main" val="738905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Center for Disease Control</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CDC recommended additional precautions in dealing with patients with potentially infectious diseases.  </a:t>
            </a:r>
            <a:r>
              <a:rPr lang="en-US" i="1" dirty="0"/>
              <a:t>Category specific precautions</a:t>
            </a:r>
            <a:r>
              <a:rPr lang="en-US" dirty="0"/>
              <a:t> described the PPE to be utilized for different infections based on the route of infection, i.e., enteric, respiratory, etc.  A small poster for the appropriate category would be posted on the patient’s door which illustrated the appropriate PPE to use prior to entering the patient’s room.  An even more extensive </a:t>
            </a:r>
            <a:r>
              <a:rPr lang="en-US" i="1" dirty="0"/>
              <a:t>disease-specific precaution</a:t>
            </a:r>
            <a:r>
              <a:rPr lang="en-US" dirty="0"/>
              <a:t> list was available which listed the PPE required by disease.  </a:t>
            </a:r>
          </a:p>
          <a:p>
            <a:r>
              <a:rPr lang="en-US" dirty="0"/>
              <a:t> </a:t>
            </a:r>
          </a:p>
          <a:p>
            <a:r>
              <a:rPr lang="en-US" dirty="0"/>
              <a:t>To reduce confusion, the CDC has published a new isolation guide to help clarify infection control policies to be used in addition to Universal Precautions. There are two tiers of isolation precautions. In the first, and most important, tier are those precautions designed for the care of all patients in hospitals, regardless of their diagnosis or presumed infection status. Implementation of these "</a:t>
            </a:r>
            <a:r>
              <a:rPr lang="en-US" i="1" dirty="0"/>
              <a:t>Standard Precautions</a:t>
            </a:r>
            <a:r>
              <a:rPr lang="en-US" dirty="0"/>
              <a:t>" is the primary strategy for successful nosocomial infection control. In the second tier are precautions designed only for the care of specified patients. These additional "</a:t>
            </a:r>
            <a:r>
              <a:rPr lang="en-US" i="1" dirty="0"/>
              <a:t>Transmission-Based Precautions</a:t>
            </a:r>
            <a:r>
              <a:rPr lang="en-US" dirty="0"/>
              <a:t>" are for patients known or suspected to be infected by epidemiologically important pathogens spread by airborne or droplet transmission or by contact with dry skin or contaminated surfaces.</a:t>
            </a:r>
          </a:p>
        </p:txBody>
      </p:sp>
    </p:spTree>
    <p:extLst>
      <p:ext uri="{BB962C8B-B14F-4D97-AF65-F5344CB8AC3E}">
        <p14:creationId xmlns:p14="http://schemas.microsoft.com/office/powerpoint/2010/main" val="2824389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Standard Precautions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for </a:t>
            </a:r>
            <a:r>
              <a:rPr lang="en-US" dirty="0"/>
              <a:t>moist and potentially infectious body substances </a:t>
            </a:r>
            <a:endParaRPr lang="en-US" dirty="0" smtClean="0"/>
          </a:p>
          <a:p>
            <a:pPr>
              <a:buFont typeface="Wingdings" panose="05000000000000000000" pitchFamily="2" charset="2"/>
              <a:buChar char="v"/>
            </a:pPr>
            <a:r>
              <a:rPr lang="en-US" dirty="0" smtClean="0"/>
              <a:t>are </a:t>
            </a:r>
            <a:r>
              <a:rPr lang="en-US" dirty="0"/>
              <a:t>to be used for all </a:t>
            </a:r>
            <a:r>
              <a:rPr lang="en-US" dirty="0" smtClean="0"/>
              <a:t>patients</a:t>
            </a:r>
          </a:p>
          <a:p>
            <a:pPr>
              <a:buFont typeface="Wingdings" panose="05000000000000000000" pitchFamily="2" charset="2"/>
              <a:buChar char="v"/>
            </a:pPr>
            <a:r>
              <a:rPr lang="en-US" dirty="0" smtClean="0"/>
              <a:t>The </a:t>
            </a:r>
            <a:r>
              <a:rPr lang="en-US" dirty="0"/>
              <a:t>focus is on applying a single set of precautions to be utilized for all non-intact skin, mucous membranes and potentially infectious moist body substances such as: blood, urine, saliva, feces, sputum, wound drainage and other body fluids. </a:t>
            </a:r>
            <a:endParaRPr lang="en-US" dirty="0" smtClean="0"/>
          </a:p>
          <a:p>
            <a:pPr>
              <a:buFont typeface="Wingdings" panose="05000000000000000000" pitchFamily="2" charset="2"/>
              <a:buChar char="v"/>
            </a:pPr>
            <a:r>
              <a:rPr lang="en-US" dirty="0" smtClean="0"/>
              <a:t>Standard </a:t>
            </a:r>
            <a:r>
              <a:rPr lang="en-US" dirty="0"/>
              <a:t>Precautions synthesize the major features of Universal Precautions (Blood and Body Fluid Precautions), which was designed to reduce the risk of transmission of blood borne pathogens, and Body Substance Isolation (BSI), designed to reduce the risk of transmission of pathogens from moist body substances, and applies them to all patients receiving care in hospitals, regardless of their diagnosis or presumed infection status. </a:t>
            </a:r>
            <a:endParaRPr lang="en-US" dirty="0"/>
          </a:p>
        </p:txBody>
      </p:sp>
    </p:spTree>
    <p:extLst>
      <p:ext uri="{BB962C8B-B14F-4D97-AF65-F5344CB8AC3E}">
        <p14:creationId xmlns:p14="http://schemas.microsoft.com/office/powerpoint/2010/main" val="318254560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48</TotalTime>
  <Words>1140</Words>
  <Application>Microsoft Office PowerPoint</Application>
  <PresentationFormat>On-screen Show (4:3)</PresentationFormat>
  <Paragraphs>125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Angles</vt:lpstr>
      <vt:lpstr>Infection Control</vt:lpstr>
      <vt:lpstr>Objectives </vt:lpstr>
      <vt:lpstr>PowerPoint Presentation</vt:lpstr>
      <vt:lpstr>Healthcare associated infections (HAI)</vt:lpstr>
      <vt:lpstr>Frequent, proper hand washing</vt:lpstr>
      <vt:lpstr>PowerPoint Presentation</vt:lpstr>
      <vt:lpstr>PowerPoint Presentation</vt:lpstr>
      <vt:lpstr>Center for Disease Control</vt:lpstr>
      <vt:lpstr>Standard Precautions</vt:lpstr>
      <vt:lpstr>Standard Precautions</vt:lpstr>
      <vt:lpstr>Transmission bases Precautions</vt:lpstr>
      <vt:lpstr>Types of precautions</vt:lpstr>
      <vt:lpstr>  Droplet Precautions</vt:lpstr>
      <vt:lpstr>Contact Precautions</vt:lpstr>
      <vt:lpstr>Personal Protective Equipment </vt:lpstr>
      <vt:lpstr>PowerPoint Presentation</vt:lpstr>
      <vt:lpstr>HANDWASHING</vt:lpstr>
      <vt:lpstr>GOWNING/GLOVING/MASKING </vt:lpstr>
      <vt:lpstr>REMOVING ISOLATION CLOTHING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Infection Control</dc:title>
  <dc:creator>Diana Inman</dc:creator>
  <cp:lastModifiedBy>Diana Inman</cp:lastModifiedBy>
  <cp:revision>8</cp:revision>
  <dcterms:created xsi:type="dcterms:W3CDTF">2016-01-19T22:05:04Z</dcterms:created>
  <dcterms:modified xsi:type="dcterms:W3CDTF">2016-01-19T22:53:43Z</dcterms:modified>
</cp:coreProperties>
</file>