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9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B1802E-89A1-4E4E-8213-975B157D9078}"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007272-3D34-456A-8EF2-5EE0B6A2AC8B}" type="slidenum">
              <a:rPr lang="en-US" smtClean="0"/>
              <a:t>‹#›</a:t>
            </a:fld>
            <a:endParaRPr lang="en-US"/>
          </a:p>
        </p:txBody>
      </p:sp>
    </p:spTree>
    <p:extLst>
      <p:ext uri="{BB962C8B-B14F-4D97-AF65-F5344CB8AC3E}">
        <p14:creationId xmlns:p14="http://schemas.microsoft.com/office/powerpoint/2010/main" val="4250367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B1802E-89A1-4E4E-8213-975B157D9078}"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007272-3D34-456A-8EF2-5EE0B6A2AC8B}" type="slidenum">
              <a:rPr lang="en-US" smtClean="0"/>
              <a:t>‹#›</a:t>
            </a:fld>
            <a:endParaRPr lang="en-US"/>
          </a:p>
        </p:txBody>
      </p:sp>
    </p:spTree>
    <p:extLst>
      <p:ext uri="{BB962C8B-B14F-4D97-AF65-F5344CB8AC3E}">
        <p14:creationId xmlns:p14="http://schemas.microsoft.com/office/powerpoint/2010/main" val="668552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B1802E-89A1-4E4E-8213-975B157D9078}"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007272-3D34-456A-8EF2-5EE0B6A2AC8B}" type="slidenum">
              <a:rPr lang="en-US" smtClean="0"/>
              <a:t>‹#›</a:t>
            </a:fld>
            <a:endParaRPr lang="en-US"/>
          </a:p>
        </p:txBody>
      </p:sp>
    </p:spTree>
    <p:extLst>
      <p:ext uri="{BB962C8B-B14F-4D97-AF65-F5344CB8AC3E}">
        <p14:creationId xmlns:p14="http://schemas.microsoft.com/office/powerpoint/2010/main" val="2380141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B1802E-89A1-4E4E-8213-975B157D9078}"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007272-3D34-456A-8EF2-5EE0B6A2AC8B}" type="slidenum">
              <a:rPr lang="en-US" smtClean="0"/>
              <a:t>‹#›</a:t>
            </a:fld>
            <a:endParaRPr lang="en-US"/>
          </a:p>
        </p:txBody>
      </p:sp>
    </p:spTree>
    <p:extLst>
      <p:ext uri="{BB962C8B-B14F-4D97-AF65-F5344CB8AC3E}">
        <p14:creationId xmlns:p14="http://schemas.microsoft.com/office/powerpoint/2010/main" val="1527050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B1802E-89A1-4E4E-8213-975B157D9078}" type="datetimeFigureOut">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007272-3D34-456A-8EF2-5EE0B6A2AC8B}" type="slidenum">
              <a:rPr lang="en-US" smtClean="0"/>
              <a:t>‹#›</a:t>
            </a:fld>
            <a:endParaRPr lang="en-US"/>
          </a:p>
        </p:txBody>
      </p:sp>
    </p:spTree>
    <p:extLst>
      <p:ext uri="{BB962C8B-B14F-4D97-AF65-F5344CB8AC3E}">
        <p14:creationId xmlns:p14="http://schemas.microsoft.com/office/powerpoint/2010/main" val="1545876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B1802E-89A1-4E4E-8213-975B157D9078}"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007272-3D34-456A-8EF2-5EE0B6A2AC8B}" type="slidenum">
              <a:rPr lang="en-US" smtClean="0"/>
              <a:t>‹#›</a:t>
            </a:fld>
            <a:endParaRPr lang="en-US"/>
          </a:p>
        </p:txBody>
      </p:sp>
    </p:spTree>
    <p:extLst>
      <p:ext uri="{BB962C8B-B14F-4D97-AF65-F5344CB8AC3E}">
        <p14:creationId xmlns:p14="http://schemas.microsoft.com/office/powerpoint/2010/main" val="3272983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B1802E-89A1-4E4E-8213-975B157D9078}" type="datetimeFigureOut">
              <a:rPr lang="en-US" smtClean="0"/>
              <a:t>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007272-3D34-456A-8EF2-5EE0B6A2AC8B}" type="slidenum">
              <a:rPr lang="en-US" smtClean="0"/>
              <a:t>‹#›</a:t>
            </a:fld>
            <a:endParaRPr lang="en-US"/>
          </a:p>
        </p:txBody>
      </p:sp>
    </p:spTree>
    <p:extLst>
      <p:ext uri="{BB962C8B-B14F-4D97-AF65-F5344CB8AC3E}">
        <p14:creationId xmlns:p14="http://schemas.microsoft.com/office/powerpoint/2010/main" val="2353715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B1802E-89A1-4E4E-8213-975B157D9078}" type="datetimeFigureOut">
              <a:rPr lang="en-US" smtClean="0"/>
              <a:t>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007272-3D34-456A-8EF2-5EE0B6A2AC8B}" type="slidenum">
              <a:rPr lang="en-US" smtClean="0"/>
              <a:t>‹#›</a:t>
            </a:fld>
            <a:endParaRPr lang="en-US"/>
          </a:p>
        </p:txBody>
      </p:sp>
    </p:spTree>
    <p:extLst>
      <p:ext uri="{BB962C8B-B14F-4D97-AF65-F5344CB8AC3E}">
        <p14:creationId xmlns:p14="http://schemas.microsoft.com/office/powerpoint/2010/main" val="1347142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B1802E-89A1-4E4E-8213-975B157D9078}" type="datetimeFigureOut">
              <a:rPr lang="en-US" smtClean="0"/>
              <a:t>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007272-3D34-456A-8EF2-5EE0B6A2AC8B}" type="slidenum">
              <a:rPr lang="en-US" smtClean="0"/>
              <a:t>‹#›</a:t>
            </a:fld>
            <a:endParaRPr lang="en-US"/>
          </a:p>
        </p:txBody>
      </p:sp>
    </p:spTree>
    <p:extLst>
      <p:ext uri="{BB962C8B-B14F-4D97-AF65-F5344CB8AC3E}">
        <p14:creationId xmlns:p14="http://schemas.microsoft.com/office/powerpoint/2010/main" val="2563098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B1802E-89A1-4E4E-8213-975B157D9078}"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007272-3D34-456A-8EF2-5EE0B6A2AC8B}" type="slidenum">
              <a:rPr lang="en-US" smtClean="0"/>
              <a:t>‹#›</a:t>
            </a:fld>
            <a:endParaRPr lang="en-US"/>
          </a:p>
        </p:txBody>
      </p:sp>
    </p:spTree>
    <p:extLst>
      <p:ext uri="{BB962C8B-B14F-4D97-AF65-F5344CB8AC3E}">
        <p14:creationId xmlns:p14="http://schemas.microsoft.com/office/powerpoint/2010/main" val="3708883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B1802E-89A1-4E4E-8213-975B157D9078}" type="datetimeFigureOut">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007272-3D34-456A-8EF2-5EE0B6A2AC8B}" type="slidenum">
              <a:rPr lang="en-US" smtClean="0"/>
              <a:t>‹#›</a:t>
            </a:fld>
            <a:endParaRPr lang="en-US"/>
          </a:p>
        </p:txBody>
      </p:sp>
    </p:spTree>
    <p:extLst>
      <p:ext uri="{BB962C8B-B14F-4D97-AF65-F5344CB8AC3E}">
        <p14:creationId xmlns:p14="http://schemas.microsoft.com/office/powerpoint/2010/main" val="4042171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B1802E-89A1-4E4E-8213-975B157D9078}" type="datetimeFigureOut">
              <a:rPr lang="en-US" smtClean="0"/>
              <a:t>1/27/2016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007272-3D34-456A-8EF2-5EE0B6A2AC8B}" type="slidenum">
              <a:rPr lang="en-US" smtClean="0"/>
              <a:t>‹#›</a:t>
            </a:fld>
            <a:endParaRPr lang="en-US"/>
          </a:p>
        </p:txBody>
      </p:sp>
    </p:spTree>
    <p:extLst>
      <p:ext uri="{BB962C8B-B14F-4D97-AF65-F5344CB8AC3E}">
        <p14:creationId xmlns:p14="http://schemas.microsoft.com/office/powerpoint/2010/main" val="15570826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Processing</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969372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entrafugerotorbalance_a"/>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8800" y="2286000"/>
            <a:ext cx="5715000" cy="3058319"/>
          </a:xfrm>
          <a:prstGeom prst="rect">
            <a:avLst/>
          </a:prstGeom>
          <a:noFill/>
          <a:ln>
            <a:noFill/>
          </a:ln>
        </p:spPr>
      </p:pic>
    </p:spTree>
    <p:extLst>
      <p:ext uri="{BB962C8B-B14F-4D97-AF65-F5344CB8AC3E}">
        <p14:creationId xmlns:p14="http://schemas.microsoft.com/office/powerpoint/2010/main" val="2234164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entrifugedbloodtube2"/>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81200" y="1828800"/>
            <a:ext cx="5638800" cy="4267200"/>
          </a:xfrm>
          <a:prstGeom prst="rect">
            <a:avLst/>
          </a:prstGeom>
          <a:noFill/>
          <a:ln>
            <a:noFill/>
          </a:ln>
        </p:spPr>
      </p:pic>
    </p:spTree>
    <p:extLst>
      <p:ext uri="{BB962C8B-B14F-4D97-AF65-F5344CB8AC3E}">
        <p14:creationId xmlns:p14="http://schemas.microsoft.com/office/powerpoint/2010/main" val="1261528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entrifuge4"/>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0" y="1739106"/>
            <a:ext cx="6324600" cy="4248150"/>
          </a:xfrm>
          <a:prstGeom prst="rect">
            <a:avLst/>
          </a:prstGeom>
          <a:noFill/>
          <a:ln>
            <a:noFill/>
          </a:ln>
        </p:spPr>
      </p:pic>
    </p:spTree>
    <p:extLst>
      <p:ext uri="{BB962C8B-B14F-4D97-AF65-F5344CB8AC3E}">
        <p14:creationId xmlns:p14="http://schemas.microsoft.com/office/powerpoint/2010/main" val="7365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entrifugedbloodtube1"/>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43200" y="1600200"/>
            <a:ext cx="3429000" cy="4800600"/>
          </a:xfrm>
          <a:prstGeom prst="rect">
            <a:avLst/>
          </a:prstGeom>
          <a:noFill/>
          <a:ln>
            <a:noFill/>
          </a:ln>
        </p:spPr>
      </p:pic>
    </p:spTree>
    <p:extLst>
      <p:ext uri="{BB962C8B-B14F-4D97-AF65-F5344CB8AC3E}">
        <p14:creationId xmlns:p14="http://schemas.microsoft.com/office/powerpoint/2010/main" val="4207988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TYPES OF BLOOD SAMPLES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endParaRPr lang="en-US" dirty="0"/>
          </a:p>
          <a:p>
            <a:r>
              <a:rPr lang="en-US" b="1" dirty="0"/>
              <a:t>Whole blood</a:t>
            </a:r>
            <a:r>
              <a:rPr lang="en-US" dirty="0"/>
              <a:t> is composed of all cellular elements; red blood cells (RBCs), white blood cells (WBCs), and platelets (PLTs) suspended the liquid component, plasma.   </a:t>
            </a:r>
            <a:endParaRPr lang="en-US" dirty="0" smtClean="0"/>
          </a:p>
          <a:p>
            <a:r>
              <a:rPr lang="en-US" dirty="0" smtClean="0"/>
              <a:t>Adult </a:t>
            </a:r>
            <a:r>
              <a:rPr lang="en-US" dirty="0"/>
              <a:t>blood has about 40% cellular elements and 60% liquid  </a:t>
            </a:r>
            <a:endParaRPr lang="en-US" dirty="0" smtClean="0"/>
          </a:p>
          <a:p>
            <a:r>
              <a:rPr lang="en-US" dirty="0" smtClean="0"/>
              <a:t>The </a:t>
            </a:r>
            <a:r>
              <a:rPr lang="en-US" dirty="0"/>
              <a:t>blood is mixed with an anticoagulant at the time of collection, kept in a mixed or suspended state, and is NOT spun down. </a:t>
            </a:r>
            <a:endParaRPr lang="en-US" dirty="0" smtClean="0"/>
          </a:p>
          <a:p>
            <a:r>
              <a:rPr lang="en-US" dirty="0" smtClean="0"/>
              <a:t>The </a:t>
            </a:r>
            <a:r>
              <a:rPr lang="en-US" dirty="0"/>
              <a:t>most common laboratory test on a whole blood sample is the complete blood count (CBC).  Other examples of whole blood tests include the </a:t>
            </a:r>
            <a:r>
              <a:rPr lang="en-US" dirty="0" err="1"/>
              <a:t>Westergren</a:t>
            </a:r>
            <a:r>
              <a:rPr lang="en-US" dirty="0"/>
              <a:t> sedimentation rate (ESR), Reticulocyte </a:t>
            </a:r>
            <a:r>
              <a:rPr lang="en-US" dirty="0" smtClean="0"/>
              <a:t>count.</a:t>
            </a:r>
            <a:endParaRPr lang="en-US" dirty="0"/>
          </a:p>
        </p:txBody>
      </p:sp>
    </p:spTree>
    <p:extLst>
      <p:ext uri="{BB962C8B-B14F-4D97-AF65-F5344CB8AC3E}">
        <p14:creationId xmlns:p14="http://schemas.microsoft.com/office/powerpoint/2010/main" val="1701167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Serum</a:t>
            </a:r>
            <a:r>
              <a:rPr lang="en-US" dirty="0"/>
              <a:t> is the liquid expressed from </a:t>
            </a:r>
            <a:r>
              <a:rPr lang="en-US" b="1" dirty="0"/>
              <a:t>clotted</a:t>
            </a:r>
            <a:r>
              <a:rPr lang="en-US" dirty="0"/>
              <a:t> blood (blood drawn into a tube with no anticoagulant additive).  Blood is allowed to clot and fibrinogen, along with some of the other coagulation factors, is used up in the formation of the clot.  Serum, therefore, </a:t>
            </a:r>
            <a:r>
              <a:rPr lang="en-US" i="1" dirty="0"/>
              <a:t>does not contain fibrinogen or most of the other coagulation factors</a:t>
            </a:r>
            <a:r>
              <a:rPr lang="en-US" dirty="0"/>
              <a:t>.  Serum is the preferred specimen for most chemistry, blood bank and serology tests because fibrinogen, which interferes with many tests, is removed. </a:t>
            </a:r>
          </a:p>
          <a:p>
            <a:endParaRPr lang="en-US" dirty="0"/>
          </a:p>
        </p:txBody>
      </p:sp>
    </p:spTree>
    <p:extLst>
      <p:ext uri="{BB962C8B-B14F-4D97-AF65-F5344CB8AC3E}">
        <p14:creationId xmlns:p14="http://schemas.microsoft.com/office/powerpoint/2010/main" val="1893205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a:t>Plasma</a:t>
            </a:r>
            <a:r>
              <a:rPr lang="en-US" dirty="0"/>
              <a:t> is the liquid present in </a:t>
            </a:r>
            <a:r>
              <a:rPr lang="en-US" b="1" dirty="0"/>
              <a:t>anticoagulated</a:t>
            </a:r>
            <a:r>
              <a:rPr lang="en-US" dirty="0"/>
              <a:t> blood and contains all the coagulation factors, except one. Because plasma contains most of the clotting factors, it tends to be somewhat hazier than serum. Plasma is used for stat chemistries and coagulation studies. </a:t>
            </a:r>
          </a:p>
          <a:p>
            <a:r>
              <a:rPr lang="en-US" i="1" dirty="0"/>
              <a:t>Most</a:t>
            </a:r>
            <a:r>
              <a:rPr lang="en-US" dirty="0"/>
              <a:t> anticoagulants, including EDTA, act by binding or chelating calcium, a necessary component of the coagulation process. The lack of available calcium prevents the blood from clotting.  </a:t>
            </a:r>
          </a:p>
        </p:txBody>
      </p:sp>
    </p:spTree>
    <p:extLst>
      <p:ext uri="{BB962C8B-B14F-4D97-AF65-F5344CB8AC3E}">
        <p14:creationId xmlns:p14="http://schemas.microsoft.com/office/powerpoint/2010/main" val="3183063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Heparin is a naturally occurring anticoagulant which acts as an </a:t>
            </a:r>
            <a:r>
              <a:rPr lang="en-US" b="1" dirty="0" smtClean="0"/>
              <a:t>anti-thrombin</a:t>
            </a:r>
            <a:r>
              <a:rPr lang="en-US" dirty="0" smtClean="0"/>
              <a:t>. Thrombin is another essential component of the coagulation mechanism.  The effects of heparin are relatively short-lived compared to other anticoagulants. After about 48 hours, blood drawn in heparin will begin to clot.</a:t>
            </a:r>
          </a:p>
          <a:p>
            <a:endParaRPr lang="en-US" dirty="0" smtClean="0"/>
          </a:p>
          <a:p>
            <a:endParaRPr lang="en-US" dirty="0"/>
          </a:p>
        </p:txBody>
      </p:sp>
    </p:spTree>
    <p:extLst>
      <p:ext uri="{BB962C8B-B14F-4D97-AF65-F5344CB8AC3E}">
        <p14:creationId xmlns:p14="http://schemas.microsoft.com/office/powerpoint/2010/main" val="1648817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SERUM AND PLASMA APPERANCE</a:t>
            </a:r>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en-US" dirty="0"/>
          </a:p>
          <a:p>
            <a:r>
              <a:rPr lang="en-US" dirty="0"/>
              <a:t>Once the patient sample has been centrifuged, observe its appearance. Generally it should be clear to hazy and some shade of pale yellow to yellow in color.  Any usual color or appearance should be noted and may cause the specimen to be rejected for testing. The following are important appearance variations you must be aware of.  </a:t>
            </a:r>
          </a:p>
          <a:p>
            <a:endParaRPr lang="en-US" dirty="0"/>
          </a:p>
        </p:txBody>
      </p:sp>
    </p:spTree>
    <p:extLst>
      <p:ext uri="{BB962C8B-B14F-4D97-AF65-F5344CB8AC3E}">
        <p14:creationId xmlns:p14="http://schemas.microsoft.com/office/powerpoint/2010/main" val="9915369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Hemolysis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When </a:t>
            </a:r>
            <a:r>
              <a:rPr lang="en-US" dirty="0"/>
              <a:t>the serum / plasma has a red or reddish color. </a:t>
            </a:r>
            <a:endParaRPr lang="en-US" dirty="0" smtClean="0"/>
          </a:p>
          <a:p>
            <a:r>
              <a:rPr lang="en-US" dirty="0" smtClean="0"/>
              <a:t>Hemolysis </a:t>
            </a:r>
            <a:r>
              <a:rPr lang="en-US" dirty="0"/>
              <a:t>results when red cells rupture releasing the hemoglobin molecules.  </a:t>
            </a:r>
            <a:endParaRPr lang="en-US" dirty="0" smtClean="0"/>
          </a:p>
          <a:p>
            <a:r>
              <a:rPr lang="en-US" dirty="0" smtClean="0"/>
              <a:t>Gross </a:t>
            </a:r>
            <a:r>
              <a:rPr lang="en-US" dirty="0"/>
              <a:t>hemolysis, where the serum or plasma appears bright red, affects most lab tests and the specimen should be recollected.  </a:t>
            </a:r>
            <a:endParaRPr lang="en-US" dirty="0" smtClean="0"/>
          </a:p>
          <a:p>
            <a:r>
              <a:rPr lang="en-US" dirty="0" smtClean="0"/>
              <a:t>Some </a:t>
            </a:r>
            <a:r>
              <a:rPr lang="en-US" dirty="0"/>
              <a:t>tests will be affected by even slight hemolysis, when the serum or plasma is even slightly pink. Examples of tests that are affected by slight hemolysis include the chemistry potassium test and enzymes LDH (lactate dehydrogenase) &amp; AST (aspartate aminotransferase).  </a:t>
            </a:r>
          </a:p>
          <a:p>
            <a:endParaRPr lang="en-US" dirty="0"/>
          </a:p>
        </p:txBody>
      </p:sp>
    </p:spTree>
    <p:extLst>
      <p:ext uri="{BB962C8B-B14F-4D97-AF65-F5344CB8AC3E}">
        <p14:creationId xmlns:p14="http://schemas.microsoft.com/office/powerpoint/2010/main" val="4192096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Objectives	</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Explain </a:t>
            </a:r>
            <a:r>
              <a:rPr lang="en-US" dirty="0"/>
              <a:t>the basic use and principle of how a centrifuge works.</a:t>
            </a:r>
          </a:p>
          <a:p>
            <a:pPr lvl="0"/>
            <a:r>
              <a:rPr lang="en-US" dirty="0" smtClean="0"/>
              <a:t>List </a:t>
            </a:r>
            <a:r>
              <a:rPr lang="en-US" dirty="0"/>
              <a:t>nine (9) general rules for the operation of the clinical centrifuge. </a:t>
            </a:r>
          </a:p>
          <a:p>
            <a:pPr lvl="0"/>
            <a:r>
              <a:rPr lang="en-US" dirty="0"/>
              <a:t>Identify two (2) important factors for proper balance of tubes in a centrifuge.</a:t>
            </a:r>
          </a:p>
          <a:p>
            <a:pPr lvl="0"/>
            <a:r>
              <a:rPr lang="en-US" dirty="0"/>
              <a:t>Explain the dangers associated with operating an imbalanced centrifuge. </a:t>
            </a:r>
          </a:p>
          <a:p>
            <a:pPr lvl="0"/>
            <a:r>
              <a:rPr lang="en-US" dirty="0"/>
              <a:t>Distinguish between whole blood, serum and plasma for testing purposes.</a:t>
            </a:r>
          </a:p>
          <a:p>
            <a:pPr lvl="0"/>
            <a:r>
              <a:rPr lang="en-US" dirty="0"/>
              <a:t>Explain how EDTA and heparin prevent blood from coagulating.</a:t>
            </a:r>
          </a:p>
          <a:p>
            <a:pPr lvl="0"/>
            <a:r>
              <a:rPr lang="en-US" dirty="0"/>
              <a:t>Define and recognize hemolysis, icterus, and </a:t>
            </a:r>
            <a:r>
              <a:rPr lang="en-US" dirty="0" err="1"/>
              <a:t>lipemia</a:t>
            </a:r>
            <a:r>
              <a:rPr lang="en-US" dirty="0"/>
              <a:t> and explain their effects on laboratory tests</a:t>
            </a:r>
          </a:p>
          <a:p>
            <a:pPr lvl="0"/>
            <a:r>
              <a:rPr lang="en-US" dirty="0"/>
              <a:t>State five (5) items that must be included on a tube labeled for an aliquot.</a:t>
            </a:r>
          </a:p>
          <a:p>
            <a:pPr lvl="0"/>
            <a:r>
              <a:rPr lang="en-US" dirty="0"/>
              <a:t>State the different types of plasma used in testing.</a:t>
            </a:r>
          </a:p>
          <a:p>
            <a:endParaRPr lang="en-US" dirty="0"/>
          </a:p>
        </p:txBody>
      </p:sp>
    </p:spTree>
    <p:extLst>
      <p:ext uri="{BB962C8B-B14F-4D97-AF65-F5344CB8AC3E}">
        <p14:creationId xmlns:p14="http://schemas.microsoft.com/office/powerpoint/2010/main" val="968424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The sample may need to be re-collected.</a:t>
            </a:r>
          </a:p>
          <a:p>
            <a:r>
              <a:rPr lang="en-US" dirty="0" smtClean="0"/>
              <a:t>Hemolysis </a:t>
            </a:r>
            <a:r>
              <a:rPr lang="en-US" b="1" dirty="0" smtClean="0"/>
              <a:t>usually</a:t>
            </a:r>
            <a:r>
              <a:rPr lang="en-US" dirty="0" smtClean="0"/>
              <a:t> occurs when the venipuncture is traumatic, i.e., vein collapses, needle is moved several times, or negative pressure causes hemolysis of the fragile red cells.  In most cases it is possible to avoid hemolysis by obtaining the blood sample with a ‘clean, non-traumatic stick’.</a:t>
            </a:r>
          </a:p>
          <a:p>
            <a:endParaRPr lang="en-US" dirty="0"/>
          </a:p>
        </p:txBody>
      </p:sp>
    </p:spTree>
    <p:extLst>
      <p:ext uri="{BB962C8B-B14F-4D97-AF65-F5344CB8AC3E}">
        <p14:creationId xmlns:p14="http://schemas.microsoft.com/office/powerpoint/2010/main" val="3143153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Icterus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When </a:t>
            </a:r>
            <a:r>
              <a:rPr lang="en-US" dirty="0"/>
              <a:t>the serum or plasma is deeply yellow, amber or even brownish due to liver disease, damage or excessive red cell breakdown inside the body. </a:t>
            </a:r>
            <a:endParaRPr lang="en-US" dirty="0" smtClean="0"/>
          </a:p>
          <a:p>
            <a:r>
              <a:rPr lang="en-US" dirty="0" smtClean="0"/>
              <a:t>Patients </a:t>
            </a:r>
            <a:r>
              <a:rPr lang="en-US" dirty="0"/>
              <a:t>with icteric samples may have hepatitis and are said to be jaundiced.  </a:t>
            </a:r>
            <a:endParaRPr lang="en-US" dirty="0" smtClean="0"/>
          </a:p>
          <a:p>
            <a:r>
              <a:rPr lang="en-US" dirty="0" smtClean="0"/>
              <a:t>Like </a:t>
            </a:r>
            <a:r>
              <a:rPr lang="en-US" dirty="0"/>
              <a:t>hemolysis, icterus can affect many lab tests, but, unfortunately, recollection of the specimen would not improve the serum or plasma appearance.  </a:t>
            </a:r>
            <a:endParaRPr lang="en-US" dirty="0" smtClean="0"/>
          </a:p>
          <a:p>
            <a:r>
              <a:rPr lang="en-US" dirty="0" smtClean="0"/>
              <a:t>Appearance </a:t>
            </a:r>
            <a:r>
              <a:rPr lang="en-US" dirty="0"/>
              <a:t>should be noted on the lab </a:t>
            </a:r>
            <a:r>
              <a:rPr lang="en-US" dirty="0" smtClean="0"/>
              <a:t>report.</a:t>
            </a:r>
            <a:endParaRPr lang="en-US" dirty="0"/>
          </a:p>
          <a:p>
            <a:endParaRPr lang="en-US" dirty="0"/>
          </a:p>
        </p:txBody>
      </p:sp>
    </p:spTree>
    <p:extLst>
      <p:ext uri="{BB962C8B-B14F-4D97-AF65-F5344CB8AC3E}">
        <p14:creationId xmlns:p14="http://schemas.microsoft.com/office/powerpoint/2010/main" val="21498215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Lipemia</a:t>
            </a:r>
            <a:endParaRPr lang="en-US" dirty="0"/>
          </a:p>
        </p:txBody>
      </p:sp>
      <p:sp>
        <p:nvSpPr>
          <p:cNvPr id="3" name="Content Placeholder 2"/>
          <p:cNvSpPr>
            <a:spLocks noGrp="1"/>
          </p:cNvSpPr>
          <p:nvPr>
            <p:ph idx="1"/>
          </p:nvPr>
        </p:nvSpPr>
        <p:spPr/>
        <p:txBody>
          <a:bodyPr>
            <a:normAutofit/>
          </a:bodyPr>
          <a:lstStyle/>
          <a:p>
            <a:r>
              <a:rPr lang="en-US" dirty="0" smtClean="0"/>
              <a:t>A </a:t>
            </a:r>
            <a:r>
              <a:rPr lang="en-US" dirty="0"/>
              <a:t>‘</a:t>
            </a:r>
            <a:r>
              <a:rPr lang="en-US" dirty="0" err="1"/>
              <a:t>lipemic</a:t>
            </a:r>
            <a:r>
              <a:rPr lang="en-US" dirty="0"/>
              <a:t>’ sample has a milky appearance to the serum or plasma.  </a:t>
            </a:r>
            <a:endParaRPr lang="en-US" dirty="0" smtClean="0"/>
          </a:p>
          <a:p>
            <a:r>
              <a:rPr lang="en-US" dirty="0" smtClean="0"/>
              <a:t>Slight </a:t>
            </a:r>
            <a:r>
              <a:rPr lang="en-US" dirty="0" err="1"/>
              <a:t>milkiness</a:t>
            </a:r>
            <a:r>
              <a:rPr lang="en-US" dirty="0"/>
              <a:t> may be caused when the specimen is drawn from a non-fasting patient who has eaten a heavy meal.  </a:t>
            </a:r>
            <a:endParaRPr lang="en-US" dirty="0" smtClean="0"/>
          </a:p>
          <a:p>
            <a:r>
              <a:rPr lang="en-US" dirty="0" smtClean="0"/>
              <a:t>A </a:t>
            </a:r>
            <a:r>
              <a:rPr lang="en-US" dirty="0"/>
              <a:t>heavy milky appearance occurs in rare cases of hereditary </a:t>
            </a:r>
            <a:r>
              <a:rPr lang="en-US" dirty="0" err="1"/>
              <a:t>lipemia</a:t>
            </a:r>
            <a:r>
              <a:rPr lang="en-US" dirty="0"/>
              <a:t>.  </a:t>
            </a:r>
            <a:endParaRPr lang="en-US" dirty="0" smtClean="0"/>
          </a:p>
        </p:txBody>
      </p:sp>
    </p:spTree>
    <p:extLst>
      <p:ext uri="{BB962C8B-B14F-4D97-AF65-F5344CB8AC3E}">
        <p14:creationId xmlns:p14="http://schemas.microsoft.com/office/powerpoint/2010/main" val="3494898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As with icterus, the appearance should be noted on the lab report - "Serum </a:t>
            </a:r>
            <a:r>
              <a:rPr lang="en-US" dirty="0" err="1" smtClean="0"/>
              <a:t>lipemic</a:t>
            </a:r>
            <a:r>
              <a:rPr lang="en-US" dirty="0" smtClean="0"/>
              <a:t>". </a:t>
            </a:r>
          </a:p>
          <a:p>
            <a:r>
              <a:rPr lang="en-US" dirty="0" err="1" smtClean="0"/>
              <a:t>Lipemic</a:t>
            </a:r>
            <a:r>
              <a:rPr lang="en-US" dirty="0" smtClean="0"/>
              <a:t> specimens are usually avoided by drawing specimens from fasting patients.</a:t>
            </a:r>
          </a:p>
          <a:p>
            <a:endParaRPr lang="en-US" dirty="0"/>
          </a:p>
        </p:txBody>
      </p:sp>
    </p:spTree>
    <p:extLst>
      <p:ext uri="{BB962C8B-B14F-4D97-AF65-F5344CB8AC3E}">
        <p14:creationId xmlns:p14="http://schemas.microsoft.com/office/powerpoint/2010/main" val="28574744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ALIQUOTING THE </a:t>
            </a:r>
            <a:r>
              <a:rPr lang="en-US" b="1" dirty="0" smtClean="0"/>
              <a:t>SPECIMEN</a:t>
            </a:r>
            <a:endParaRPr lang="en-US" dirty="0"/>
          </a:p>
        </p:txBody>
      </p:sp>
      <p:sp>
        <p:nvSpPr>
          <p:cNvPr id="3" name="Content Placeholder 2"/>
          <p:cNvSpPr>
            <a:spLocks noGrp="1"/>
          </p:cNvSpPr>
          <p:nvPr>
            <p:ph idx="1"/>
          </p:nvPr>
        </p:nvSpPr>
        <p:spPr/>
        <p:txBody>
          <a:bodyPr/>
          <a:lstStyle/>
          <a:p>
            <a:r>
              <a:rPr lang="en-US" dirty="0"/>
              <a:t>Take great care not to put the wrong specimen in the wrong tube. One way to avoid this devastating error is to work with only one patient specimen at a time. </a:t>
            </a:r>
          </a:p>
          <a:p>
            <a:endParaRPr lang="en-US" dirty="0"/>
          </a:p>
        </p:txBody>
      </p:sp>
    </p:spTree>
    <p:extLst>
      <p:ext uri="{BB962C8B-B14F-4D97-AF65-F5344CB8AC3E}">
        <p14:creationId xmlns:p14="http://schemas.microsoft.com/office/powerpoint/2010/main" val="38842854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i="1" dirty="0"/>
              <a:t>Serum or Plasma Tubes WITHOUT GEL</a:t>
            </a:r>
            <a:r>
              <a:rPr lang="en-US" dirty="0"/>
              <a:t>: The tube is centrifuged and the serum or plasma is carefully pipetted off into another clean, properly labeled test tube with a clean, disposable pipette. </a:t>
            </a:r>
            <a:r>
              <a:rPr lang="en-US" b="1" dirty="0"/>
              <a:t>Care must be taken not to remix plasma specimens or contaminate either the serum or plasma with red blood cells. </a:t>
            </a:r>
            <a:r>
              <a:rPr lang="en-US" dirty="0"/>
              <a:t>Red cells present in a serum or plasma sample will alter the results of many laboratory tests</a:t>
            </a:r>
            <a:r>
              <a:rPr lang="en-US" dirty="0" smtClean="0"/>
              <a:t>. Must not get close to the buffy coat.</a:t>
            </a:r>
            <a:endParaRPr lang="en-US" dirty="0"/>
          </a:p>
          <a:p>
            <a:pPr marL="0" indent="0">
              <a:buNone/>
            </a:pPr>
            <a:endParaRPr lang="en-US" dirty="0"/>
          </a:p>
          <a:p>
            <a:r>
              <a:rPr lang="en-US" b="1" i="1" dirty="0"/>
              <a:t>Serum </a:t>
            </a:r>
            <a:r>
              <a:rPr lang="en-US" b="1" i="1" dirty="0" smtClean="0"/>
              <a:t>Tubes </a:t>
            </a:r>
            <a:r>
              <a:rPr lang="en-US" b="1" i="1" dirty="0"/>
              <a:t>WITH Gel:</a:t>
            </a:r>
            <a:r>
              <a:rPr lang="en-US" dirty="0"/>
              <a:t>  During centrifugation the gel moves above the clot to form a physical barrier between the serum </a:t>
            </a:r>
            <a:r>
              <a:rPr lang="en-US" dirty="0" smtClean="0"/>
              <a:t>and </a:t>
            </a:r>
            <a:r>
              <a:rPr lang="en-US" dirty="0"/>
              <a:t>the </a:t>
            </a:r>
            <a:r>
              <a:rPr lang="en-US" dirty="0" smtClean="0"/>
              <a:t>clot. </a:t>
            </a:r>
            <a:r>
              <a:rPr lang="en-US" dirty="0"/>
              <a:t>The serum </a:t>
            </a:r>
            <a:r>
              <a:rPr lang="en-US" dirty="0" smtClean="0"/>
              <a:t>can </a:t>
            </a:r>
            <a:r>
              <a:rPr lang="en-US" dirty="0"/>
              <a:t>then be poured off without contamination by red blood cells.</a:t>
            </a:r>
          </a:p>
          <a:p>
            <a:r>
              <a:rPr lang="en-US" dirty="0"/>
              <a:t> </a:t>
            </a:r>
          </a:p>
          <a:p>
            <a:endParaRPr lang="en-US" dirty="0"/>
          </a:p>
        </p:txBody>
      </p:sp>
    </p:spTree>
    <p:extLst>
      <p:ext uri="{BB962C8B-B14F-4D97-AF65-F5344CB8AC3E}">
        <p14:creationId xmlns:p14="http://schemas.microsoft.com/office/powerpoint/2010/main" val="37230400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ACCESSIONING SPECIMENS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Every </a:t>
            </a:r>
            <a:r>
              <a:rPr lang="en-US" dirty="0"/>
              <a:t>lab has a procedure to accession specimens in the lab.  </a:t>
            </a:r>
            <a:endParaRPr lang="en-US" dirty="0" smtClean="0"/>
          </a:p>
          <a:p>
            <a:r>
              <a:rPr lang="en-US" dirty="0" smtClean="0"/>
              <a:t>Patient </a:t>
            </a:r>
            <a:r>
              <a:rPr lang="en-US" dirty="0"/>
              <a:t>names and identification numbers are logged in on a computer </a:t>
            </a:r>
            <a:r>
              <a:rPr lang="en-US" dirty="0" smtClean="0"/>
              <a:t>along </a:t>
            </a:r>
            <a:r>
              <a:rPr lang="en-US" dirty="0"/>
              <a:t>with the test(s) to be performed.  This accessioning serves as a record of tests done and is a convenient way to check if the specimen has actually arrived in the lab for testing. </a:t>
            </a:r>
            <a:endParaRPr lang="en-US" dirty="0" smtClean="0"/>
          </a:p>
          <a:p>
            <a:r>
              <a:rPr lang="en-US" dirty="0" smtClean="0"/>
              <a:t>It </a:t>
            </a:r>
            <a:r>
              <a:rPr lang="en-US" dirty="0"/>
              <a:t>is extremely important that all patient information is correctly transcribed, that includes spelling of the patient's first and last names and the correct identification numbers.  Remember, </a:t>
            </a:r>
            <a:r>
              <a:rPr lang="en-US" b="1" i="1" dirty="0"/>
              <a:t>most lab errors are clerical in nature</a:t>
            </a:r>
            <a:r>
              <a:rPr lang="en-US" dirty="0"/>
              <a:t>. Examples of these types of errors include: misspelling of the patient name, and transposing identification numbers. </a:t>
            </a:r>
          </a:p>
          <a:p>
            <a:endParaRPr lang="en-US" dirty="0"/>
          </a:p>
        </p:txBody>
      </p:sp>
    </p:spTree>
    <p:extLst>
      <p:ext uri="{BB962C8B-B14F-4D97-AF65-F5344CB8AC3E}">
        <p14:creationId xmlns:p14="http://schemas.microsoft.com/office/powerpoint/2010/main" val="2623999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PRE-ANALYTICAL ERROR AND SPECIMEN REJECTION</a:t>
            </a:r>
            <a:endParaRPr lang="en-US" dirty="0"/>
          </a:p>
        </p:txBody>
      </p:sp>
      <p:sp>
        <p:nvSpPr>
          <p:cNvPr id="3" name="Content Placeholder 2"/>
          <p:cNvSpPr>
            <a:spLocks noGrp="1"/>
          </p:cNvSpPr>
          <p:nvPr>
            <p:ph idx="1"/>
          </p:nvPr>
        </p:nvSpPr>
        <p:spPr/>
        <p:txBody>
          <a:bodyPr>
            <a:normAutofit/>
          </a:bodyPr>
          <a:lstStyle/>
          <a:p>
            <a:r>
              <a:rPr lang="en-US" dirty="0" smtClean="0"/>
              <a:t>Because </a:t>
            </a:r>
            <a:r>
              <a:rPr lang="en-US" dirty="0"/>
              <a:t>the goal of the laboratory is to turn out accurate results, any problem with a specimen that compromises the quality or integrity of the results </a:t>
            </a:r>
            <a:r>
              <a:rPr lang="en-US" i="1" dirty="0"/>
              <a:t>often</a:t>
            </a:r>
            <a:r>
              <a:rPr lang="en-US" dirty="0"/>
              <a:t> means that the sample must often be recollected. </a:t>
            </a:r>
            <a:endParaRPr lang="en-US" dirty="0" smtClean="0"/>
          </a:p>
          <a:p>
            <a:r>
              <a:rPr lang="en-US" dirty="0" smtClean="0"/>
              <a:t>Stand your ground and reject improperly labeled and/or collected specimens</a:t>
            </a:r>
            <a:endParaRPr lang="en-US" dirty="0"/>
          </a:p>
        </p:txBody>
      </p:sp>
    </p:spTree>
    <p:extLst>
      <p:ext uri="{BB962C8B-B14F-4D97-AF65-F5344CB8AC3E}">
        <p14:creationId xmlns:p14="http://schemas.microsoft.com/office/powerpoint/2010/main" val="40160027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en-US" dirty="0" smtClean="0"/>
              <a:t>The following is a list of some of the reasons samples will be rejected / or will need to be recollected:</a:t>
            </a:r>
          </a:p>
          <a:p>
            <a:pPr marL="0" indent="0">
              <a:buNone/>
            </a:pPr>
            <a:r>
              <a:rPr lang="en-US" dirty="0" smtClean="0"/>
              <a:t> </a:t>
            </a:r>
          </a:p>
          <a:p>
            <a:pPr lvl="0"/>
            <a:r>
              <a:rPr lang="en-US" dirty="0" smtClean="0"/>
              <a:t>Labeling errors such as name misspelled or wrong name.</a:t>
            </a:r>
          </a:p>
          <a:p>
            <a:r>
              <a:rPr lang="en-US" dirty="0" smtClean="0"/>
              <a:t>Identification number does not match the requisition’s number.</a:t>
            </a:r>
          </a:p>
          <a:p>
            <a:r>
              <a:rPr lang="en-US" dirty="0" smtClean="0"/>
              <a:t>Date of collection, time of collection and/or phlebotomist’s initials are missing.</a:t>
            </a:r>
          </a:p>
          <a:p>
            <a:pPr lvl="0"/>
            <a:r>
              <a:rPr lang="en-US" dirty="0" smtClean="0"/>
              <a:t>Unlabeled tubes.</a:t>
            </a:r>
          </a:p>
          <a:p>
            <a:pPr lvl="0"/>
            <a:r>
              <a:rPr lang="en-US" dirty="0" smtClean="0"/>
              <a:t>Wrong tube was collected.</a:t>
            </a:r>
          </a:p>
          <a:p>
            <a:pPr lvl="0"/>
            <a:r>
              <a:rPr lang="en-US" dirty="0" smtClean="0"/>
              <a:t>Patient was not fasting (when test required a fasting specimen).</a:t>
            </a:r>
          </a:p>
          <a:p>
            <a:pPr lvl="0"/>
            <a:r>
              <a:rPr lang="en-US" dirty="0" smtClean="0"/>
              <a:t>Timed specimen not collected at correct time.</a:t>
            </a:r>
          </a:p>
          <a:p>
            <a:pPr lvl="0"/>
            <a:r>
              <a:rPr lang="en-US" dirty="0" smtClean="0"/>
              <a:t>“Quantity not sufficient” (QNS) – specimen collected had an inadequate volume.</a:t>
            </a:r>
          </a:p>
          <a:p>
            <a:pPr lvl="0"/>
            <a:r>
              <a:rPr lang="en-US" dirty="0" smtClean="0"/>
              <a:t>Specimen </a:t>
            </a:r>
            <a:r>
              <a:rPr lang="en-US" dirty="0" err="1" smtClean="0"/>
              <a:t>hemolyzed</a:t>
            </a:r>
            <a:r>
              <a:rPr lang="en-US" dirty="0" smtClean="0"/>
              <a:t>.</a:t>
            </a:r>
          </a:p>
          <a:p>
            <a:pPr lvl="0"/>
            <a:r>
              <a:rPr lang="en-US" dirty="0" smtClean="0"/>
              <a:t>Anticoagulated specimen has clots in it.</a:t>
            </a:r>
          </a:p>
          <a:p>
            <a:pPr lvl="0"/>
            <a:r>
              <a:rPr lang="en-US" dirty="0" smtClean="0"/>
              <a:t>Improper transport (time, temperature, light exposure).</a:t>
            </a:r>
          </a:p>
          <a:p>
            <a:pPr lvl="0"/>
            <a:r>
              <a:rPr lang="en-US" dirty="0" smtClean="0"/>
              <a:t>Outdated (expired) supplies were used.</a:t>
            </a:r>
          </a:p>
          <a:p>
            <a:pPr lvl="0"/>
            <a:r>
              <a:rPr lang="en-US" dirty="0" smtClean="0"/>
              <a:t>Contaminated specimens. </a:t>
            </a:r>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544103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lvl="0"/>
            <a:r>
              <a:rPr lang="en-US" dirty="0" smtClean="0"/>
              <a:t>Define pre-analytical error and identify the phlebotomist role in preventing them.</a:t>
            </a:r>
          </a:p>
          <a:p>
            <a:pPr lvl="0"/>
            <a:r>
              <a:rPr lang="en-US" dirty="0" smtClean="0"/>
              <a:t>List 14 reasons that a specimen would be rejected by the laboratory.</a:t>
            </a:r>
          </a:p>
          <a:p>
            <a:pPr lvl="0"/>
            <a:r>
              <a:rPr lang="en-US" dirty="0" smtClean="0"/>
              <a:t>State the action which must be taken when a sample is rejected by the laboratory.</a:t>
            </a:r>
          </a:p>
          <a:p>
            <a:pPr lvl="0"/>
            <a:r>
              <a:rPr lang="en-US" dirty="0" smtClean="0"/>
              <a:t>Explain the importance of verifying the blood specimen identification with the requisition slip.</a:t>
            </a:r>
          </a:p>
          <a:p>
            <a:pPr lvl="0"/>
            <a:r>
              <a:rPr lang="en-US" dirty="0" smtClean="0"/>
              <a:t>Demonstrate appropriate specimen processing by comparing requisitions with specimens and noting any discrepancies, problems with specimen suitability, and/or missing specimens.</a:t>
            </a:r>
          </a:p>
          <a:p>
            <a:pPr lvl="0"/>
            <a:r>
              <a:rPr lang="en-US" dirty="0" smtClean="0"/>
              <a:t>State the resolution of any problems noted on the Specimen Accession Log.</a:t>
            </a:r>
          </a:p>
          <a:p>
            <a:pPr lvl="0"/>
            <a:r>
              <a:rPr lang="en-US" dirty="0" smtClean="0"/>
              <a:t>Correctly label a transfer tube for serum or plasma aliquot.</a:t>
            </a:r>
          </a:p>
          <a:p>
            <a:pPr lvl="0"/>
            <a:r>
              <a:rPr lang="en-US" dirty="0" smtClean="0"/>
              <a:t>Safely and accurately separate serum or plasma from cells using appropriate PPE.</a:t>
            </a:r>
          </a:p>
          <a:p>
            <a:pPr marL="0" indent="0">
              <a:buNone/>
            </a:pPr>
            <a:endParaRPr lang="en-US" dirty="0" smtClean="0"/>
          </a:p>
          <a:p>
            <a:endParaRPr lang="en-US" dirty="0"/>
          </a:p>
        </p:txBody>
      </p:sp>
    </p:spTree>
    <p:extLst>
      <p:ext uri="{BB962C8B-B14F-4D97-AF65-F5344CB8AC3E}">
        <p14:creationId xmlns:p14="http://schemas.microsoft.com/office/powerpoint/2010/main" val="836225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CENTRIFUGES</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a:p>
          <a:p>
            <a:r>
              <a:rPr lang="en-US" dirty="0" smtClean="0"/>
              <a:t>Instruments </a:t>
            </a:r>
            <a:r>
              <a:rPr lang="en-US" dirty="0"/>
              <a:t>that use centrifugal force to separate suspensions in liquids. The most frequent laboratory use of the centrifuge is to separate the heavier cellular components of blood from the liquid serum/plasma so that it may be used for testing.</a:t>
            </a:r>
          </a:p>
          <a:p>
            <a:r>
              <a:rPr lang="en-US" dirty="0"/>
              <a:t>Centrifuges vary in size, capacity, configuration and speed capability. Centrifuges that have a fixed angle head will hold and keep the sample at an angle during the spinning process. Swinging head or swinging bucket centrifuges have a hinge that allows the sample to swing outward. How the blood sample appears depends on whether it was spun in a fixed head or swinging bucket type of centrifuge. </a:t>
            </a:r>
          </a:p>
          <a:p>
            <a:r>
              <a:rPr lang="en-US" dirty="0"/>
              <a:t>Common types of clinical laboratory centrifuges</a:t>
            </a:r>
          </a:p>
          <a:p>
            <a:endParaRPr lang="en-US" dirty="0"/>
          </a:p>
        </p:txBody>
      </p:sp>
    </p:spTree>
    <p:extLst>
      <p:ext uri="{BB962C8B-B14F-4D97-AF65-F5344CB8AC3E}">
        <p14:creationId xmlns:p14="http://schemas.microsoft.com/office/powerpoint/2010/main" val="2983814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Operation of Centrifuges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a:t>
            </a:r>
            <a:r>
              <a:rPr lang="en-US" dirty="0"/>
              <a:t>following are general rules; always follow manufacturer’s instructions for your instrument’s operation and maintenance. </a:t>
            </a:r>
          </a:p>
          <a:p>
            <a:pPr marL="0" indent="0">
              <a:buNone/>
            </a:pPr>
            <a:r>
              <a:rPr lang="en-US" dirty="0"/>
              <a:t> </a:t>
            </a:r>
          </a:p>
          <a:p>
            <a:pPr lvl="0"/>
            <a:r>
              <a:rPr lang="en-US" u="sng" dirty="0"/>
              <a:t>Preventive Maintenance. </a:t>
            </a:r>
            <a:r>
              <a:rPr lang="en-US" dirty="0"/>
              <a:t>  Centrifuges must be evaluated and undergo preventative maintenance regularly.  The routine checks of revolutions per minute using </a:t>
            </a:r>
            <a:r>
              <a:rPr lang="en-US" dirty="0" smtClean="0"/>
              <a:t>a </a:t>
            </a:r>
            <a:r>
              <a:rPr lang="en-US" dirty="0"/>
              <a:t>tachometer </a:t>
            </a:r>
            <a:r>
              <a:rPr lang="en-US" dirty="0" smtClean="0"/>
              <a:t>are </a:t>
            </a:r>
            <a:r>
              <a:rPr lang="en-US" dirty="0"/>
              <a:t>absolutely essential for consistent results that meet quality control standards. The timer must also be </a:t>
            </a:r>
            <a:r>
              <a:rPr lang="en-US" dirty="0" smtClean="0"/>
              <a:t>checked.</a:t>
            </a:r>
          </a:p>
          <a:p>
            <a:pPr lvl="0"/>
            <a:r>
              <a:rPr lang="en-US" dirty="0" smtClean="0"/>
              <a:t>All checks should </a:t>
            </a:r>
            <a:r>
              <a:rPr lang="en-US" dirty="0"/>
              <a:t>be recorded in the appropriate Quality Assurance manual. </a:t>
            </a:r>
          </a:p>
          <a:p>
            <a:pPr lvl="0"/>
            <a:r>
              <a:rPr lang="en-US" dirty="0"/>
              <a:t>ALWAYS wear gloves when handling specimens. Follow the facility protocols for wearing additional appropriate PPE, such as disposable lab coats, protective eyewear, safety goggles, or face shields.</a:t>
            </a:r>
          </a:p>
          <a:p>
            <a:pPr lvl="0"/>
            <a:r>
              <a:rPr lang="en-US" dirty="0"/>
              <a:t>NEVER spin specimens that do not have a stopper or cap. Spinning open-top specimens creates potentially harmful aerosols.</a:t>
            </a:r>
          </a:p>
          <a:p>
            <a:endParaRPr lang="en-US" dirty="0"/>
          </a:p>
        </p:txBody>
      </p:sp>
    </p:spTree>
    <p:extLst>
      <p:ext uri="{BB962C8B-B14F-4D97-AF65-F5344CB8AC3E}">
        <p14:creationId xmlns:p14="http://schemas.microsoft.com/office/powerpoint/2010/main" val="1885115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lvl="0"/>
            <a:r>
              <a:rPr lang="en-US" dirty="0"/>
              <a:t>ALWAYS use tubes appropriate for centrifugation in the type of instrument you are operating. </a:t>
            </a:r>
          </a:p>
          <a:p>
            <a:pPr lvl="0"/>
            <a:r>
              <a:rPr lang="en-US" dirty="0"/>
              <a:t>NEVER operate a centrifuge on an uneven or slanted work surface. Centrifuges must be kept on a level and firm work bench.</a:t>
            </a:r>
          </a:p>
          <a:p>
            <a:pPr lvl="0"/>
            <a:r>
              <a:rPr lang="en-US" dirty="0"/>
              <a:t>NEVER operate a centrifuge with the lid open.   Do not open the centrifuge lid while the rotor is moving. Although a ‘safety shutoff’ switch will be triggered if the centrifuge’s lid is opened, the rotor will continue to spin until friction eventually stops it. </a:t>
            </a:r>
          </a:p>
          <a:p>
            <a:pPr lvl="0"/>
            <a:r>
              <a:rPr lang="en-US" dirty="0"/>
              <a:t>NEVER put your hands into the centrifuge until it has come to a complete stop, or try to stop it with your hand. </a:t>
            </a:r>
          </a:p>
          <a:p>
            <a:endParaRPr lang="en-US" dirty="0"/>
          </a:p>
        </p:txBody>
      </p:sp>
    </p:spTree>
    <p:extLst>
      <p:ext uri="{BB962C8B-B14F-4D97-AF65-F5344CB8AC3E}">
        <p14:creationId xmlns:p14="http://schemas.microsoft.com/office/powerpoint/2010/main" val="3059364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lvl="0"/>
            <a:r>
              <a:rPr lang="en-US" dirty="0"/>
              <a:t>ALWAYS balance the contents of the centrifuge before operating. Running a centrifuge with an unbalanced load could permanently damage the instrument AND poses a safety risk to you and those around you. </a:t>
            </a:r>
            <a:endParaRPr lang="en-US" sz="3600" dirty="0"/>
          </a:p>
          <a:p>
            <a:pPr lvl="1"/>
            <a:r>
              <a:rPr lang="en-US" u="sng" dirty="0"/>
              <a:t>Balance each tube in terms of size and volume. </a:t>
            </a:r>
            <a:r>
              <a:rPr lang="en-US" dirty="0"/>
              <a:t> For every tube placed in a centrifuge, there must be a balance tube of identical type and must have an identical volume. For example, you would balance an SST tube with another SST tube. Most labs have a rack of balance tubes, which consist of the various tube used by that lab with water in them. These are used to balance the load. </a:t>
            </a:r>
            <a:endParaRPr lang="en-US" sz="3200" dirty="0"/>
          </a:p>
          <a:p>
            <a:pPr lvl="1"/>
            <a:r>
              <a:rPr lang="en-US" u="sng" dirty="0"/>
              <a:t>Balance the load across the rotor head.</a:t>
            </a:r>
            <a:r>
              <a:rPr lang="en-US" dirty="0"/>
              <a:t> The rotor is the part of the centrifuge which holds the tubes and rotates during the operation of the centrifuge. Specimens that have been matched up in terms of size and volume are placed opposite from each other across the rotor. </a:t>
            </a:r>
            <a:endParaRPr lang="en-US" sz="3200" dirty="0"/>
          </a:p>
          <a:p>
            <a:pPr marL="0" indent="0">
              <a:buNone/>
            </a:pPr>
            <a:endParaRPr lang="en-US" sz="3600" dirty="0"/>
          </a:p>
        </p:txBody>
      </p:sp>
    </p:spTree>
    <p:extLst>
      <p:ext uri="{BB962C8B-B14F-4D97-AF65-F5344CB8AC3E}">
        <p14:creationId xmlns:p14="http://schemas.microsoft.com/office/powerpoint/2010/main" val="2299423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entrifuge5a"/>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752600" y="1905001"/>
            <a:ext cx="5867399" cy="3429000"/>
          </a:xfrm>
          <a:prstGeom prst="rect">
            <a:avLst/>
          </a:prstGeom>
          <a:noFill/>
          <a:ln>
            <a:noFill/>
          </a:ln>
        </p:spPr>
      </p:pic>
    </p:spTree>
    <p:extLst>
      <p:ext uri="{BB962C8B-B14F-4D97-AF65-F5344CB8AC3E}">
        <p14:creationId xmlns:p14="http://schemas.microsoft.com/office/powerpoint/2010/main" val="3006879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entrifuge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828800"/>
            <a:ext cx="7924800" cy="3505200"/>
          </a:xfrm>
          <a:prstGeom prst="rect">
            <a:avLst/>
          </a:prstGeom>
          <a:noFill/>
          <a:ln>
            <a:noFill/>
          </a:ln>
        </p:spPr>
      </p:pic>
    </p:spTree>
    <p:extLst>
      <p:ext uri="{BB962C8B-B14F-4D97-AF65-F5344CB8AC3E}">
        <p14:creationId xmlns:p14="http://schemas.microsoft.com/office/powerpoint/2010/main" val="12212853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1709</Words>
  <Application>Microsoft Office PowerPoint</Application>
  <PresentationFormat>On-screen Show (4:3)</PresentationFormat>
  <Paragraphs>98</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Processing</vt:lpstr>
      <vt:lpstr>Objectives </vt:lpstr>
      <vt:lpstr>PowerPoint Presentation</vt:lpstr>
      <vt:lpstr>CENTRIFUGES</vt:lpstr>
      <vt:lpstr>Operation of Centrifuges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TYPES OF BLOOD SAMPLES</vt:lpstr>
      <vt:lpstr>PowerPoint Presentation</vt:lpstr>
      <vt:lpstr>PowerPoint Presentation</vt:lpstr>
      <vt:lpstr>PowerPoint Presentation</vt:lpstr>
      <vt:lpstr>SERUM AND PLASMA APPERANCE</vt:lpstr>
      <vt:lpstr>Hemolysis</vt:lpstr>
      <vt:lpstr>PowerPoint Presentation</vt:lpstr>
      <vt:lpstr>Icterus</vt:lpstr>
      <vt:lpstr>Lipemia</vt:lpstr>
      <vt:lpstr>PowerPoint Presentation</vt:lpstr>
      <vt:lpstr>ALIQUOTING THE SPECIMEN</vt:lpstr>
      <vt:lpstr>PowerPoint Presentation</vt:lpstr>
      <vt:lpstr>ACCESSIONING SPECIMENS</vt:lpstr>
      <vt:lpstr>PRE-ANALYTICAL ERROR AND SPECIMEN REJECTION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Processing</dc:title>
  <dc:creator>Diana Inman</dc:creator>
  <cp:lastModifiedBy>Diana Inman</cp:lastModifiedBy>
  <cp:revision>5</cp:revision>
  <dcterms:created xsi:type="dcterms:W3CDTF">2016-01-27T22:50:51Z</dcterms:created>
  <dcterms:modified xsi:type="dcterms:W3CDTF">2016-01-27T23:50:06Z</dcterms:modified>
</cp:coreProperties>
</file>