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1" r:id="rId2"/>
    <p:sldId id="282" r:id="rId3"/>
    <p:sldId id="347" r:id="rId4"/>
    <p:sldId id="348" r:id="rId5"/>
    <p:sldId id="349" r:id="rId6"/>
    <p:sldId id="346" r:id="rId7"/>
    <p:sldId id="350" r:id="rId8"/>
    <p:sldId id="356" r:id="rId9"/>
    <p:sldId id="357" r:id="rId10"/>
    <p:sldId id="358" r:id="rId11"/>
    <p:sldId id="359" r:id="rId12"/>
    <p:sldId id="361" r:id="rId13"/>
    <p:sldId id="360" r:id="rId14"/>
    <p:sldId id="363" r:id="rId15"/>
    <p:sldId id="36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2585" autoAdjust="0"/>
  </p:normalViewPr>
  <p:slideViewPr>
    <p:cSldViewPr>
      <p:cViewPr varScale="1">
        <p:scale>
          <a:sx n="88" d="100"/>
          <a:sy n="88" d="100"/>
        </p:scale>
        <p:origin x="-1572" y="-108"/>
      </p:cViewPr>
      <p:guideLst>
        <p:guide orient="horz" pos="2160"/>
        <p:guide pos="2880"/>
      </p:guideLst>
    </p:cSldViewPr>
  </p:slideViewPr>
  <p:outlineViewPr>
    <p:cViewPr>
      <p:scale>
        <a:sx n="33" d="100"/>
        <a:sy n="33" d="100"/>
      </p:scale>
      <p:origin x="58" y="383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21AC66-6A7F-4F87-A121-62F0C4CD253A}" type="datetimeFigureOut">
              <a:rPr lang="en-US" smtClean="0"/>
              <a:pPr/>
              <a:t>9/13/2017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64CA3C-5D90-486B-B3E3-84FB2782EA94}" type="slidenum">
              <a:rPr lang="en-US" smtClean="0"/>
              <a:pPr/>
              <a:t>‹#›</a:t>
            </a:fld>
            <a:endParaRPr lang="en-US" dirty="0"/>
          </a:p>
        </p:txBody>
      </p:sp>
    </p:spTree>
    <p:extLst>
      <p:ext uri="{BB962C8B-B14F-4D97-AF65-F5344CB8AC3E}">
        <p14:creationId xmlns:p14="http://schemas.microsoft.com/office/powerpoint/2010/main" xmlns="" val="3285929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64CA3C-5D90-486B-B3E3-84FB2782EA94}" type="slidenum">
              <a:rPr lang="en-US" smtClean="0"/>
              <a:pPr/>
              <a:t>1</a:t>
            </a:fld>
            <a:endParaRPr lang="en-US" dirty="0"/>
          </a:p>
        </p:txBody>
      </p:sp>
    </p:spTree>
    <p:extLst>
      <p:ext uri="{BB962C8B-B14F-4D97-AF65-F5344CB8AC3E}">
        <p14:creationId xmlns:p14="http://schemas.microsoft.com/office/powerpoint/2010/main" xmlns="" val="3318284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5558A4-B6DD-4852-A1B1-CE16CD2E6FB5}" type="datetime1">
              <a:rPr lang="en-US" smtClean="0"/>
              <a:pPr/>
              <a:t>9/13/2017</a:t>
            </a:fld>
            <a:endParaRPr lang="en-US" dirty="0"/>
          </a:p>
        </p:txBody>
      </p:sp>
      <p:sp>
        <p:nvSpPr>
          <p:cNvPr id="5" name="Footer Placeholder 4"/>
          <p:cNvSpPr>
            <a:spLocks noGrp="1"/>
          </p:cNvSpPr>
          <p:nvPr>
            <p:ph type="ftr" sz="quarter" idx="11"/>
          </p:nvPr>
        </p:nvSpPr>
        <p:spPr/>
        <p:txBody>
          <a:bodyPr/>
          <a:lstStyle/>
          <a:p>
            <a:r>
              <a:rPr lang="en-US" dirty="0" smtClean="0"/>
              <a:t>Committed to Excellence and Innovative Laboratory Medical Services Since 1965</a:t>
            </a:r>
            <a:endParaRPr lang="en-US" dirty="0"/>
          </a:p>
        </p:txBody>
      </p:sp>
      <p:sp>
        <p:nvSpPr>
          <p:cNvPr id="6" name="Slide Number Placeholder 5"/>
          <p:cNvSpPr>
            <a:spLocks noGrp="1"/>
          </p:cNvSpPr>
          <p:nvPr>
            <p:ph type="sldNum" sz="quarter" idx="12"/>
          </p:nvPr>
        </p:nvSpPr>
        <p:spPr/>
        <p:txBody>
          <a:bodyPr/>
          <a:lstStyle/>
          <a:p>
            <a:fld id="{D1C3F7CB-6B4B-49DA-8B5F-10799E0A7407}"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996486-7812-4230-B110-FDBE2DD07B96}" type="datetime1">
              <a:rPr lang="en-US" smtClean="0"/>
              <a:pPr/>
              <a:t>9/13/2017</a:t>
            </a:fld>
            <a:endParaRPr lang="en-US" dirty="0"/>
          </a:p>
        </p:txBody>
      </p:sp>
      <p:sp>
        <p:nvSpPr>
          <p:cNvPr id="5" name="Footer Placeholder 4"/>
          <p:cNvSpPr>
            <a:spLocks noGrp="1"/>
          </p:cNvSpPr>
          <p:nvPr>
            <p:ph type="ftr" sz="quarter" idx="11"/>
          </p:nvPr>
        </p:nvSpPr>
        <p:spPr/>
        <p:txBody>
          <a:bodyPr/>
          <a:lstStyle/>
          <a:p>
            <a:r>
              <a:rPr lang="en-US" dirty="0" smtClean="0"/>
              <a:t>Committed to Excellence and Innovative Laboratory Medical Services Since 1965</a:t>
            </a:r>
            <a:endParaRPr lang="en-US" dirty="0"/>
          </a:p>
        </p:txBody>
      </p:sp>
      <p:sp>
        <p:nvSpPr>
          <p:cNvPr id="6" name="Slide Number Placeholder 5"/>
          <p:cNvSpPr>
            <a:spLocks noGrp="1"/>
          </p:cNvSpPr>
          <p:nvPr>
            <p:ph type="sldNum" sz="quarter" idx="12"/>
          </p:nvPr>
        </p:nvSpPr>
        <p:spPr/>
        <p:txBody>
          <a:bodyPr/>
          <a:lstStyle/>
          <a:p>
            <a:fld id="{D1C3F7CB-6B4B-49DA-8B5F-10799E0A740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CD52A3-0B2B-49C3-A550-9076FBAA1984}" type="datetime1">
              <a:rPr lang="en-US" smtClean="0"/>
              <a:pPr/>
              <a:t>9/13/2017</a:t>
            </a:fld>
            <a:endParaRPr lang="en-US" dirty="0"/>
          </a:p>
        </p:txBody>
      </p:sp>
      <p:sp>
        <p:nvSpPr>
          <p:cNvPr id="5" name="Footer Placeholder 4"/>
          <p:cNvSpPr>
            <a:spLocks noGrp="1"/>
          </p:cNvSpPr>
          <p:nvPr>
            <p:ph type="ftr" sz="quarter" idx="11"/>
          </p:nvPr>
        </p:nvSpPr>
        <p:spPr/>
        <p:txBody>
          <a:bodyPr/>
          <a:lstStyle/>
          <a:p>
            <a:r>
              <a:rPr lang="en-US" dirty="0" smtClean="0"/>
              <a:t>Committed to Excellence and Innovative Laboratory Medical Services Since 1965</a:t>
            </a:r>
            <a:endParaRPr lang="en-US" dirty="0"/>
          </a:p>
        </p:txBody>
      </p:sp>
      <p:sp>
        <p:nvSpPr>
          <p:cNvPr id="6" name="Slide Number Placeholder 5"/>
          <p:cNvSpPr>
            <a:spLocks noGrp="1"/>
          </p:cNvSpPr>
          <p:nvPr>
            <p:ph type="sldNum" sz="quarter" idx="12"/>
          </p:nvPr>
        </p:nvSpPr>
        <p:spPr/>
        <p:txBody>
          <a:bodyPr/>
          <a:lstStyle/>
          <a:p>
            <a:fld id="{D1C3F7CB-6B4B-49DA-8B5F-10799E0A740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F2C779-D240-4FF0-8357-25BCDE430AD0}" type="datetime1">
              <a:rPr lang="en-US" smtClean="0"/>
              <a:pPr/>
              <a:t>9/13/2017</a:t>
            </a:fld>
            <a:endParaRPr lang="en-US" dirty="0"/>
          </a:p>
        </p:txBody>
      </p:sp>
      <p:sp>
        <p:nvSpPr>
          <p:cNvPr id="5" name="Footer Placeholder 4"/>
          <p:cNvSpPr>
            <a:spLocks noGrp="1"/>
          </p:cNvSpPr>
          <p:nvPr>
            <p:ph type="ftr" sz="quarter" idx="11"/>
          </p:nvPr>
        </p:nvSpPr>
        <p:spPr/>
        <p:txBody>
          <a:bodyPr/>
          <a:lstStyle/>
          <a:p>
            <a:r>
              <a:rPr lang="en-US" dirty="0" smtClean="0"/>
              <a:t>Committed to Excellence and Innovative Laboratory Medical Services Since 1965</a:t>
            </a:r>
            <a:endParaRPr lang="en-US" dirty="0"/>
          </a:p>
        </p:txBody>
      </p:sp>
      <p:sp>
        <p:nvSpPr>
          <p:cNvPr id="6" name="Slide Number Placeholder 5"/>
          <p:cNvSpPr>
            <a:spLocks noGrp="1"/>
          </p:cNvSpPr>
          <p:nvPr>
            <p:ph type="sldNum" sz="quarter" idx="12"/>
          </p:nvPr>
        </p:nvSpPr>
        <p:spPr/>
        <p:txBody>
          <a:bodyPr/>
          <a:lstStyle/>
          <a:p>
            <a:fld id="{D1C3F7CB-6B4B-49DA-8B5F-10799E0A740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10DC95-34A7-466C-85F0-D222D24BAF72}" type="datetime1">
              <a:rPr lang="en-US" smtClean="0"/>
              <a:pPr/>
              <a:t>9/13/2017</a:t>
            </a:fld>
            <a:endParaRPr lang="en-US" dirty="0"/>
          </a:p>
        </p:txBody>
      </p:sp>
      <p:sp>
        <p:nvSpPr>
          <p:cNvPr id="5" name="Footer Placeholder 4"/>
          <p:cNvSpPr>
            <a:spLocks noGrp="1"/>
          </p:cNvSpPr>
          <p:nvPr>
            <p:ph type="ftr" sz="quarter" idx="11"/>
          </p:nvPr>
        </p:nvSpPr>
        <p:spPr/>
        <p:txBody>
          <a:bodyPr/>
          <a:lstStyle/>
          <a:p>
            <a:r>
              <a:rPr lang="en-US" dirty="0" smtClean="0"/>
              <a:t>Committed to Excellence and Innovative Laboratory Medical Services Since 1965</a:t>
            </a:r>
            <a:endParaRPr lang="en-US" dirty="0"/>
          </a:p>
        </p:txBody>
      </p:sp>
      <p:sp>
        <p:nvSpPr>
          <p:cNvPr id="6" name="Slide Number Placeholder 5"/>
          <p:cNvSpPr>
            <a:spLocks noGrp="1"/>
          </p:cNvSpPr>
          <p:nvPr>
            <p:ph type="sldNum" sz="quarter" idx="12"/>
          </p:nvPr>
        </p:nvSpPr>
        <p:spPr/>
        <p:txBody>
          <a:bodyPr/>
          <a:lstStyle/>
          <a:p>
            <a:fld id="{D1C3F7CB-6B4B-49DA-8B5F-10799E0A7407}"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B5315E-4B63-4E86-B114-1F3E7BCC9402}" type="datetime1">
              <a:rPr lang="en-US" smtClean="0"/>
              <a:pPr/>
              <a:t>9/13/2017</a:t>
            </a:fld>
            <a:endParaRPr lang="en-US" dirty="0"/>
          </a:p>
        </p:txBody>
      </p:sp>
      <p:sp>
        <p:nvSpPr>
          <p:cNvPr id="6" name="Footer Placeholder 5"/>
          <p:cNvSpPr>
            <a:spLocks noGrp="1"/>
          </p:cNvSpPr>
          <p:nvPr>
            <p:ph type="ftr" sz="quarter" idx="11"/>
          </p:nvPr>
        </p:nvSpPr>
        <p:spPr/>
        <p:txBody>
          <a:bodyPr/>
          <a:lstStyle/>
          <a:p>
            <a:r>
              <a:rPr lang="en-US" dirty="0" smtClean="0"/>
              <a:t>Committed to Excellence and Innovative Laboratory Medical Services Since 1965</a:t>
            </a:r>
            <a:endParaRPr lang="en-US" dirty="0"/>
          </a:p>
        </p:txBody>
      </p:sp>
      <p:sp>
        <p:nvSpPr>
          <p:cNvPr id="7" name="Slide Number Placeholder 6"/>
          <p:cNvSpPr>
            <a:spLocks noGrp="1"/>
          </p:cNvSpPr>
          <p:nvPr>
            <p:ph type="sldNum" sz="quarter" idx="12"/>
          </p:nvPr>
        </p:nvSpPr>
        <p:spPr/>
        <p:txBody>
          <a:bodyPr/>
          <a:lstStyle/>
          <a:p>
            <a:fld id="{D1C3F7CB-6B4B-49DA-8B5F-10799E0A740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28A894-9285-4FD7-8949-69E57C373D07}" type="datetime1">
              <a:rPr lang="en-US" smtClean="0"/>
              <a:pPr/>
              <a:t>9/13/2017</a:t>
            </a:fld>
            <a:endParaRPr lang="en-US" dirty="0"/>
          </a:p>
        </p:txBody>
      </p:sp>
      <p:sp>
        <p:nvSpPr>
          <p:cNvPr id="8" name="Footer Placeholder 7"/>
          <p:cNvSpPr>
            <a:spLocks noGrp="1"/>
          </p:cNvSpPr>
          <p:nvPr>
            <p:ph type="ftr" sz="quarter" idx="11"/>
          </p:nvPr>
        </p:nvSpPr>
        <p:spPr/>
        <p:txBody>
          <a:bodyPr/>
          <a:lstStyle/>
          <a:p>
            <a:r>
              <a:rPr lang="en-US" dirty="0" smtClean="0"/>
              <a:t>Committed to Excellence and Innovative Laboratory Medical Services Since 1965</a:t>
            </a:r>
            <a:endParaRPr lang="en-US" dirty="0"/>
          </a:p>
        </p:txBody>
      </p:sp>
      <p:sp>
        <p:nvSpPr>
          <p:cNvPr id="9" name="Slide Number Placeholder 8"/>
          <p:cNvSpPr>
            <a:spLocks noGrp="1"/>
          </p:cNvSpPr>
          <p:nvPr>
            <p:ph type="sldNum" sz="quarter" idx="12"/>
          </p:nvPr>
        </p:nvSpPr>
        <p:spPr/>
        <p:txBody>
          <a:bodyPr/>
          <a:lstStyle/>
          <a:p>
            <a:fld id="{D1C3F7CB-6B4B-49DA-8B5F-10799E0A740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Rectangle 5"/>
          <p:cNvSpPr/>
          <p:nvPr userDrawn="1"/>
        </p:nvSpPr>
        <p:spPr>
          <a:xfrm>
            <a:off x="0" y="6550223"/>
            <a:ext cx="9144000" cy="307777"/>
          </a:xfrm>
          <a:prstGeom prst="rect">
            <a:avLst/>
          </a:prstGeom>
        </p:spPr>
        <p:txBody>
          <a:bodyPr wrap="square">
            <a:spAutoFit/>
          </a:bodyPr>
          <a:lstStyle/>
          <a:p>
            <a:pPr algn="ctr"/>
            <a:r>
              <a:rPr lang="en-US" sz="1400" dirty="0" smtClean="0">
                <a:latin typeface="Lucida Calligraphy" pitchFamily="66" charset="0"/>
              </a:rPr>
              <a:t>Committed to Excellence and Innovative Laboratory Medical Services Since 1965</a:t>
            </a:r>
            <a:endParaRPr lang="en-US" sz="1400" dirty="0">
              <a:latin typeface="Lucida Calligraphy" pitchFamily="66"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11" name="Picture 10" descr="BBPL_logo.png"/>
          <p:cNvPicPr>
            <a:picLocks noChangeAspect="1"/>
          </p:cNvPicPr>
          <p:nvPr userDrawn="1"/>
        </p:nvPicPr>
        <p:blipFill>
          <a:blip r:embed="rId2" cstate="print"/>
          <a:stretch>
            <a:fillRect/>
          </a:stretch>
        </p:blipFill>
        <p:spPr>
          <a:xfrm>
            <a:off x="228600" y="179830"/>
            <a:ext cx="3063479" cy="810770"/>
          </a:xfrm>
          <a:prstGeom prst="rect">
            <a:avLst/>
          </a:prstGeom>
        </p:spPr>
      </p:pic>
      <p:sp>
        <p:nvSpPr>
          <p:cNvPr id="12" name="Rectangle 11"/>
          <p:cNvSpPr/>
          <p:nvPr userDrawn="1"/>
        </p:nvSpPr>
        <p:spPr>
          <a:xfrm>
            <a:off x="0" y="6550223"/>
            <a:ext cx="9144000" cy="307777"/>
          </a:xfrm>
          <a:prstGeom prst="rect">
            <a:avLst/>
          </a:prstGeom>
        </p:spPr>
        <p:txBody>
          <a:bodyPr wrap="square">
            <a:spAutoFit/>
          </a:bodyPr>
          <a:lstStyle/>
          <a:p>
            <a:pPr algn="ctr"/>
            <a:r>
              <a:rPr lang="en-US" sz="1400" dirty="0" smtClean="0">
                <a:latin typeface="Lucida Calligraphy" pitchFamily="66" charset="0"/>
              </a:rPr>
              <a:t>Committed to Excellence and Innovative Laboratory Medical Services Since 1965</a:t>
            </a:r>
            <a:endParaRPr lang="en-US" sz="1400" dirty="0">
              <a:latin typeface="Lucida Calligraphy" pitchFamily="66"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8C962B-0644-4AD9-ACEB-7A76846B28AC}" type="datetime1">
              <a:rPr lang="en-US" smtClean="0"/>
              <a:pPr/>
              <a:t>9/13/2017</a:t>
            </a:fld>
            <a:endParaRPr lang="en-US" dirty="0"/>
          </a:p>
        </p:txBody>
      </p:sp>
      <p:sp>
        <p:nvSpPr>
          <p:cNvPr id="6" name="Footer Placeholder 5"/>
          <p:cNvSpPr>
            <a:spLocks noGrp="1"/>
          </p:cNvSpPr>
          <p:nvPr>
            <p:ph type="ftr" sz="quarter" idx="11"/>
          </p:nvPr>
        </p:nvSpPr>
        <p:spPr/>
        <p:txBody>
          <a:bodyPr/>
          <a:lstStyle/>
          <a:p>
            <a:r>
              <a:rPr lang="en-US" dirty="0" smtClean="0"/>
              <a:t>Committed to Excellence and Innovative Laboratory Medical Services Since 1965</a:t>
            </a:r>
            <a:endParaRPr lang="en-US" dirty="0"/>
          </a:p>
        </p:txBody>
      </p:sp>
      <p:sp>
        <p:nvSpPr>
          <p:cNvPr id="7" name="Slide Number Placeholder 6"/>
          <p:cNvSpPr>
            <a:spLocks noGrp="1"/>
          </p:cNvSpPr>
          <p:nvPr>
            <p:ph type="sldNum" sz="quarter" idx="12"/>
          </p:nvPr>
        </p:nvSpPr>
        <p:spPr/>
        <p:txBody>
          <a:bodyPr/>
          <a:lstStyle/>
          <a:p>
            <a:fld id="{D1C3F7CB-6B4B-49DA-8B5F-10799E0A740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35E50B-93F1-44EF-B2F1-7C1E3A3EED03}" type="datetime1">
              <a:rPr lang="en-US" smtClean="0"/>
              <a:pPr/>
              <a:t>9/13/2017</a:t>
            </a:fld>
            <a:endParaRPr lang="en-US" dirty="0"/>
          </a:p>
        </p:txBody>
      </p:sp>
      <p:sp>
        <p:nvSpPr>
          <p:cNvPr id="6" name="Footer Placeholder 5"/>
          <p:cNvSpPr>
            <a:spLocks noGrp="1"/>
          </p:cNvSpPr>
          <p:nvPr>
            <p:ph type="ftr" sz="quarter" idx="11"/>
          </p:nvPr>
        </p:nvSpPr>
        <p:spPr/>
        <p:txBody>
          <a:bodyPr/>
          <a:lstStyle/>
          <a:p>
            <a:r>
              <a:rPr lang="en-US" dirty="0" smtClean="0"/>
              <a:t>Committed to Excellence and Innovative Laboratory Medical Services Since 1965</a:t>
            </a:r>
            <a:endParaRPr lang="en-US" dirty="0"/>
          </a:p>
        </p:txBody>
      </p:sp>
      <p:sp>
        <p:nvSpPr>
          <p:cNvPr id="7" name="Slide Number Placeholder 6"/>
          <p:cNvSpPr>
            <a:spLocks noGrp="1"/>
          </p:cNvSpPr>
          <p:nvPr>
            <p:ph type="sldNum" sz="quarter" idx="12"/>
          </p:nvPr>
        </p:nvSpPr>
        <p:spPr/>
        <p:txBody>
          <a:bodyPr/>
          <a:lstStyle/>
          <a:p>
            <a:fld id="{D1C3F7CB-6B4B-49DA-8B5F-10799E0A740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AEA10F-AA07-40F2-B912-2D047B9AF8FC}" type="datetime1">
              <a:rPr lang="en-US" smtClean="0"/>
              <a:pPr/>
              <a:t>9/13/2017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Committed to Excellence and Innovative Laboratory Medical Services Since 1965</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C3F7CB-6B4B-49DA-8B5F-10799E0A7407}"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Compliance@bbpllab.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457200" y="1219200"/>
            <a:ext cx="8153400" cy="3962400"/>
          </a:xfrm>
        </p:spPr>
        <p:txBody>
          <a:bodyPr>
            <a:normAutofit/>
          </a:bodyPr>
          <a:lstStyle/>
          <a:p>
            <a:r>
              <a:rPr lang="en-US" dirty="0" smtClean="0">
                <a:latin typeface="Times New Roman" pitchFamily="18" charset="0"/>
                <a:cs typeface="Times New Roman" pitchFamily="18" charset="0"/>
              </a:rPr>
              <a:t>Corporate Compliance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Professional Ethics</a:t>
            </a:r>
            <a:endParaRPr lang="en-US" sz="2800" dirty="0">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0" y="6356350"/>
            <a:ext cx="9144000" cy="365125"/>
          </a:xfrm>
        </p:spPr>
        <p:txBody>
          <a:bodyPr/>
          <a:lstStyle/>
          <a:p>
            <a:r>
              <a:rPr lang="en-US" sz="1400" dirty="0" smtClean="0">
                <a:latin typeface="Lucida Calligraphy" pitchFamily="66" charset="0"/>
              </a:rPr>
              <a:t>Committed to Excellence and Innovative Laboratory Medical Services Since 1965</a:t>
            </a:r>
            <a:endParaRPr lang="en-US" sz="1400" dirty="0">
              <a:latin typeface="Lucida Calligraphy" pitchFamily="66" charset="0"/>
            </a:endParaRPr>
          </a:p>
        </p:txBody>
      </p:sp>
      <p:pic>
        <p:nvPicPr>
          <p:cNvPr id="5123" name="Picture 3" descr="S:\Everyone\MARKETING\Logo &amp; Letterhead\BBPL_logo.png"/>
          <p:cNvPicPr>
            <a:picLocks noChangeAspect="1" noChangeArrowheads="1"/>
          </p:cNvPicPr>
          <p:nvPr/>
        </p:nvPicPr>
        <p:blipFill>
          <a:blip r:embed="rId3" cstate="print"/>
          <a:srcRect/>
          <a:stretch>
            <a:fillRect/>
          </a:stretch>
        </p:blipFill>
        <p:spPr bwMode="auto">
          <a:xfrm>
            <a:off x="304800" y="304800"/>
            <a:ext cx="3049431" cy="6858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Kickbacks and Gifts</a:t>
            </a:r>
            <a:endParaRPr lang="en-US" dirty="0"/>
          </a:p>
        </p:txBody>
      </p:sp>
      <p:sp>
        <p:nvSpPr>
          <p:cNvPr id="4" name="Footer Placeholder 3"/>
          <p:cNvSpPr>
            <a:spLocks noGrp="1"/>
          </p:cNvSpPr>
          <p:nvPr>
            <p:ph type="ftr" sz="quarter" idx="11"/>
          </p:nvPr>
        </p:nvSpPr>
        <p:spPr/>
        <p:txBody>
          <a:bodyPr/>
          <a:lstStyle/>
          <a:p>
            <a:r>
              <a:rPr lang="en-US" smtClean="0"/>
              <a:t>Committed to Excellence and Innovative Laboratory Medical Services Since 1965</a:t>
            </a:r>
            <a:endParaRPr lang="en-US" dirty="0"/>
          </a:p>
        </p:txBody>
      </p:sp>
      <p:sp>
        <p:nvSpPr>
          <p:cNvPr id="5" name="Content Placeholder 4"/>
          <p:cNvSpPr>
            <a:spLocks noGrp="1"/>
          </p:cNvSpPr>
          <p:nvPr>
            <p:ph idx="1"/>
          </p:nvPr>
        </p:nvSpPr>
        <p:spPr>
          <a:xfrm>
            <a:off x="533400" y="1219200"/>
            <a:ext cx="8229600" cy="5546134"/>
          </a:xfrm>
          <a:prstGeom prst="rect">
            <a:avLst/>
          </a:prstGeom>
        </p:spPr>
        <p:txBody>
          <a:bodyPr wrap="square">
            <a:spAutoFit/>
          </a:bodyPr>
          <a:lstStyle/>
          <a:p>
            <a:pPr lvl="0">
              <a:spcBef>
                <a:spcPct val="20000"/>
              </a:spcBef>
              <a:defRPr/>
            </a:pPr>
            <a:r>
              <a:rPr lang="en-US" sz="2000" dirty="0" smtClean="0"/>
              <a:t>It is BBPL’s policy that non-monetary gifts to physicians must meet exceptions defined in the STARK  Law:</a:t>
            </a:r>
          </a:p>
          <a:p>
            <a:pPr lvl="0">
              <a:spcBef>
                <a:spcPct val="20000"/>
              </a:spcBef>
              <a:defRPr/>
            </a:pPr>
            <a:endParaRPr lang="en-US" sz="1000" dirty="0" smtClean="0"/>
          </a:p>
          <a:p>
            <a:pPr lvl="1">
              <a:spcBef>
                <a:spcPct val="20000"/>
              </a:spcBef>
              <a:buFont typeface="Arial" pitchFamily="34" charset="0"/>
              <a:buChar char="•"/>
            </a:pPr>
            <a:r>
              <a:rPr lang="en-US" sz="2000" dirty="0" smtClean="0"/>
              <a:t> Compensation is not determined in any manner that takes into account the volume or value of referrals or other business generated by the referring physician.</a:t>
            </a:r>
          </a:p>
          <a:p>
            <a:pPr lvl="1">
              <a:spcBef>
                <a:spcPct val="20000"/>
              </a:spcBef>
              <a:buNone/>
            </a:pPr>
            <a:endParaRPr lang="en-US" sz="1000" dirty="0" smtClean="0"/>
          </a:p>
          <a:p>
            <a:pPr lvl="1">
              <a:spcBef>
                <a:spcPct val="20000"/>
              </a:spcBef>
              <a:buFont typeface="Arial" pitchFamily="34" charset="0"/>
              <a:buChar char="•"/>
            </a:pPr>
            <a:r>
              <a:rPr lang="en-US" sz="2000" dirty="0" smtClean="0"/>
              <a:t>Compensation may not be solicited by the physician or the physician’s practice (including employees and staff members)</a:t>
            </a:r>
          </a:p>
          <a:p>
            <a:pPr lvl="1">
              <a:spcBef>
                <a:spcPct val="20000"/>
              </a:spcBef>
              <a:buNone/>
            </a:pPr>
            <a:endParaRPr lang="en-US" sz="1000" dirty="0" smtClean="0"/>
          </a:p>
          <a:p>
            <a:pPr lvl="1">
              <a:spcBef>
                <a:spcPct val="20000"/>
              </a:spcBef>
              <a:buFont typeface="Arial" pitchFamily="34" charset="0"/>
              <a:buChar char="•"/>
            </a:pPr>
            <a:r>
              <a:rPr lang="en-US" sz="2000" dirty="0" smtClean="0"/>
              <a:t>Compensation arrangement does not violate the Anti-Kickback statue or any Federal or State Law or regulation governing billing or claims submission. </a:t>
            </a:r>
          </a:p>
          <a:p>
            <a:pPr lvl="1">
              <a:spcBef>
                <a:spcPct val="20000"/>
              </a:spcBef>
              <a:buNone/>
            </a:pPr>
            <a:endParaRPr lang="en-US" sz="1000" dirty="0" smtClean="0"/>
          </a:p>
          <a:p>
            <a:pPr lvl="1">
              <a:spcBef>
                <a:spcPct val="20000"/>
              </a:spcBef>
              <a:buFont typeface="Arial" pitchFamily="34" charset="0"/>
              <a:buChar char="•"/>
            </a:pPr>
            <a:r>
              <a:rPr lang="en-US" sz="2000" dirty="0" smtClean="0"/>
              <a:t>Compensation may not exceed annual limits established by Medicare/CMS in the aggregate per calendar year. </a:t>
            </a:r>
          </a:p>
          <a:p>
            <a:pPr lvl="1">
              <a:spcBef>
                <a:spcPct val="20000"/>
              </a:spcBef>
            </a:pPr>
            <a:endParaRPr lang="en-US" sz="32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Committed to Excellence and Innovative Laboratory Medical Services Since 1965</a:t>
            </a:r>
            <a:endParaRPr lang="en-US" dirty="0"/>
          </a:p>
        </p:txBody>
      </p:sp>
      <p:sp>
        <p:nvSpPr>
          <p:cNvPr id="5" name="Title 4"/>
          <p:cNvSpPr>
            <a:spLocks noGrp="1"/>
          </p:cNvSpPr>
          <p:nvPr>
            <p:ph type="title"/>
          </p:nvPr>
        </p:nvSpPr>
        <p:spPr>
          <a:xfrm>
            <a:off x="533400" y="228600"/>
            <a:ext cx="8229600" cy="1143000"/>
          </a:xfrm>
          <a:prstGeom prst="rect">
            <a:avLst/>
          </a:prstGeom>
        </p:spPr>
        <p:txBody>
          <a:bodyPr wrap="square">
            <a:spAutoFit/>
          </a:bodyPr>
          <a:lstStyle/>
          <a:p>
            <a:pPr algn="r"/>
            <a:r>
              <a:rPr lang="en-US" sz="3200" b="1" dirty="0" smtClean="0">
                <a:solidFill>
                  <a:srgbClr val="FFCC00"/>
                </a:solidFill>
                <a:latin typeface="Impact" pitchFamily="34" charset="0"/>
              </a:rPr>
              <a:t>Anti-Kickback Statute</a:t>
            </a:r>
            <a:endParaRPr lang="en-US" sz="3200" dirty="0"/>
          </a:p>
        </p:txBody>
      </p:sp>
      <p:sp>
        <p:nvSpPr>
          <p:cNvPr id="6" name="Title 7"/>
          <p:cNvSpPr>
            <a:spLocks noGrp="1"/>
          </p:cNvSpPr>
          <p:nvPr>
            <p:ph idx="1"/>
          </p:nvPr>
        </p:nvSpPr>
        <p:spPr>
          <a:xfrm>
            <a:off x="533400" y="1295400"/>
            <a:ext cx="8229600" cy="4800600"/>
          </a:xfrm>
        </p:spPr>
        <p:txBody>
          <a:bodyPr>
            <a:normAutofit fontScale="92500" lnSpcReduction="10000"/>
          </a:bodyPr>
          <a:lstStyle/>
          <a:p>
            <a:pPr algn="l"/>
            <a:r>
              <a:rPr lang="en-US" sz="3300" dirty="0" smtClean="0">
                <a:cs typeface="Arial" pitchFamily="34" charset="0"/>
              </a:rPr>
              <a:t>Program exclusions (no longer provide services for Medicare/Medicaid patients)</a:t>
            </a:r>
            <a:br>
              <a:rPr lang="en-US" sz="3300" dirty="0" smtClean="0">
                <a:cs typeface="Arial" pitchFamily="34" charset="0"/>
              </a:rPr>
            </a:br>
            <a:r>
              <a:rPr lang="en-US" sz="3300" dirty="0">
                <a:cs typeface="Arial" pitchFamily="34" charset="0"/>
              </a:rPr>
              <a:t/>
            </a:r>
            <a:br>
              <a:rPr lang="en-US" sz="3300" dirty="0">
                <a:cs typeface="Arial" pitchFamily="34" charset="0"/>
              </a:rPr>
            </a:br>
            <a:r>
              <a:rPr lang="en-US" sz="3300" dirty="0" smtClean="0">
                <a:cs typeface="Arial" pitchFamily="34" charset="0"/>
              </a:rPr>
              <a:t>Civil Monetary penalties of up to $50,000 per violation plus fines of up to $11,000 per claim and 3 times government loss.</a:t>
            </a:r>
            <a:br>
              <a:rPr lang="en-US" sz="3300" dirty="0" smtClean="0">
                <a:cs typeface="Arial" pitchFamily="34" charset="0"/>
              </a:rPr>
            </a:br>
            <a:r>
              <a:rPr lang="en-US" sz="3300" dirty="0">
                <a:cs typeface="Arial" pitchFamily="34" charset="0"/>
              </a:rPr>
              <a:t/>
            </a:r>
            <a:br>
              <a:rPr lang="en-US" sz="3300" dirty="0">
                <a:cs typeface="Arial" pitchFamily="34" charset="0"/>
              </a:rPr>
            </a:br>
            <a:r>
              <a:rPr lang="en-US" sz="3300" dirty="0" smtClean="0">
                <a:cs typeface="Arial" pitchFamily="34" charset="0"/>
              </a:rPr>
              <a:t>Felony conviction resulting in Prison Time plus felony recoupment of $25,000 per claim </a:t>
            </a:r>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en-US" sz="2400" dirty="0">
                <a:latin typeface="Arial" pitchFamily="34" charset="0"/>
                <a:cs typeface="Arial" pitchFamily="34" charset="0"/>
              </a:rPr>
              <a:t/>
            </a:r>
            <a:br>
              <a:rPr lang="en-US" sz="2400" dirty="0">
                <a:latin typeface="Arial" pitchFamily="34" charset="0"/>
                <a:cs typeface="Arial" pitchFamily="34" charset="0"/>
              </a:rPr>
            </a:br>
            <a:endParaRPr lang="en-US" sz="2400" dirty="0">
              <a:latin typeface="Arial" pitchFamily="34" charset="0"/>
              <a:cs typeface="Arial" pitchFamily="34" charset="0"/>
            </a:endParaRPr>
          </a:p>
        </p:txBody>
      </p:sp>
      <p:sp>
        <p:nvSpPr>
          <p:cNvPr id="7" name="Text Placeholder 5"/>
          <p:cNvSpPr txBox="1">
            <a:spLocks/>
          </p:cNvSpPr>
          <p:nvPr/>
        </p:nvSpPr>
        <p:spPr>
          <a:xfrm>
            <a:off x="457200" y="533400"/>
            <a:ext cx="4191000" cy="7620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FF0000"/>
                </a:solidFill>
                <a:effectLst/>
                <a:uLnTx/>
                <a:uFillTx/>
                <a:latin typeface="Arial Black" pitchFamily="34" charset="0"/>
                <a:ea typeface="+mn-ea"/>
                <a:cs typeface="+mn-cs"/>
              </a:rPr>
              <a:t>Penalties Include</a:t>
            </a:r>
            <a:endParaRPr kumimoji="0" lang="en-US" sz="3200" b="1" i="0" u="none" strike="noStrike" kern="1200" cap="none" spc="0" normalizeH="0" baseline="0" noProof="0" dirty="0">
              <a:ln>
                <a:noFill/>
              </a:ln>
              <a:solidFill>
                <a:srgbClr val="FF0000"/>
              </a:solidFill>
              <a:effectLst/>
              <a:uLnTx/>
              <a:uFillTx/>
              <a:latin typeface="Arial Black" pitchFamily="34" charset="0"/>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Committed to Excellence and Innovative Laboratory Medical Services Since 1965</a:t>
            </a:r>
            <a:endParaRPr lang="en-US" dirty="0"/>
          </a:p>
        </p:txBody>
      </p:sp>
      <p:sp>
        <p:nvSpPr>
          <p:cNvPr id="5" name="Title 1"/>
          <p:cNvSpPr txBox="1">
            <a:spLocks noGrp="1"/>
          </p:cNvSpPr>
          <p:nvPr>
            <p:ph type="title"/>
          </p:nvPr>
        </p:nvSpPr>
        <p:spPr>
          <a:xfrm>
            <a:off x="228600" y="274638"/>
            <a:ext cx="8686800" cy="1143000"/>
          </a:xfrm>
          <a:prstGeom prst="rect">
            <a:avLst/>
          </a:prstGeom>
        </p:spPr>
        <p:txBody>
          <a:bodyP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smtClean="0">
                <a:ln>
                  <a:noFill/>
                </a:ln>
                <a:solidFill>
                  <a:schemeClr val="tx1"/>
                </a:solidFill>
                <a:effectLst/>
                <a:uLnTx/>
                <a:uFillTx/>
                <a:latin typeface="+mj-lt"/>
                <a:ea typeface="+mj-ea"/>
                <a:cs typeface="+mj-cs"/>
              </a:rPr>
              <a:t>Excluded</a:t>
            </a:r>
            <a:r>
              <a:rPr kumimoji="0" lang="en-US" sz="4000" b="0" i="0" u="none" strike="noStrike" kern="1200" cap="none" spc="0" normalizeH="0" noProof="0" dirty="0" smtClean="0">
                <a:ln>
                  <a:noFill/>
                </a:ln>
                <a:solidFill>
                  <a:schemeClr val="tx1"/>
                </a:solidFill>
                <a:effectLst/>
                <a:uLnTx/>
                <a:uFillTx/>
                <a:latin typeface="+mj-lt"/>
                <a:ea typeface="+mj-ea"/>
                <a:cs typeface="+mj-cs"/>
              </a:rPr>
              <a:t> Individuals and Companies</a:t>
            </a:r>
            <a:endParaRPr kumimoji="0" lang="en-US" sz="40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Content Placeholder 2"/>
          <p:cNvSpPr txBox="1">
            <a:spLocks noGrp="1"/>
          </p:cNvSpPr>
          <p:nvPr>
            <p:ph idx="1"/>
          </p:nvPr>
        </p:nvSpPr>
        <p:spPr>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BBPL will not employ</a:t>
            </a:r>
            <a:r>
              <a:rPr kumimoji="0" lang="en-US" sz="3200" b="0" i="0" u="none" strike="noStrike" kern="1200" cap="none" spc="0" normalizeH="0" noProof="0" dirty="0" smtClean="0">
                <a:ln>
                  <a:noFill/>
                </a:ln>
                <a:solidFill>
                  <a:schemeClr val="tx1"/>
                </a:solidFill>
                <a:effectLst/>
                <a:uLnTx/>
                <a:uFillTx/>
                <a:latin typeface="+mn-lt"/>
                <a:ea typeface="+mn-ea"/>
                <a:cs typeface="+mn-cs"/>
              </a:rPr>
              <a:t> or contract with individuals or companies who have been convicted of a criminal offense related to health care or who are listed by a Federal agency as a debarred, excluded or otherwise ineligible for participation in federally funded health care program.</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Committed to Excellence and Innovative Laboratory Medical Services Since 1965</a:t>
            </a:r>
            <a:endParaRPr lang="en-US" dirty="0"/>
          </a:p>
        </p:txBody>
      </p:sp>
      <p:sp>
        <p:nvSpPr>
          <p:cNvPr id="5" name="Title 1"/>
          <p:cNvSpPr txBox="1">
            <a:spLocks noGrp="1"/>
          </p:cNvSpPr>
          <p:nvPr>
            <p:ph type="title"/>
          </p:nvPr>
        </p:nvSpPr>
        <p:spPr>
          <a:xfrm>
            <a:off x="457200" y="0"/>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000" dirty="0" smtClean="0">
                <a:latin typeface="+mn-lt"/>
                <a:ea typeface="+mj-ea"/>
                <a:cs typeface="+mj-cs"/>
              </a:rPr>
              <a:t>Confidentiality</a:t>
            </a:r>
            <a:endParaRPr kumimoji="0" lang="en-US" sz="4000" b="0" i="0" u="none" strike="noStrike" kern="1200" cap="none" spc="0" normalizeH="0" baseline="0" noProof="0" dirty="0">
              <a:ln>
                <a:noFill/>
              </a:ln>
              <a:solidFill>
                <a:schemeClr val="tx1"/>
              </a:solidFill>
              <a:effectLst/>
              <a:uLnTx/>
              <a:uFillTx/>
              <a:latin typeface="+mn-lt"/>
              <a:ea typeface="+mj-ea"/>
              <a:cs typeface="+mj-cs"/>
            </a:endParaRPr>
          </a:p>
        </p:txBody>
      </p:sp>
      <p:sp>
        <p:nvSpPr>
          <p:cNvPr id="6" name="Content Placeholder 2"/>
          <p:cNvSpPr txBox="1">
            <a:spLocks noGrp="1"/>
          </p:cNvSpPr>
          <p:nvPr>
            <p:ph idx="1"/>
          </p:nvPr>
        </p:nvSpPr>
        <p:spPr>
          <a:xfrm>
            <a:off x="457200" y="1143000"/>
            <a:ext cx="8229600" cy="4983163"/>
          </a:xfrm>
          <a:prstGeom prst="rect">
            <a:avLst/>
          </a:prstGeom>
        </p:spPr>
        <p:txBody>
          <a:bodyPr>
            <a:noAutofit/>
          </a:bodyPr>
          <a:lstStyle/>
          <a:p>
            <a:pPr marR="0" lvl="0" algn="l" defTabSz="914400" rtl="0" eaLnBrk="1" fontAlgn="auto" latinLnBrk="0" hangingPunct="1">
              <a:lnSpc>
                <a:spcPct val="100000"/>
              </a:lnSpc>
              <a:spcBef>
                <a:spcPct val="20000"/>
              </a:spcBef>
              <a:spcAft>
                <a:spcPts val="0"/>
              </a:spcAft>
              <a:buClrTx/>
              <a:buSzTx/>
              <a:tabLst/>
              <a:defRPr/>
            </a:pPr>
            <a:r>
              <a:rPr lang="en-US" sz="2000" dirty="0" smtClean="0"/>
              <a:t>Officers, directors, employees and affiliates of BBPL will often come into contact with, or have possession of , trade secret, proprietary, confidential or business- sensitive information and must take appropriate steps to ensure that information is strictly safeguarded.</a:t>
            </a:r>
          </a:p>
          <a:p>
            <a:pPr marR="0" lvl="0" algn="l" defTabSz="914400" rtl="0" eaLnBrk="1" fontAlgn="auto" latinLnBrk="0" hangingPunct="1">
              <a:lnSpc>
                <a:spcPct val="100000"/>
              </a:lnSpc>
              <a:spcBef>
                <a:spcPct val="20000"/>
              </a:spcBef>
              <a:spcAft>
                <a:spcPts val="0"/>
              </a:spcAft>
              <a:buClrTx/>
              <a:buSzTx/>
              <a:buNone/>
              <a:tabLst/>
              <a:defRPr/>
            </a:pPr>
            <a:endParaRPr lang="en-US" sz="2000" dirty="0" smtClean="0"/>
          </a:p>
          <a:p>
            <a:pPr lvl="0">
              <a:spcBef>
                <a:spcPct val="20000"/>
              </a:spcBef>
            </a:pPr>
            <a:r>
              <a:rPr lang="en-US" sz="2000" dirty="0" smtClean="0"/>
              <a:t>	- Officers, directors, employees and affiliates will refrain from using or disclosing the trade secrets  or confidential, proprietary information or third parties, unless such information is in the public domain or was disclosed by someone who has authorized to disclose such information to BBPL</a:t>
            </a:r>
          </a:p>
          <a:p>
            <a:pPr lvl="0">
              <a:spcBef>
                <a:spcPct val="20000"/>
              </a:spcBef>
              <a:buNone/>
            </a:pPr>
            <a:endParaRPr lang="en-US" sz="2000" dirty="0" smtClean="0"/>
          </a:p>
          <a:p>
            <a:pPr lvl="0">
              <a:spcBef>
                <a:spcPct val="20000"/>
              </a:spcBef>
            </a:pPr>
            <a:r>
              <a:rPr lang="en-US" sz="2000" dirty="0" smtClean="0"/>
              <a:t>	- Officers, directors, employees and affiliates  will comply with the Health Insurance Portability and Accountability Act of 1996 (HIPAA) and The Health Information Technology for Economic and Clinical Health Act (HITECH)  	</a:t>
            </a:r>
          </a:p>
          <a:p>
            <a:pPr marR="0" lvl="0" algn="l" defTabSz="914400" rtl="0" eaLnBrk="1" fontAlgn="auto" latinLnBrk="0" hangingPunct="1">
              <a:lnSpc>
                <a:spcPct val="100000"/>
              </a:lnSpc>
              <a:spcBef>
                <a:spcPct val="20000"/>
              </a:spcBef>
              <a:spcAft>
                <a:spcPts val="0"/>
              </a:spcAft>
              <a:buClrTx/>
              <a:buSzTx/>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Committed to Excellence and Innovative Laboratory Medical Services Since 1965</a:t>
            </a:r>
            <a:endParaRPr lang="en-US" dirty="0"/>
          </a:p>
        </p:txBody>
      </p:sp>
      <p:sp>
        <p:nvSpPr>
          <p:cNvPr id="5" name="Title 1"/>
          <p:cNvSpPr txBox="1">
            <a:spLocks noGrp="1"/>
          </p:cNvSpPr>
          <p:nvPr>
            <p:ph type="title"/>
          </p:nvPr>
        </p:nvSpPr>
        <p:spPr>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000" dirty="0" smtClean="0">
                <a:latin typeface="+mj-lt"/>
                <a:ea typeface="+mj-ea"/>
                <a:cs typeface="+mj-cs"/>
              </a:rPr>
              <a:t>Reporting</a:t>
            </a:r>
            <a:endParaRPr kumimoji="0" lang="en-US" sz="40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Content Placeholder 2"/>
          <p:cNvSpPr txBox="1">
            <a:spLocks noGrp="1"/>
          </p:cNvSpPr>
          <p:nvPr>
            <p:ph idx="1"/>
          </p:nvPr>
        </p:nvSpPr>
        <p:spPr>
          <a:prstGeom prst="rect">
            <a:avLst/>
          </a:prstGeom>
        </p:spPr>
        <p:txBody>
          <a:bodyPr>
            <a:normAutofit fontScale="47500" lnSpcReduction="20000"/>
          </a:bodyPr>
          <a:lstStyle/>
          <a:p>
            <a:pPr marR="0" lvl="0" algn="l" defTabSz="914400" rtl="0" eaLnBrk="1" fontAlgn="auto" latinLnBrk="0" hangingPunct="1">
              <a:lnSpc>
                <a:spcPct val="100000"/>
              </a:lnSpc>
              <a:spcBef>
                <a:spcPct val="20000"/>
              </a:spcBef>
              <a:spcAft>
                <a:spcPts val="0"/>
              </a:spcAft>
              <a:buClrTx/>
              <a:buSzTx/>
              <a:tabLst/>
              <a:defRPr/>
            </a:pPr>
            <a:r>
              <a:rPr lang="en-US" sz="4000" dirty="0" smtClean="0"/>
              <a:t>Officers, directors, employees and affiliates will report all information accurately and honestly, and as otherwise required by applicable reporting requirements.  </a:t>
            </a:r>
          </a:p>
          <a:p>
            <a:pPr marR="0" lvl="0" algn="l" defTabSz="914400" rtl="0" eaLnBrk="1" fontAlgn="auto" latinLnBrk="0" hangingPunct="1">
              <a:lnSpc>
                <a:spcPct val="100000"/>
              </a:lnSpc>
              <a:spcBef>
                <a:spcPct val="20000"/>
              </a:spcBef>
              <a:spcAft>
                <a:spcPts val="0"/>
              </a:spcAft>
              <a:buClrTx/>
              <a:buSzTx/>
              <a:tabLst/>
              <a:defRPr/>
            </a:pPr>
            <a:endParaRPr lang="en-US" sz="4000" dirty="0" smtClean="0"/>
          </a:p>
          <a:p>
            <a:pPr lvl="0">
              <a:spcBef>
                <a:spcPct val="20000"/>
              </a:spcBef>
            </a:pPr>
            <a:r>
              <a:rPr lang="en-US" sz="4000" dirty="0" smtClean="0"/>
              <a:t>Officers, directors, employees and affiliates agree to timely disclose or report unethical, dishonest, fraudulent and illegal behavior, or violation of company policies and procedure, directly to management or the Chief Compliance Officer/ Compliance office  at 573-886-4671 </a:t>
            </a:r>
            <a:r>
              <a:rPr lang="en-US" sz="4000" dirty="0" smtClean="0">
                <a:effectLst>
                  <a:outerShdw blurRad="38100" dist="38100" dir="2700000" algn="tl">
                    <a:srgbClr val="000000">
                      <a:alpha val="43137"/>
                    </a:srgbClr>
                  </a:outerShdw>
                </a:effectLst>
              </a:rPr>
              <a:t>or </a:t>
            </a:r>
            <a:r>
              <a:rPr lang="en-US" sz="4000" b="1" dirty="0" smtClean="0">
                <a:solidFill>
                  <a:schemeClr val="bg1">
                    <a:lumMod val="95000"/>
                    <a:lumOff val="5000"/>
                  </a:schemeClr>
                </a:solidFill>
                <a:effectLst>
                  <a:outerShdw blurRad="38100" dist="38100" dir="2700000" algn="tl">
                    <a:srgbClr val="000000">
                      <a:alpha val="43137"/>
                    </a:srgbClr>
                  </a:outerShdw>
                </a:effectLst>
                <a:hlinkClick r:id="rId2"/>
              </a:rPr>
              <a:t>Compliance@bbpllab.com</a:t>
            </a:r>
            <a:r>
              <a:rPr lang="en-US" sz="4000" dirty="0" smtClean="0">
                <a:solidFill>
                  <a:schemeClr val="bg1">
                    <a:lumMod val="95000"/>
                    <a:lumOff val="5000"/>
                  </a:schemeClr>
                </a:solidFill>
              </a:rPr>
              <a:t>.</a:t>
            </a:r>
          </a:p>
          <a:p>
            <a:pPr lvl="0">
              <a:spcBef>
                <a:spcPct val="20000"/>
              </a:spcBef>
            </a:pPr>
            <a:endParaRPr lang="en-US" sz="4000" dirty="0" smtClean="0"/>
          </a:p>
          <a:p>
            <a:pPr lvl="0">
              <a:spcBef>
                <a:spcPct val="20000"/>
              </a:spcBef>
            </a:pPr>
            <a:r>
              <a:rPr lang="en-US" sz="4000" dirty="0" smtClean="0"/>
              <a:t>BBPL has an open door, complete anonymity, non-retribution policy available to all officers, directors, employees and affiliates to encourage communication and reporting of suspected misconduct.   </a:t>
            </a:r>
          </a:p>
          <a:p>
            <a:pPr marR="0" lvl="0" algn="l" defTabSz="9144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Committed to Excellence and Innovative Laboratory Medical Services Since 1965</a:t>
            </a:r>
            <a:endParaRPr lang="en-US" dirty="0"/>
          </a:p>
        </p:txBody>
      </p:sp>
      <p:sp>
        <p:nvSpPr>
          <p:cNvPr id="5" name="Content Placeholder 4"/>
          <p:cNvSpPr txBox="1">
            <a:spLocks noGrp="1"/>
          </p:cNvSpPr>
          <p:nvPr>
            <p:ph idx="1"/>
          </p:nvPr>
        </p:nvSpPr>
        <p:spPr>
          <a:xfrm>
            <a:off x="304800" y="1371600"/>
            <a:ext cx="8686800" cy="4198072"/>
          </a:xfrm>
          <a:prstGeom prst="rect">
            <a:avLst/>
          </a:prstGeom>
          <a:noFill/>
        </p:spPr>
        <p:txBody>
          <a:bodyPr wrap="square" rtlCol="0">
            <a:spAutoFit/>
          </a:bodyPr>
          <a:lstStyle/>
          <a:p>
            <a:r>
              <a:rPr lang="en-US" sz="2800" b="1" dirty="0" smtClean="0"/>
              <a:t>Discuss any issues or report any perceived wrong doing your Supervisor, Manager or Corporate Compliance.</a:t>
            </a:r>
          </a:p>
          <a:p>
            <a:pPr>
              <a:buNone/>
            </a:pPr>
            <a:endParaRPr lang="en-US" sz="1500" b="1" dirty="0" smtClean="0"/>
          </a:p>
          <a:p>
            <a:pPr lvl="1"/>
            <a:r>
              <a:rPr lang="en-US" sz="2400" b="1" dirty="0" smtClean="0"/>
              <a:t>573-886-4503  </a:t>
            </a:r>
            <a:r>
              <a:rPr lang="en-US" b="1" dirty="0" smtClean="0"/>
              <a:t>Cathy Thornton; Dir. of Corporate Compliance</a:t>
            </a:r>
          </a:p>
          <a:p>
            <a:pPr>
              <a:buNone/>
            </a:pPr>
            <a:endParaRPr lang="en-US" sz="1500" b="1" dirty="0" smtClean="0"/>
          </a:p>
          <a:p>
            <a:pPr lvl="1"/>
            <a:r>
              <a:rPr lang="en-US" sz="2400" b="1" dirty="0" smtClean="0"/>
              <a:t>573-886-4671</a:t>
            </a:r>
            <a:r>
              <a:rPr lang="en-US" sz="2800" b="1" dirty="0" smtClean="0"/>
              <a:t> Kim Stoner; Compliance Specialist</a:t>
            </a:r>
          </a:p>
          <a:p>
            <a:pPr>
              <a:buNone/>
            </a:pPr>
            <a:endParaRPr lang="en-US" sz="1500" b="1" dirty="0" smtClean="0"/>
          </a:p>
          <a:p>
            <a:pPr lvl="1"/>
            <a:r>
              <a:rPr lang="en-US" sz="2400" b="1" dirty="0" smtClean="0"/>
              <a:t>Email: Compliance@bbpllab.com </a:t>
            </a:r>
            <a:endParaRPr lang="en-US" sz="2400" b="1" dirty="0"/>
          </a:p>
        </p:txBody>
      </p:sp>
      <p:sp>
        <p:nvSpPr>
          <p:cNvPr id="6" name="Title 1"/>
          <p:cNvSpPr txBox="1">
            <a:spLocks noGrp="1"/>
          </p:cNvSpPr>
          <p:nvPr>
            <p:ph type="title"/>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smtClean="0">
                <a:ln>
                  <a:noFill/>
                </a:ln>
                <a:solidFill>
                  <a:schemeClr val="tx1"/>
                </a:solidFill>
                <a:effectLst/>
                <a:uLnTx/>
                <a:uFillTx/>
                <a:latin typeface="+mj-lt"/>
                <a:ea typeface="+mj-ea"/>
                <a:cs typeface="+mj-cs"/>
              </a:rPr>
              <a:t>Guidance/Support</a:t>
            </a:r>
            <a:endParaRPr kumimoji="0" lang="en-US" sz="4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1981200" y="304800"/>
            <a:ext cx="5029200" cy="990600"/>
          </a:xfrm>
        </p:spPr>
        <p:txBody>
          <a:bodyPr>
            <a:noAutofit/>
          </a:bodyPr>
          <a:lstStyle/>
          <a:p>
            <a:r>
              <a:rPr lang="en-US" sz="4000" dirty="0" smtClean="0">
                <a:latin typeface="+mn-lt"/>
                <a:cs typeface="Times New Roman" pitchFamily="18" charset="0"/>
              </a:rPr>
              <a:t>Code of Conduct</a:t>
            </a:r>
            <a:endParaRPr lang="en-US" sz="4000" dirty="0">
              <a:latin typeface="+mn-lt"/>
              <a:cs typeface="Times New Roman" pitchFamily="18" charset="0"/>
            </a:endParaRPr>
          </a:p>
        </p:txBody>
      </p:sp>
      <p:sp>
        <p:nvSpPr>
          <p:cNvPr id="8" name="Subtitle 7"/>
          <p:cNvSpPr>
            <a:spLocks noGrp="1"/>
          </p:cNvSpPr>
          <p:nvPr>
            <p:ph type="subTitle" idx="1"/>
          </p:nvPr>
        </p:nvSpPr>
        <p:spPr>
          <a:xfrm>
            <a:off x="609600" y="1600200"/>
            <a:ext cx="7924800" cy="3276600"/>
          </a:xfrm>
        </p:spPr>
        <p:txBody>
          <a:bodyPr>
            <a:normAutofit fontScale="77500" lnSpcReduction="20000"/>
          </a:bodyPr>
          <a:lstStyle/>
          <a:p>
            <a:pPr algn="l"/>
            <a:r>
              <a:rPr lang="en-US" sz="4000" dirty="0" smtClean="0">
                <a:solidFill>
                  <a:schemeClr val="tx1"/>
                </a:solidFill>
                <a:latin typeface="Book Antiqua" pitchFamily="18" charset="0"/>
              </a:rPr>
              <a:t>BBPL will conduct its business honestly and ethically wherever we operate.  We will constantly improve the quality of our services, products, and operations and will create a reputation for honesty, fairness, respect, responsibility, integrity, trust and sound business judgement.  </a:t>
            </a:r>
            <a:endParaRPr lang="en-US" dirty="0">
              <a:solidFill>
                <a:schemeClr val="tx1"/>
              </a:solidFill>
              <a:latin typeface="Book Antiqua" pitchFamily="18" charset="0"/>
            </a:endParaRPr>
          </a:p>
        </p:txBody>
      </p:sp>
      <p:sp>
        <p:nvSpPr>
          <p:cNvPr id="4" name="Footer Placeholder 3"/>
          <p:cNvSpPr>
            <a:spLocks noGrp="1"/>
          </p:cNvSpPr>
          <p:nvPr>
            <p:ph type="ftr" sz="quarter" idx="11"/>
          </p:nvPr>
        </p:nvSpPr>
        <p:spPr>
          <a:xfrm>
            <a:off x="0" y="6356350"/>
            <a:ext cx="9144000" cy="365125"/>
          </a:xfrm>
        </p:spPr>
        <p:txBody>
          <a:bodyPr/>
          <a:lstStyle/>
          <a:p>
            <a:r>
              <a:rPr lang="en-US" sz="1400" dirty="0" smtClean="0">
                <a:latin typeface="Lucida Calligraphy" pitchFamily="66" charset="0"/>
              </a:rPr>
              <a:t>Committed to Excellence and Innovative Laboratory Medical Services Since 1965</a:t>
            </a:r>
            <a:endParaRPr lang="en-US" sz="1400" dirty="0">
              <a:latin typeface="Lucida Calligraphy"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28600"/>
            <a:ext cx="5410200" cy="1143000"/>
          </a:xfrm>
        </p:spPr>
        <p:txBody>
          <a:bodyPr>
            <a:noAutofit/>
          </a:bodyPr>
          <a:lstStyle/>
          <a:p>
            <a:r>
              <a:rPr lang="en-US" dirty="0" smtClean="0">
                <a:latin typeface="+mn-lt"/>
              </a:rPr>
              <a:t>Sales and Marketing</a:t>
            </a:r>
            <a:endParaRPr lang="en-US" dirty="0">
              <a:latin typeface="+mn-lt"/>
            </a:endParaRPr>
          </a:p>
        </p:txBody>
      </p:sp>
      <p:sp>
        <p:nvSpPr>
          <p:cNvPr id="3" name="Content Placeholder 2"/>
          <p:cNvSpPr>
            <a:spLocks noGrp="1"/>
          </p:cNvSpPr>
          <p:nvPr>
            <p:ph idx="1"/>
          </p:nvPr>
        </p:nvSpPr>
        <p:spPr>
          <a:xfrm>
            <a:off x="381000" y="1371600"/>
            <a:ext cx="8534400" cy="4525963"/>
          </a:xfrm>
        </p:spPr>
        <p:txBody>
          <a:bodyPr>
            <a:normAutofit fontScale="92500" lnSpcReduction="20000"/>
          </a:bodyPr>
          <a:lstStyle/>
          <a:p>
            <a:r>
              <a:rPr lang="en-US" dirty="0" smtClean="0"/>
              <a:t>BBPL requires honesty, straightforward, fully informative and non-deceptive marketing.   </a:t>
            </a:r>
          </a:p>
          <a:p>
            <a:endParaRPr lang="en-US" dirty="0" smtClean="0"/>
          </a:p>
          <a:p>
            <a:r>
              <a:rPr lang="en-US" dirty="0" smtClean="0"/>
              <a:t>BBPL believes that it is in the best interest of patient, physicians, payers, and BBPL alike that physicians fully understand the services offered by BBPL, </a:t>
            </a:r>
            <a:r>
              <a:rPr lang="en-US" smtClean="0"/>
              <a:t>the services that </a:t>
            </a:r>
            <a:r>
              <a:rPr lang="en-US" dirty="0" smtClean="0"/>
              <a:t>will be provided when test are ordered, and the financial consequences for all payers, including commercial and Federal payers, for tests ordered. </a:t>
            </a:r>
            <a:endParaRPr lang="en-US" dirty="0"/>
          </a:p>
        </p:txBody>
      </p:sp>
      <p:sp>
        <p:nvSpPr>
          <p:cNvPr id="4" name="Footer Placeholder 3"/>
          <p:cNvSpPr>
            <a:spLocks noGrp="1"/>
          </p:cNvSpPr>
          <p:nvPr>
            <p:ph type="ftr" sz="quarter" idx="11"/>
          </p:nvPr>
        </p:nvSpPr>
        <p:spPr/>
        <p:txBody>
          <a:bodyPr/>
          <a:lstStyle/>
          <a:p>
            <a:r>
              <a:rPr lang="en-US" smtClean="0"/>
              <a:t>Committed to Excellence and Innovative Laboratory Medical Services Since 1965</a:t>
            </a:r>
            <a:endParaRPr lang="en-US" dirty="0"/>
          </a:p>
        </p:txBody>
      </p:sp>
    </p:spTree>
    <p:extLst>
      <p:ext uri="{BB962C8B-B14F-4D97-AF65-F5344CB8AC3E}">
        <p14:creationId xmlns:p14="http://schemas.microsoft.com/office/powerpoint/2010/main" xmlns="" val="3097954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smtClean="0"/>
              <a:t>Medical Necessity</a:t>
            </a:r>
            <a:endParaRPr lang="en-US" dirty="0"/>
          </a:p>
        </p:txBody>
      </p:sp>
      <p:sp>
        <p:nvSpPr>
          <p:cNvPr id="3" name="Content Placeholder 2"/>
          <p:cNvSpPr>
            <a:spLocks noGrp="1"/>
          </p:cNvSpPr>
          <p:nvPr>
            <p:ph idx="1"/>
          </p:nvPr>
        </p:nvSpPr>
        <p:spPr>
          <a:xfrm>
            <a:off x="457200" y="1066800"/>
            <a:ext cx="8229600" cy="5059363"/>
          </a:xfrm>
        </p:spPr>
        <p:txBody>
          <a:bodyPr>
            <a:normAutofit/>
          </a:bodyPr>
          <a:lstStyle/>
          <a:p>
            <a:r>
              <a:rPr lang="en-US" dirty="0" smtClean="0"/>
              <a:t>BBPL will only submit claims to all health care programs for services that BBPL has reason to believe are medically necessary.</a:t>
            </a:r>
          </a:p>
          <a:p>
            <a:endParaRPr lang="en-US" dirty="0" smtClean="0"/>
          </a:p>
          <a:p>
            <a:r>
              <a:rPr lang="en-US" dirty="0" smtClean="0"/>
              <a:t>BBPL’s requisition forms emphasize physician choice and encourages physicians to order only those test that are believed to be appropriate for each patient.</a:t>
            </a:r>
          </a:p>
          <a:p>
            <a:endParaRPr lang="en-US" dirty="0" smtClean="0"/>
          </a:p>
        </p:txBody>
      </p:sp>
      <p:sp>
        <p:nvSpPr>
          <p:cNvPr id="4" name="Footer Placeholder 3"/>
          <p:cNvSpPr>
            <a:spLocks noGrp="1"/>
          </p:cNvSpPr>
          <p:nvPr>
            <p:ph type="ftr" sz="quarter" idx="11"/>
          </p:nvPr>
        </p:nvSpPr>
        <p:spPr/>
        <p:txBody>
          <a:bodyPr/>
          <a:lstStyle/>
          <a:p>
            <a:r>
              <a:rPr lang="en-US" smtClean="0"/>
              <a:t>Committed to Excellence and Innovative Laboratory Medical Services Since 1965</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Medical Necessity</a:t>
            </a:r>
            <a:endParaRPr lang="en-US" dirty="0"/>
          </a:p>
        </p:txBody>
      </p:sp>
      <p:sp>
        <p:nvSpPr>
          <p:cNvPr id="3" name="Content Placeholder 2"/>
          <p:cNvSpPr>
            <a:spLocks noGrp="1"/>
          </p:cNvSpPr>
          <p:nvPr>
            <p:ph idx="1"/>
          </p:nvPr>
        </p:nvSpPr>
        <p:spPr>
          <a:xfrm>
            <a:off x="457200" y="1219200"/>
            <a:ext cx="8229600" cy="4800600"/>
          </a:xfrm>
        </p:spPr>
        <p:txBody>
          <a:bodyPr>
            <a:normAutofit fontScale="85000" lnSpcReduction="10000"/>
          </a:bodyPr>
          <a:lstStyle/>
          <a:p>
            <a:r>
              <a:rPr lang="en-US" dirty="0" smtClean="0"/>
              <a:t>If BBPL </a:t>
            </a:r>
            <a:r>
              <a:rPr lang="en-US" dirty="0" smtClean="0"/>
              <a:t>creates preferred orders for a physician. The requesting physician will be required to sign an acknowledgement that:</a:t>
            </a:r>
          </a:p>
          <a:p>
            <a:r>
              <a:rPr lang="en-US" dirty="0" smtClean="0"/>
              <a:t> </a:t>
            </a:r>
          </a:p>
          <a:p>
            <a:pPr lvl="1"/>
            <a:r>
              <a:rPr lang="en-US" dirty="0" smtClean="0"/>
              <a:t>The physician has requested the preferred order. </a:t>
            </a:r>
          </a:p>
          <a:p>
            <a:pPr lvl="1"/>
            <a:r>
              <a:rPr lang="en-US" dirty="0" smtClean="0"/>
              <a:t>Has been provide Medicare reimbursement amount for each test </a:t>
            </a:r>
          </a:p>
          <a:p>
            <a:pPr lvl="1"/>
            <a:r>
              <a:rPr lang="en-US" dirty="0" smtClean="0"/>
              <a:t>has been told to order medically necessary test only</a:t>
            </a:r>
          </a:p>
          <a:p>
            <a:pPr lvl="1"/>
            <a:r>
              <a:rPr lang="en-US" dirty="0" smtClean="0"/>
              <a:t>Understands that some test may not be reimbursed </a:t>
            </a:r>
          </a:p>
          <a:p>
            <a:pPr lvl="1"/>
            <a:r>
              <a:rPr lang="en-US" dirty="0" smtClean="0"/>
              <a:t>Has the right to not used preferred profile and order tests differently for only patient. </a:t>
            </a:r>
          </a:p>
          <a:p>
            <a:endParaRPr lang="en-US" dirty="0"/>
          </a:p>
        </p:txBody>
      </p:sp>
      <p:sp>
        <p:nvSpPr>
          <p:cNvPr id="4" name="Footer Placeholder 3"/>
          <p:cNvSpPr>
            <a:spLocks noGrp="1"/>
          </p:cNvSpPr>
          <p:nvPr>
            <p:ph type="ftr" sz="quarter" idx="11"/>
          </p:nvPr>
        </p:nvSpPr>
        <p:spPr/>
        <p:txBody>
          <a:bodyPr/>
          <a:lstStyle/>
          <a:p>
            <a:r>
              <a:rPr lang="en-US" smtClean="0"/>
              <a:t>Committed to Excellence and Innovative Laboratory Medical Services Since 1965</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lstStyle/>
          <a:p>
            <a:r>
              <a:rPr lang="en-US" dirty="0" smtClean="0"/>
              <a:t>Conflicts of Interest</a:t>
            </a:r>
            <a:endParaRPr lang="en-US" dirty="0"/>
          </a:p>
        </p:txBody>
      </p:sp>
      <p:sp>
        <p:nvSpPr>
          <p:cNvPr id="3" name="Content Placeholder 2"/>
          <p:cNvSpPr>
            <a:spLocks noGrp="1"/>
          </p:cNvSpPr>
          <p:nvPr>
            <p:ph idx="1"/>
          </p:nvPr>
        </p:nvSpPr>
        <p:spPr>
          <a:xfrm>
            <a:off x="381000" y="1066800"/>
            <a:ext cx="8229600" cy="4525963"/>
          </a:xfrm>
        </p:spPr>
        <p:txBody>
          <a:bodyPr>
            <a:normAutofit fontScale="92500" lnSpcReduction="20000"/>
          </a:bodyPr>
          <a:lstStyle/>
          <a:p>
            <a:r>
              <a:rPr lang="en-US" dirty="0" smtClean="0"/>
              <a:t>Officers, directors, employees and affiliates of the company must never permit their personal interests to conflict or appear to conflict, with the interests of BBPL, its clients or affiliates. </a:t>
            </a:r>
          </a:p>
          <a:p>
            <a:r>
              <a:rPr lang="en-US" dirty="0" smtClean="0"/>
              <a:t>Officers, directors, employees and affiliates must be particularly careful to avoid representing BBPL in any transaction with others with whom there is any outside business affiliation or personal or family relationship.  </a:t>
            </a:r>
          </a:p>
          <a:p>
            <a:endParaRPr lang="en-US" dirty="0" smtClean="0"/>
          </a:p>
        </p:txBody>
      </p:sp>
      <p:sp>
        <p:nvSpPr>
          <p:cNvPr id="4" name="Footer Placeholder 3"/>
          <p:cNvSpPr>
            <a:spLocks noGrp="1"/>
          </p:cNvSpPr>
          <p:nvPr>
            <p:ph type="ftr" sz="quarter" idx="11"/>
          </p:nvPr>
        </p:nvSpPr>
        <p:spPr/>
        <p:txBody>
          <a:bodyPr/>
          <a:lstStyle/>
          <a:p>
            <a:r>
              <a:rPr lang="en-US" smtClean="0"/>
              <a:t>Committed to Excellence and Innovative Laboratory Medical Services Since 1965</a:t>
            </a:r>
            <a:endParaRPr lang="en-US" dirty="0"/>
          </a:p>
        </p:txBody>
      </p:sp>
    </p:spTree>
    <p:extLst>
      <p:ext uri="{BB962C8B-B14F-4D97-AF65-F5344CB8AC3E}">
        <p14:creationId xmlns:p14="http://schemas.microsoft.com/office/powerpoint/2010/main" xmlns="" val="1630122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Conflicts of Interest</a:t>
            </a:r>
            <a:endParaRPr lang="en-US" dirty="0"/>
          </a:p>
        </p:txBody>
      </p:sp>
      <p:sp>
        <p:nvSpPr>
          <p:cNvPr id="3" name="Content Placeholder 2"/>
          <p:cNvSpPr>
            <a:spLocks noGrp="1"/>
          </p:cNvSpPr>
          <p:nvPr>
            <p:ph idx="1"/>
          </p:nvPr>
        </p:nvSpPr>
        <p:spPr>
          <a:xfrm>
            <a:off x="304800" y="1143000"/>
            <a:ext cx="8610600" cy="4953000"/>
          </a:xfrm>
        </p:spPr>
        <p:txBody>
          <a:bodyPr>
            <a:normAutofit fontScale="70000" lnSpcReduction="20000"/>
          </a:bodyPr>
          <a:lstStyle/>
          <a:p>
            <a:r>
              <a:rPr lang="en-US" dirty="0" smtClean="0"/>
              <a:t>Officers, directors, employees and affiliates shall avoid using their company contacts to advance their private business or personal interests at the expense of BBPL, its clients, or affiliates. </a:t>
            </a:r>
          </a:p>
          <a:p>
            <a:endParaRPr lang="en-US" dirty="0" smtClean="0"/>
          </a:p>
          <a:p>
            <a:r>
              <a:rPr lang="en-US" dirty="0" smtClean="0"/>
              <a:t>Officers, directors, employees and affiliates will avoid conflicts of interests which could interfere with their ability to deliver quality products and services to the company and its clients.</a:t>
            </a:r>
          </a:p>
          <a:p>
            <a:endParaRPr lang="en-US" dirty="0" smtClean="0"/>
          </a:p>
          <a:p>
            <a:r>
              <a:rPr lang="en-US" dirty="0" smtClean="0"/>
              <a:t>Officers, directors, employees and affiliates involved in sales and marketing activities must annually report any actual or potential conflicts of interesting by completing a Conflict of Interest Disclosure form. </a:t>
            </a:r>
          </a:p>
          <a:p>
            <a:endParaRPr lang="en-US" dirty="0" smtClean="0"/>
          </a:p>
          <a:p>
            <a:r>
              <a:rPr lang="en-US" dirty="0" smtClean="0"/>
              <a:t>If </a:t>
            </a:r>
            <a:r>
              <a:rPr lang="en-US" dirty="0" smtClean="0"/>
              <a:t>an individual is </a:t>
            </a:r>
            <a:r>
              <a:rPr lang="en-US" dirty="0" smtClean="0"/>
              <a:t>faced with a potential conflict of interest, he or she should seek guidance from the Chief Compliance Officer before proceeding. </a:t>
            </a:r>
          </a:p>
        </p:txBody>
      </p:sp>
      <p:sp>
        <p:nvSpPr>
          <p:cNvPr id="4" name="Footer Placeholder 3"/>
          <p:cNvSpPr>
            <a:spLocks noGrp="1"/>
          </p:cNvSpPr>
          <p:nvPr>
            <p:ph type="ftr" sz="quarter" idx="11"/>
          </p:nvPr>
        </p:nvSpPr>
        <p:spPr/>
        <p:txBody>
          <a:bodyPr/>
          <a:lstStyle/>
          <a:p>
            <a:r>
              <a:rPr lang="en-US" smtClean="0"/>
              <a:t>Committed to Excellence and Innovative Laboratory Medical Services Since 1965</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Committed to Excellence and Innovative Laboratory Medical Services Since 1965</a:t>
            </a:r>
            <a:endParaRPr lang="en-US" dirty="0"/>
          </a:p>
        </p:txBody>
      </p:sp>
      <p:sp>
        <p:nvSpPr>
          <p:cNvPr id="5" name="Title 4"/>
          <p:cNvSpPr>
            <a:spLocks noGrp="1"/>
          </p:cNvSpPr>
          <p:nvPr>
            <p:ph type="title"/>
          </p:nvPr>
        </p:nvSpPr>
        <p:spPr>
          <a:xfrm>
            <a:off x="457200" y="461417"/>
            <a:ext cx="8229600" cy="769441"/>
          </a:xfrm>
          <a:prstGeom prst="rect">
            <a:avLst/>
          </a:prstGeom>
        </p:spPr>
        <p:txBody>
          <a:bodyPr wrap="square">
            <a:spAutoFit/>
          </a:bodyPr>
          <a:lstStyle/>
          <a:p>
            <a:r>
              <a:rPr lang="en-US" dirty="0" smtClean="0">
                <a:latin typeface="+mn-lt"/>
              </a:rPr>
              <a:t>Kickbacks and Gifts</a:t>
            </a:r>
            <a:endParaRPr lang="en-US" dirty="0" smtClean="0">
              <a:solidFill>
                <a:srgbClr val="FFCC00"/>
              </a:solidFill>
              <a:latin typeface="+mn-lt"/>
            </a:endParaRPr>
          </a:p>
        </p:txBody>
      </p:sp>
      <p:sp>
        <p:nvSpPr>
          <p:cNvPr id="6" name="Content Placeholder 2"/>
          <p:cNvSpPr txBox="1">
            <a:spLocks noGrp="1"/>
          </p:cNvSpPr>
          <p:nvPr>
            <p:ph idx="1"/>
          </p:nvPr>
        </p:nvSpPr>
        <p:spPr>
          <a:prstGeom prst="rect">
            <a:avLst/>
          </a:prstGeom>
        </p:spPr>
        <p:txBody>
          <a:bodyPr>
            <a:normAutofit fontScale="70000" lnSpcReduction="20000"/>
          </a:bodyPr>
          <a:lstStyle/>
          <a:p>
            <a:pPr marR="0" lvl="0" algn="l" defTabSz="914400" rtl="0" eaLnBrk="1" fontAlgn="auto" latinLnBrk="0" hangingPunct="1">
              <a:lnSpc>
                <a:spcPct val="100000"/>
              </a:lnSpc>
              <a:spcBef>
                <a:spcPct val="20000"/>
              </a:spcBef>
              <a:spcAft>
                <a:spcPts val="0"/>
              </a:spcAft>
              <a:buClrTx/>
              <a:buSzTx/>
              <a:tabLst/>
              <a:defRPr/>
            </a:pPr>
            <a:r>
              <a:rPr lang="en-US" sz="3200" dirty="0" smtClean="0"/>
              <a:t>Federal and State Anti-Kickback statues are violated when payment is given or received in exchange for the referral of patients who are covered under the federal health care programs, such as Medicare unless a statutory except applies. </a:t>
            </a:r>
          </a:p>
          <a:p>
            <a:pPr marR="0" lvl="0" algn="l" defTabSz="914400" rtl="0" eaLnBrk="1" fontAlgn="auto" latinLnBrk="0" hangingPunct="1">
              <a:lnSpc>
                <a:spcPct val="100000"/>
              </a:lnSpc>
              <a:spcBef>
                <a:spcPct val="20000"/>
              </a:spcBef>
              <a:spcAft>
                <a:spcPts val="0"/>
              </a:spcAft>
              <a:buClrTx/>
              <a:buSzTx/>
              <a:tabLst/>
              <a:defRPr/>
            </a:pPr>
            <a:endParaRPr lang="en-US" sz="3200" dirty="0" smtClean="0"/>
          </a:p>
          <a:p>
            <a:pPr lvl="1">
              <a:spcBef>
                <a:spcPct val="20000"/>
              </a:spcBef>
              <a:buFont typeface="Arial" pitchFamily="34" charset="0"/>
              <a:buChar cha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A kick</a:t>
            </a:r>
            <a:r>
              <a:rPr kumimoji="0" lang="en-US" sz="3200" b="0" i="0" u="none" strike="noStrike" kern="1200" cap="none" spc="0" normalizeH="0" noProof="0" dirty="0" smtClean="0">
                <a:ln>
                  <a:noFill/>
                </a:ln>
                <a:solidFill>
                  <a:schemeClr val="tx1"/>
                </a:solidFill>
                <a:effectLst/>
                <a:uLnTx/>
                <a:uFillTx/>
                <a:latin typeface="+mn-lt"/>
                <a:ea typeface="+mn-ea"/>
                <a:cs typeface="+mn-cs"/>
              </a:rPr>
              <a:t> back is considered any item of value, or compensation for any kind, to improperly obtain or reward favorable treatment. </a:t>
            </a:r>
          </a:p>
          <a:p>
            <a:pPr lvl="1">
              <a:spcBef>
                <a:spcPct val="20000"/>
              </a:spcBef>
              <a:buFont typeface="Arial" pitchFamily="34" charset="0"/>
              <a:buChar char="•"/>
            </a:pPr>
            <a:endParaRPr kumimoji="0" lang="en-US" sz="3200" b="0" i="0" u="none" strike="noStrike" kern="1200" cap="none" spc="0" normalizeH="0" noProof="0" dirty="0" smtClean="0">
              <a:ln>
                <a:noFill/>
              </a:ln>
              <a:solidFill>
                <a:schemeClr val="tx1"/>
              </a:solidFill>
              <a:effectLst/>
              <a:uLnTx/>
              <a:uFillTx/>
              <a:latin typeface="+mn-lt"/>
              <a:ea typeface="+mn-ea"/>
              <a:cs typeface="+mn-cs"/>
            </a:endParaRPr>
          </a:p>
          <a:p>
            <a:pPr lvl="1">
              <a:spcBef>
                <a:spcPct val="20000"/>
              </a:spcBef>
              <a:buFont typeface="Arial" pitchFamily="34" charset="0"/>
              <a:buChar char="•"/>
            </a:pPr>
            <a:r>
              <a:rPr lang="en-US" sz="3200" baseline="0" dirty="0" smtClean="0"/>
              <a:t>BBPL</a:t>
            </a:r>
            <a:r>
              <a:rPr lang="en-US" sz="3200" dirty="0" smtClean="0"/>
              <a:t> does not permit bribes, kickbacks or other similar remuneration or consideration to be given to any person or organization in order to attract or influence business activity. </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Kickbacks and Gifts</a:t>
            </a:r>
            <a:endParaRPr lang="en-US" dirty="0"/>
          </a:p>
        </p:txBody>
      </p:sp>
      <p:sp>
        <p:nvSpPr>
          <p:cNvPr id="4" name="Footer Placeholder 3"/>
          <p:cNvSpPr>
            <a:spLocks noGrp="1"/>
          </p:cNvSpPr>
          <p:nvPr>
            <p:ph type="ftr" sz="quarter" idx="11"/>
          </p:nvPr>
        </p:nvSpPr>
        <p:spPr/>
        <p:txBody>
          <a:bodyPr/>
          <a:lstStyle/>
          <a:p>
            <a:r>
              <a:rPr lang="en-US" smtClean="0"/>
              <a:t>Committed to Excellence and Innovative Laboratory Medical Services Since 1965</a:t>
            </a:r>
            <a:endParaRPr lang="en-US" dirty="0"/>
          </a:p>
        </p:txBody>
      </p:sp>
      <p:sp>
        <p:nvSpPr>
          <p:cNvPr id="5" name="Content Placeholder 4"/>
          <p:cNvSpPr>
            <a:spLocks noGrp="1"/>
          </p:cNvSpPr>
          <p:nvPr>
            <p:ph idx="1"/>
          </p:nvPr>
        </p:nvSpPr>
        <p:spPr>
          <a:xfrm>
            <a:off x="304800" y="1143000"/>
            <a:ext cx="8534400" cy="5041380"/>
          </a:xfrm>
          <a:prstGeom prst="rect">
            <a:avLst/>
          </a:prstGeom>
        </p:spPr>
        <p:txBody>
          <a:bodyPr wrap="square">
            <a:spAutoFit/>
          </a:bodyPr>
          <a:lstStyle/>
          <a:p>
            <a:pPr marL="225425" lvl="1" indent="-225425">
              <a:spcBef>
                <a:spcPct val="20000"/>
              </a:spcBef>
              <a:buFont typeface="Arial" pitchFamily="34" charset="0"/>
              <a:buChar char="•"/>
            </a:pPr>
            <a:r>
              <a:rPr lang="en-US" sz="2400" dirty="0" smtClean="0"/>
              <a:t>Officers, directors, employees and affiliates shall avoid gifts, gratuities, fees, bonuses, or excessive entertainment to attract or influence business activity.</a:t>
            </a:r>
          </a:p>
          <a:p>
            <a:pPr marL="225425" lvl="1" indent="-225425">
              <a:spcBef>
                <a:spcPct val="20000"/>
              </a:spcBef>
            </a:pPr>
            <a:endParaRPr lang="en-US" sz="1000" dirty="0" smtClean="0"/>
          </a:p>
          <a:p>
            <a:pPr lvl="2">
              <a:spcBef>
                <a:spcPct val="20000"/>
              </a:spcBef>
              <a:buFontTx/>
              <a:buChar char="-"/>
            </a:pPr>
            <a:r>
              <a:rPr lang="en-US" sz="2400" dirty="0" smtClean="0"/>
              <a:t>Excessive entertainment is defined as any amount in excess of guidelines determined annually by Medicare/CMS. </a:t>
            </a:r>
          </a:p>
          <a:p>
            <a:pPr lvl="2">
              <a:spcBef>
                <a:spcPct val="20000"/>
              </a:spcBef>
              <a:buFontTx/>
              <a:buChar char="-"/>
            </a:pPr>
            <a:endParaRPr lang="en-US" sz="1000" dirty="0" smtClean="0"/>
          </a:p>
          <a:p>
            <a:pPr marL="225425" lvl="2" indent="-225425">
              <a:spcBef>
                <a:spcPct val="20000"/>
              </a:spcBef>
              <a:buFont typeface="Arial" pitchFamily="34" charset="0"/>
              <a:buChar char="•"/>
            </a:pPr>
            <a:r>
              <a:rPr lang="en-US" sz="2400" dirty="0" smtClean="0"/>
              <a:t>Officers, directors, employees and affiliates shall refrain from using offers or equipment, computer hardware, computer software, support staff and other non-monetary gifts that deviate from the accepted business practices authorized by BBPL and incorporated into company sponsored sales training</a:t>
            </a:r>
            <a:r>
              <a:rPr lang="en-US" sz="2200" dirty="0" smtClean="0"/>
              <a:t>. </a:t>
            </a:r>
          </a:p>
        </p:txBody>
      </p:sp>
    </p:spTree>
  </p:cSld>
  <p:clrMapOvr>
    <a:masterClrMapping/>
  </p:clrMapOvr>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00206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3875</TotalTime>
  <Words>1135</Words>
  <Application>Microsoft Office PowerPoint</Application>
  <PresentationFormat>On-screen Show (4:3)</PresentationFormat>
  <Paragraphs>95</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Corporate Compliance Professional Ethics</vt:lpstr>
      <vt:lpstr>Code of Conduct</vt:lpstr>
      <vt:lpstr>Sales and Marketing</vt:lpstr>
      <vt:lpstr>Medical Necessity</vt:lpstr>
      <vt:lpstr>Medical Necessity</vt:lpstr>
      <vt:lpstr>Conflicts of Interest</vt:lpstr>
      <vt:lpstr>Conflicts of Interest</vt:lpstr>
      <vt:lpstr>Kickbacks and Gifts</vt:lpstr>
      <vt:lpstr>Kickbacks and Gifts</vt:lpstr>
      <vt:lpstr>Kickbacks and Gifts</vt:lpstr>
      <vt:lpstr>Anti-Kickback Statute</vt:lpstr>
      <vt:lpstr>Excluded Individuals and Companies</vt:lpstr>
      <vt:lpstr>Confidentiality</vt:lpstr>
      <vt:lpstr>Reporting</vt:lpstr>
      <vt:lpstr>Guidance/Support</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Cathy Thornton</dc:creator>
  <cp:lastModifiedBy>krj</cp:lastModifiedBy>
  <cp:revision>135</cp:revision>
  <dcterms:created xsi:type="dcterms:W3CDTF">2012-10-16T15:33:12Z</dcterms:created>
  <dcterms:modified xsi:type="dcterms:W3CDTF">2017-09-13T19:09:35Z</dcterms:modified>
</cp:coreProperties>
</file>