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80" r:id="rId12"/>
    <p:sldId id="281" r:id="rId13"/>
    <p:sldId id="282" r:id="rId14"/>
    <p:sldId id="267" r:id="rId15"/>
    <p:sldId id="284" r:id="rId16"/>
    <p:sldId id="268" r:id="rId17"/>
    <p:sldId id="275" r:id="rId18"/>
    <p:sldId id="277"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64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FFFBB4A-0E77-4FFC-BC30-1F52860264AD}" type="datetimeFigureOut">
              <a:rPr lang="en-US"/>
              <a:pPr>
                <a:defRPr/>
              </a:pPr>
              <a:t>12/6/2017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B56CEE-6D29-498A-B520-7FDD0E0E411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7C4EB9-5879-474B-B95C-32B2FDEDB4A5}" type="datetimeFigureOut">
              <a:rPr lang="en-US"/>
              <a:pPr>
                <a:defRPr/>
              </a:pPr>
              <a:t>12/6/2017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4A1851-7ED1-4DE3-9B7A-48F798E44EA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504EB7-A306-48EF-9E61-D19C9EEA042A}" type="datetimeFigureOut">
              <a:rPr lang="en-US"/>
              <a:pPr>
                <a:defRPr/>
              </a:pPr>
              <a:t>12/6/2017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89750D-8853-457D-A460-35F2FB8AD9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389FA9-A879-4807-B783-D7B733819D36}" type="datetimeFigureOut">
              <a:rPr lang="en-US"/>
              <a:pPr>
                <a:defRPr/>
              </a:pPr>
              <a:t>12/6/2017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063585-54E5-49F6-B1E4-8D225195594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C6BB6F-CBF2-43F0-AE69-06106D80384A}" type="datetimeFigureOut">
              <a:rPr lang="en-US"/>
              <a:pPr>
                <a:defRPr/>
              </a:pPr>
              <a:t>12/6/2017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567A45-56D1-49C8-924C-762BFFB726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85F8FB-23F3-4850-9B60-6B5676744B9E}" type="datetimeFigureOut">
              <a:rPr lang="en-US"/>
              <a:pPr>
                <a:defRPr/>
              </a:pPr>
              <a:t>12/6/2017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6A03E2-B6D4-42BB-9126-1B81154FFD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E1B0994-DAD9-40AA-9490-A0B0938BC633}" type="datetimeFigureOut">
              <a:rPr lang="en-US"/>
              <a:pPr>
                <a:defRPr/>
              </a:pPr>
              <a:t>12/6/2017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BDF8D39-FA32-4393-BC20-9A2CD770546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E128F88-03B7-47D5-AF03-5EBD479D683D}" type="datetimeFigureOut">
              <a:rPr lang="en-US"/>
              <a:pPr>
                <a:defRPr/>
              </a:pPr>
              <a:t>12/6/2017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42A241B-C3D7-4E55-8352-A2024B506C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009216-A701-4F6E-BAD4-4F5AC187EFFD}" type="datetimeFigureOut">
              <a:rPr lang="en-US"/>
              <a:pPr>
                <a:defRPr/>
              </a:pPr>
              <a:t>12/6/2017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009729-B8D9-4411-8881-EC8B2038432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0E6DC5-54D3-4439-9F71-979EF94BFB54}" type="datetimeFigureOut">
              <a:rPr lang="en-US"/>
              <a:pPr>
                <a:defRPr/>
              </a:pPr>
              <a:t>12/6/2017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A03240-97F8-46D5-9ED9-34E2A73FA19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071AB5-D4AE-41FE-B622-DE559FACC7E6}" type="datetimeFigureOut">
              <a:rPr lang="en-US"/>
              <a:pPr>
                <a:defRPr/>
              </a:pPr>
              <a:t>12/6/2017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0B6796-B5B0-47BB-9070-888C98B70F4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3E77A57-806C-4CD2-9F86-D53C7414635F}" type="datetimeFigureOut">
              <a:rPr lang="en-US"/>
              <a:pPr>
                <a:defRPr/>
              </a:pPr>
              <a:t>12/6/2017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214F7FA-C43B-49B4-B61D-821CDB26626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E:\VACUETTE%20QUICKSHIELD%20Complete%20PLUS.mp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E:\VACUETTE%20Quickshield%20Safety%20Holder%20w_%20Rotational%20Safety%20Shield.mp4"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hyperlink" Target="http://www.gbo.com/" TargetMode="External"/><Relationship Id="rId4" Type="http://schemas.openxmlformats.org/officeDocument/2006/relationships/image" Target="../media/image12.jpe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E:\VACUETTE%20Safety%20Blood%20Collection%20Set.mp4"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us.gbo.com/" TargetMode="External"/><Relationship Id="rId9"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57600"/>
            <a:ext cx="7772400" cy="2667000"/>
          </a:xfrm>
        </p:spPr>
        <p:txBody>
          <a:bodyPr rtlCol="0">
            <a:normAutofit fontScale="90000"/>
          </a:bodyPr>
          <a:lstStyle/>
          <a:p>
            <a:pPr eaLnBrk="1" fontAlgn="auto" hangingPunct="1">
              <a:spcAft>
                <a:spcPts val="0"/>
              </a:spcAft>
              <a:defRPr/>
            </a:pPr>
            <a:r>
              <a:rPr lang="en-US" sz="2000" dirty="0" smtClean="0"/>
              <a:t>Presented by:</a:t>
            </a:r>
            <a:r>
              <a:rPr lang="en-US" dirty="0" smtClean="0"/>
              <a:t/>
            </a:r>
            <a:br>
              <a:rPr lang="en-US" dirty="0" smtClean="0"/>
            </a:br>
            <a:r>
              <a:rPr lang="en-US" dirty="0" smtClean="0"/>
              <a:t>Boyce and Bynum Pathology Laboratories  </a:t>
            </a:r>
            <a:br>
              <a:rPr lang="en-US" dirty="0" smtClean="0"/>
            </a:br>
            <a:r>
              <a:rPr lang="en-US" sz="2000" dirty="0" smtClean="0"/>
              <a:t>along with </a:t>
            </a:r>
            <a:r>
              <a:rPr lang="en-US" dirty="0" smtClean="0"/>
              <a:t/>
            </a:r>
            <a:br>
              <a:rPr lang="en-US" dirty="0" smtClean="0"/>
            </a:br>
            <a:r>
              <a:rPr lang="en-US" dirty="0" smtClean="0"/>
              <a:t>Missouri Employers Mutual </a:t>
            </a:r>
          </a:p>
        </p:txBody>
      </p:sp>
      <p:sp>
        <p:nvSpPr>
          <p:cNvPr id="2051" name="Subtitle 2"/>
          <p:cNvSpPr>
            <a:spLocks noGrp="1"/>
          </p:cNvSpPr>
          <p:nvPr>
            <p:ph type="subTitle" idx="1"/>
          </p:nvPr>
        </p:nvSpPr>
        <p:spPr>
          <a:xfrm>
            <a:off x="0" y="2209800"/>
            <a:ext cx="9144000" cy="1143000"/>
          </a:xfrm>
          <a:solidFill>
            <a:srgbClr val="002060"/>
          </a:solidFill>
          <a:ln w="57150">
            <a:solidFill>
              <a:srgbClr val="00B050"/>
            </a:solidFill>
          </a:ln>
        </p:spPr>
        <p:txBody>
          <a:bodyPr anchor="ctr"/>
          <a:lstStyle/>
          <a:p>
            <a:pPr eaLnBrk="1" hangingPunct="1"/>
            <a:r>
              <a:rPr lang="en-US" altLang="en-US" sz="4500" b="1" smtClean="0">
                <a:solidFill>
                  <a:srgbClr val="CC0000"/>
                </a:solidFill>
              </a:rPr>
              <a:t>NEEDLE STICK INJURY PREVENTION</a:t>
            </a:r>
          </a:p>
        </p:txBody>
      </p:sp>
      <p:pic>
        <p:nvPicPr>
          <p:cNvPr id="2052" name="Picture 3" descr="BBPL blue logo 2.2016 web size.jpg"/>
          <p:cNvPicPr>
            <a:picLocks noChangeAspect="1"/>
          </p:cNvPicPr>
          <p:nvPr/>
        </p:nvPicPr>
        <p:blipFill>
          <a:blip r:embed="rId2" cstate="print"/>
          <a:srcRect/>
          <a:stretch>
            <a:fillRect/>
          </a:stretch>
        </p:blipFill>
        <p:spPr bwMode="auto">
          <a:xfrm>
            <a:off x="457200" y="457200"/>
            <a:ext cx="4267200" cy="1123950"/>
          </a:xfrm>
          <a:prstGeom prst="rect">
            <a:avLst/>
          </a:prstGeom>
          <a:noFill/>
          <a:ln w="9525">
            <a:noFill/>
            <a:miter lim="800000"/>
            <a:headEnd/>
            <a:tailEnd/>
          </a:ln>
        </p:spPr>
      </p:pic>
      <p:pic>
        <p:nvPicPr>
          <p:cNvPr id="2053" name="Picture 4" descr="memworksafe2.jpg"/>
          <p:cNvPicPr>
            <a:picLocks noChangeAspect="1"/>
          </p:cNvPicPr>
          <p:nvPr/>
        </p:nvPicPr>
        <p:blipFill>
          <a:blip r:embed="rId3" cstate="print"/>
          <a:srcRect/>
          <a:stretch>
            <a:fillRect/>
          </a:stretch>
        </p:blipFill>
        <p:spPr bwMode="auto">
          <a:xfrm>
            <a:off x="5334000" y="457200"/>
            <a:ext cx="3343275" cy="1106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solidFill>
            <a:srgbClr val="002060"/>
          </a:solidFill>
          <a:ln>
            <a:solidFill>
              <a:srgbClr val="00B050"/>
            </a:solidFill>
          </a:ln>
        </p:spPr>
        <p:txBody>
          <a:bodyPr/>
          <a:lstStyle/>
          <a:p>
            <a:pPr eaLnBrk="1" hangingPunct="1"/>
            <a:r>
              <a:rPr lang="en-US" altLang="en-US" sz="6000" b="1" smtClean="0">
                <a:solidFill>
                  <a:srgbClr val="C00000"/>
                </a:solidFill>
              </a:rPr>
              <a:t>Injuries are Preventable</a:t>
            </a:r>
          </a:p>
        </p:txBody>
      </p:sp>
      <p:sp>
        <p:nvSpPr>
          <p:cNvPr id="3" name="Content Placeholder 2"/>
          <p:cNvSpPr>
            <a:spLocks noGrp="1"/>
          </p:cNvSpPr>
          <p:nvPr>
            <p:ph idx="1"/>
          </p:nvPr>
        </p:nvSpPr>
        <p:spPr/>
        <p:txBody>
          <a:bodyPr rtlCol="0" anchor="ctr">
            <a:normAutofit fontScale="85000" lnSpcReduction="10000"/>
          </a:bodyPr>
          <a:lstStyle/>
          <a:p>
            <a:pPr eaLnBrk="1" fontAlgn="auto" hangingPunct="1">
              <a:spcAft>
                <a:spcPts val="0"/>
              </a:spcAft>
              <a:buFont typeface="Arial" pitchFamily="34" charset="0"/>
              <a:buChar char="•"/>
              <a:defRPr/>
            </a:pPr>
            <a:r>
              <a:rPr lang="en-US" dirty="0" smtClean="0"/>
              <a:t>Needle stick injuries can be preventable if safety is followed in the work place.  </a:t>
            </a:r>
          </a:p>
          <a:p>
            <a:pPr eaLnBrk="1" fontAlgn="auto" hangingPunct="1">
              <a:spcAft>
                <a:spcPts val="0"/>
              </a:spcAft>
              <a:buFont typeface="Arial" pitchFamily="34" charset="0"/>
              <a:buChar char="•"/>
              <a:defRPr/>
            </a:pPr>
            <a:r>
              <a:rPr lang="en-US" dirty="0" smtClean="0"/>
              <a:t>Many needle stick injuries cause fear among the Health care workers, leading to liabilities on the employer.  </a:t>
            </a:r>
          </a:p>
          <a:p>
            <a:pPr eaLnBrk="1" fontAlgn="auto" hangingPunct="1">
              <a:spcAft>
                <a:spcPts val="0"/>
              </a:spcAft>
              <a:buFont typeface="Arial" pitchFamily="34" charset="0"/>
              <a:buChar char="•"/>
              <a:defRPr/>
            </a:pPr>
            <a:r>
              <a:rPr lang="en-US" dirty="0" smtClean="0"/>
              <a:t>When the needles handled with safety in mind several injuries can be avoided.  </a:t>
            </a:r>
          </a:p>
          <a:p>
            <a:pPr eaLnBrk="1" fontAlgn="auto" hangingPunct="1">
              <a:spcAft>
                <a:spcPts val="0"/>
              </a:spcAft>
              <a:buFont typeface="Arial" pitchFamily="34" charset="0"/>
              <a:buChar char="•"/>
              <a:defRPr/>
            </a:pPr>
            <a:r>
              <a:rPr lang="en-US" dirty="0" smtClean="0"/>
              <a:t>Health education, understanding of Universal precaution using safety devices the way they were intended by the manufacture to dispose needle will protect both the employee and employer.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228600"/>
            <a:ext cx="8229600" cy="1143000"/>
          </a:xfrm>
          <a:solidFill>
            <a:srgbClr val="002060"/>
          </a:solidFill>
          <a:ln w="38100">
            <a:solidFill>
              <a:srgbClr val="00B050"/>
            </a:solidFill>
          </a:ln>
        </p:spPr>
        <p:txBody>
          <a:bodyPr/>
          <a:lstStyle/>
          <a:p>
            <a:pPr eaLnBrk="1" hangingPunct="1"/>
            <a:r>
              <a:rPr lang="en-US" altLang="en-US" sz="6000" b="1" smtClean="0">
                <a:solidFill>
                  <a:srgbClr val="C00000"/>
                </a:solidFill>
              </a:rPr>
              <a:t>SAFETY Devices</a:t>
            </a:r>
          </a:p>
        </p:txBody>
      </p:sp>
      <p:sp>
        <p:nvSpPr>
          <p:cNvPr id="12291" name="Content Placeholder 2"/>
          <p:cNvSpPr>
            <a:spLocks noGrp="1"/>
          </p:cNvSpPr>
          <p:nvPr>
            <p:ph idx="1"/>
          </p:nvPr>
        </p:nvSpPr>
        <p:spPr>
          <a:xfrm>
            <a:off x="457200" y="1600200"/>
            <a:ext cx="8229600" cy="762000"/>
          </a:xfrm>
        </p:spPr>
        <p:txBody>
          <a:bodyPr/>
          <a:lstStyle/>
          <a:p>
            <a:pPr eaLnBrk="1" hangingPunct="1"/>
            <a:r>
              <a:rPr lang="en-US" altLang="en-US" smtClean="0">
                <a:latin typeface="Browallia New" pitchFamily="34" charset="-34"/>
                <a:cs typeface="Browallia New" pitchFamily="34" charset="-34"/>
              </a:rPr>
              <a:t>The following safety devices are available :</a:t>
            </a:r>
          </a:p>
          <a:p>
            <a:pPr eaLnBrk="1" hangingPunct="1"/>
            <a:endParaRPr lang="en-US" altLang="en-US" smtClean="0">
              <a:latin typeface="Comic Sans MS" pitchFamily="66" charset="0"/>
            </a:endParaRPr>
          </a:p>
          <a:p>
            <a:pPr eaLnBrk="1" hangingPunct="1"/>
            <a:endParaRPr lang="en-US" altLang="en-US" smtClean="0"/>
          </a:p>
        </p:txBody>
      </p:sp>
      <p:pic>
        <p:nvPicPr>
          <p:cNvPr id="12292" name="Picture 6" descr="B9781437706925000032_f003-004-97814377069251.jpg"/>
          <p:cNvPicPr>
            <a:picLocks noChangeAspect="1"/>
          </p:cNvPicPr>
          <p:nvPr/>
        </p:nvPicPr>
        <p:blipFill>
          <a:blip r:embed="rId2" cstate="print"/>
          <a:srcRect/>
          <a:stretch>
            <a:fillRect/>
          </a:stretch>
        </p:blipFill>
        <p:spPr bwMode="auto">
          <a:xfrm>
            <a:off x="1905000" y="2667000"/>
            <a:ext cx="2127250" cy="3814763"/>
          </a:xfrm>
          <a:prstGeom prst="rect">
            <a:avLst/>
          </a:prstGeom>
          <a:noFill/>
          <a:ln w="9525">
            <a:noFill/>
            <a:miter lim="800000"/>
            <a:headEnd/>
            <a:tailEnd/>
          </a:ln>
        </p:spPr>
      </p:pic>
      <p:pic>
        <p:nvPicPr>
          <p:cNvPr id="12293" name="Picture 7" descr="Butterfly.jpg"/>
          <p:cNvPicPr>
            <a:picLocks noChangeAspect="1"/>
          </p:cNvPicPr>
          <p:nvPr/>
        </p:nvPicPr>
        <p:blipFill>
          <a:blip r:embed="rId3" cstate="print"/>
          <a:srcRect/>
          <a:stretch>
            <a:fillRect/>
          </a:stretch>
        </p:blipFill>
        <p:spPr bwMode="auto">
          <a:xfrm>
            <a:off x="4876800" y="2743200"/>
            <a:ext cx="2286000" cy="3617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b="1" smtClean="0">
                <a:solidFill>
                  <a:srgbClr val="C00000"/>
                </a:solidFill>
              </a:rPr>
              <a:t>QuickShield Safety Complete Plus</a:t>
            </a:r>
            <a:br>
              <a:rPr lang="en-US" altLang="en-US" b="1" smtClean="0">
                <a:solidFill>
                  <a:srgbClr val="C00000"/>
                </a:solidFill>
              </a:rPr>
            </a:br>
            <a:r>
              <a:rPr lang="en-US" altLang="en-US" b="1" smtClean="0">
                <a:solidFill>
                  <a:srgbClr val="C00000"/>
                </a:solidFill>
              </a:rPr>
              <a:t>Proper Use Video</a:t>
            </a:r>
          </a:p>
        </p:txBody>
      </p:sp>
      <p:pic>
        <p:nvPicPr>
          <p:cNvPr id="6" name="VACUETTE QUICKSHIELD Complete PLUS.mp4">
            <a:hlinkClick r:id="" action="ppaction://media"/>
          </p:cNvPr>
          <p:cNvPicPr>
            <a:picLocks noGrp="1" noRot="1" noChangeAspect="1"/>
          </p:cNvPicPr>
          <p:nvPr>
            <p:ph idx="1"/>
            <a:videoFile r:link="rId1"/>
          </p:nvPr>
        </p:nvPicPr>
        <p:blipFill>
          <a:blip r:embed="rId3" cstate="print"/>
          <a:stretch>
            <a:fillRect/>
          </a:stretch>
        </p:blipFill>
        <p:spPr>
          <a:xfrm>
            <a:off x="0" y="1600200"/>
            <a:ext cx="9144000" cy="5235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b="1" smtClean="0">
                <a:solidFill>
                  <a:srgbClr val="C00000"/>
                </a:solidFill>
              </a:rPr>
              <a:t>QuickShield Safety Holder</a:t>
            </a:r>
            <a:br>
              <a:rPr lang="en-US" altLang="en-US" b="1" smtClean="0">
                <a:solidFill>
                  <a:srgbClr val="C00000"/>
                </a:solidFill>
              </a:rPr>
            </a:br>
            <a:r>
              <a:rPr lang="en-US" altLang="en-US" b="1" smtClean="0">
                <a:solidFill>
                  <a:srgbClr val="C00000"/>
                </a:solidFill>
              </a:rPr>
              <a:t>Proper Use Video</a:t>
            </a:r>
          </a:p>
        </p:txBody>
      </p:sp>
      <p:pic>
        <p:nvPicPr>
          <p:cNvPr id="6" name="VACUETTE Quickshield Safety Holder w_ Rotational Safety Shield.mp4">
            <a:hlinkClick r:id="" action="ppaction://media"/>
          </p:cNvPr>
          <p:cNvPicPr>
            <a:picLocks noGrp="1" noRot="1" noChangeAspect="1"/>
          </p:cNvPicPr>
          <p:nvPr>
            <p:ph idx="1"/>
            <a:videoFile r:link="rId1"/>
          </p:nvPr>
        </p:nvPicPr>
        <p:blipFill>
          <a:blip r:embed="rId3" cstate="print"/>
          <a:stretch>
            <a:fillRect/>
          </a:stretch>
        </p:blipFill>
        <p:spPr>
          <a:xfrm>
            <a:off x="0" y="1447800"/>
            <a:ext cx="9144000" cy="541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bject 2"/>
          <p:cNvSpPr txBox="1">
            <a:spLocks noChangeArrowheads="1"/>
          </p:cNvSpPr>
          <p:nvPr/>
        </p:nvSpPr>
        <p:spPr bwMode="auto">
          <a:xfrm>
            <a:off x="2209800" y="4648200"/>
            <a:ext cx="1752600" cy="1346200"/>
          </a:xfrm>
          <a:prstGeom prst="rect">
            <a:avLst/>
          </a:prstGeom>
          <a:noFill/>
          <a:ln w="9525">
            <a:noFill/>
            <a:miter lim="800000"/>
            <a:headEnd/>
            <a:tailEnd/>
          </a:ln>
        </p:spPr>
        <p:txBody>
          <a:bodyPr lIns="0" tIns="0" rIns="0" bIns="0">
            <a:spAutoFit/>
          </a:bodyPr>
          <a:lstStyle/>
          <a:p>
            <a:pPr marL="12700">
              <a:lnSpc>
                <a:spcPct val="92000"/>
              </a:lnSpc>
            </a:pPr>
            <a:r>
              <a:rPr lang="en-US" altLang="en-US" sz="2600">
                <a:solidFill>
                  <a:srgbClr val="C00000"/>
                </a:solidFill>
              </a:rPr>
              <a:t>3</a:t>
            </a:r>
            <a:r>
              <a:rPr lang="en-US" altLang="en-US" sz="2600">
                <a:solidFill>
                  <a:srgbClr val="5091CD"/>
                </a:solidFill>
              </a:rPr>
              <a:t> </a:t>
            </a:r>
            <a:r>
              <a:rPr lang="en-US" altLang="en-US" sz="1100" b="1">
                <a:solidFill>
                  <a:srgbClr val="231F20"/>
                </a:solidFill>
              </a:rPr>
              <a:t>Commence  the venipuncture.  QUICKSHIELD</a:t>
            </a:r>
            <a:endParaRPr lang="en-US" altLang="en-US" sz="1100" b="1"/>
          </a:p>
          <a:p>
            <a:pPr marL="12700">
              <a:lnSpc>
                <a:spcPts val="1300"/>
              </a:lnSpc>
              <a:spcBef>
                <a:spcPts val="38"/>
              </a:spcBef>
            </a:pPr>
            <a:r>
              <a:rPr lang="en-US" altLang="en-US" sz="1100" b="1">
                <a:solidFill>
                  <a:srgbClr val="231F20"/>
                </a:solidFill>
              </a:rPr>
              <a:t>Complete Plus has  a unique translucent  </a:t>
            </a:r>
            <a:r>
              <a:rPr lang="en-US" altLang="en-US" sz="1100" b="1">
                <a:solidFill>
                  <a:srgbClr val="231F20"/>
                </a:solidFill>
                <a:latin typeface="Helvetica" pitchFamily="34" charset="0"/>
                <a:ea typeface="Helvetica" pitchFamily="34" charset="0"/>
                <a:cs typeface="Helvetica" pitchFamily="34" charset="0"/>
              </a:rPr>
              <a:t>hub that flashes red  </a:t>
            </a:r>
            <a:r>
              <a:rPr lang="en-US" altLang="en-US" sz="1100" b="1">
                <a:solidFill>
                  <a:srgbClr val="231F20"/>
                </a:solidFill>
              </a:rPr>
              <a:t>upon successful  venipuncture.</a:t>
            </a:r>
            <a:endParaRPr lang="en-US" altLang="en-US" sz="1100" b="1"/>
          </a:p>
        </p:txBody>
      </p:sp>
      <p:sp>
        <p:nvSpPr>
          <p:cNvPr id="15363" name="object 3"/>
          <p:cNvSpPr>
            <a:spLocks noChangeArrowheads="1"/>
          </p:cNvSpPr>
          <p:nvPr/>
        </p:nvSpPr>
        <p:spPr bwMode="auto">
          <a:xfrm>
            <a:off x="276225" y="4997450"/>
            <a:ext cx="1778000" cy="1030288"/>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5364" name="object 4"/>
          <p:cNvSpPr>
            <a:spLocks/>
          </p:cNvSpPr>
          <p:nvPr/>
        </p:nvSpPr>
        <p:spPr bwMode="auto">
          <a:xfrm>
            <a:off x="276225" y="4997450"/>
            <a:ext cx="1778000" cy="1030288"/>
          </a:xfrm>
          <a:custGeom>
            <a:avLst/>
            <a:gdLst>
              <a:gd name="T0" fmla="*/ 0 w 1511300"/>
              <a:gd name="T1" fmla="*/ 1030210 h 1511300"/>
              <a:gd name="T2" fmla="*/ 1777865 w 1511300"/>
              <a:gd name="T3" fmla="*/ 1030210 h 1511300"/>
              <a:gd name="T4" fmla="*/ 1777865 w 1511300"/>
              <a:gd name="T5" fmla="*/ 0 h 1511300"/>
              <a:gd name="T6" fmla="*/ 0 w 1511300"/>
              <a:gd name="T7" fmla="*/ 0 h 1511300"/>
              <a:gd name="T8" fmla="*/ 0 w 1511300"/>
              <a:gd name="T9" fmla="*/ 1030210 h 1511300"/>
              <a:gd name="T10" fmla="*/ 0 60000 65536"/>
              <a:gd name="T11" fmla="*/ 0 60000 65536"/>
              <a:gd name="T12" fmla="*/ 0 60000 65536"/>
              <a:gd name="T13" fmla="*/ 0 60000 65536"/>
              <a:gd name="T14" fmla="*/ 0 60000 65536"/>
              <a:gd name="T15" fmla="*/ 0 w 1511300"/>
              <a:gd name="T16" fmla="*/ 0 h 1511300"/>
              <a:gd name="T17" fmla="*/ 1511300 w 1511300"/>
              <a:gd name="T18" fmla="*/ 1511300 h 1511300"/>
            </a:gdLst>
            <a:ahLst/>
            <a:cxnLst>
              <a:cxn ang="T10">
                <a:pos x="T0" y="T1"/>
              </a:cxn>
              <a:cxn ang="T11">
                <a:pos x="T2" y="T3"/>
              </a:cxn>
              <a:cxn ang="T12">
                <a:pos x="T4" y="T5"/>
              </a:cxn>
              <a:cxn ang="T13">
                <a:pos x="T6" y="T7"/>
              </a:cxn>
              <a:cxn ang="T14">
                <a:pos x="T8" y="T9"/>
              </a:cxn>
            </a:cxnLst>
            <a:rect l="T15" t="T16" r="T17" b="T18"/>
            <a:pathLst>
              <a:path w="1511300" h="1511300">
                <a:moveTo>
                  <a:pt x="0" y="1511185"/>
                </a:moveTo>
                <a:lnTo>
                  <a:pt x="1511185" y="1511185"/>
                </a:lnTo>
                <a:lnTo>
                  <a:pt x="1511185" y="0"/>
                </a:lnTo>
                <a:lnTo>
                  <a:pt x="0" y="0"/>
                </a:lnTo>
                <a:lnTo>
                  <a:pt x="0" y="1511185"/>
                </a:lnTo>
                <a:close/>
              </a:path>
            </a:pathLst>
          </a:custGeom>
          <a:noFill/>
          <a:ln w="8928">
            <a:solidFill>
              <a:srgbClr val="5091CD"/>
            </a:solidFill>
            <a:round/>
            <a:headEnd/>
            <a:tailEnd/>
          </a:ln>
        </p:spPr>
        <p:txBody>
          <a:bodyPr lIns="0" tIns="0" rIns="0" bIns="0"/>
          <a:lstStyle/>
          <a:p>
            <a:endParaRPr lang="en-US"/>
          </a:p>
        </p:txBody>
      </p:sp>
      <p:sp>
        <p:nvSpPr>
          <p:cNvPr id="15365" name="object 5"/>
          <p:cNvSpPr txBox="1">
            <a:spLocks noChangeArrowheads="1"/>
          </p:cNvSpPr>
          <p:nvPr/>
        </p:nvSpPr>
        <p:spPr bwMode="auto">
          <a:xfrm>
            <a:off x="2362200" y="4038600"/>
            <a:ext cx="1130300" cy="508000"/>
          </a:xfrm>
          <a:prstGeom prst="rect">
            <a:avLst/>
          </a:prstGeom>
          <a:noFill/>
          <a:ln w="9525">
            <a:noFill/>
            <a:miter lim="800000"/>
            <a:headEnd/>
            <a:tailEnd/>
          </a:ln>
        </p:spPr>
        <p:txBody>
          <a:bodyPr lIns="0" tIns="0" rIns="0" bIns="0">
            <a:spAutoFit/>
          </a:bodyPr>
          <a:lstStyle/>
          <a:p>
            <a:pPr marL="12700"/>
            <a:r>
              <a:rPr lang="en-US" altLang="en-US" sz="1100" b="1">
                <a:solidFill>
                  <a:srgbClr val="231F20"/>
                </a:solidFill>
                <a:latin typeface="Helvetica" pitchFamily="34" charset="0"/>
                <a:ea typeface="Helvetica" pitchFamily="34" charset="0"/>
                <a:cs typeface="Helvetica" pitchFamily="34" charset="0"/>
              </a:rPr>
              <a:t>Close-up of red  flash in VISIO  </a:t>
            </a:r>
            <a:r>
              <a:rPr lang="en-US" altLang="en-US" sz="1100" b="1">
                <a:solidFill>
                  <a:srgbClr val="231F20"/>
                </a:solidFill>
              </a:rPr>
              <a:t>PLUS hub</a:t>
            </a:r>
            <a:r>
              <a:rPr lang="en-US" altLang="en-US" sz="1100">
                <a:solidFill>
                  <a:srgbClr val="231F20"/>
                </a:solidFill>
              </a:rPr>
              <a:t>.</a:t>
            </a:r>
            <a:endParaRPr lang="en-US" altLang="en-US" sz="1100"/>
          </a:p>
        </p:txBody>
      </p:sp>
      <p:sp>
        <p:nvSpPr>
          <p:cNvPr id="15366" name="object 6"/>
          <p:cNvSpPr>
            <a:spLocks noChangeArrowheads="1"/>
          </p:cNvSpPr>
          <p:nvPr/>
        </p:nvSpPr>
        <p:spPr bwMode="auto">
          <a:xfrm>
            <a:off x="688975" y="3563938"/>
            <a:ext cx="1130300" cy="1104900"/>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5367" name="object 7"/>
          <p:cNvSpPr>
            <a:spLocks/>
          </p:cNvSpPr>
          <p:nvPr/>
        </p:nvSpPr>
        <p:spPr bwMode="auto">
          <a:xfrm>
            <a:off x="273050" y="3563938"/>
            <a:ext cx="1906588" cy="1106487"/>
          </a:xfrm>
          <a:custGeom>
            <a:avLst/>
            <a:gdLst>
              <a:gd name="T0" fmla="*/ 1008991 w 1621155"/>
              <a:gd name="T1" fmla="*/ 1105211 h 1621154"/>
              <a:gd name="T2" fmla="*/ 1118338 w 1621155"/>
              <a:gd name="T3" fmla="*/ 1097855 h 1621154"/>
              <a:gd name="T4" fmla="*/ 1223562 w 1621155"/>
              <a:gd name="T5" fmla="*/ 1083542 h 1621154"/>
              <a:gd name="T6" fmla="*/ 1323946 w 1621155"/>
              <a:gd name="T7" fmla="*/ 1062686 h 1621154"/>
              <a:gd name="T8" fmla="*/ 1418777 w 1621155"/>
              <a:gd name="T9" fmla="*/ 1035702 h 1621154"/>
              <a:gd name="T10" fmla="*/ 1507340 w 1621155"/>
              <a:gd name="T11" fmla="*/ 1003005 h 1621154"/>
              <a:gd name="T12" fmla="*/ 1588919 w 1621155"/>
              <a:gd name="T13" fmla="*/ 965011 h 1621154"/>
              <a:gd name="T14" fmla="*/ 1662800 w 1621155"/>
              <a:gd name="T15" fmla="*/ 922134 h 1621154"/>
              <a:gd name="T16" fmla="*/ 1728267 w 1621155"/>
              <a:gd name="T17" fmla="*/ 874789 h 1621154"/>
              <a:gd name="T18" fmla="*/ 1784605 w 1621155"/>
              <a:gd name="T19" fmla="*/ 823392 h 1621154"/>
              <a:gd name="T20" fmla="*/ 1831100 w 1621155"/>
              <a:gd name="T21" fmla="*/ 768357 h 1621154"/>
              <a:gd name="T22" fmla="*/ 1867036 w 1621155"/>
              <a:gd name="T23" fmla="*/ 710099 h 1621154"/>
              <a:gd name="T24" fmla="*/ 1891698 w 1621155"/>
              <a:gd name="T25" fmla="*/ 649034 h 1621154"/>
              <a:gd name="T26" fmla="*/ 1904372 w 1621155"/>
              <a:gd name="T27" fmla="*/ 585576 h 1621154"/>
              <a:gd name="T28" fmla="*/ 1904372 w 1621155"/>
              <a:gd name="T29" fmla="*/ 520581 h 1621154"/>
              <a:gd name="T30" fmla="*/ 1891698 w 1621155"/>
              <a:gd name="T31" fmla="*/ 457121 h 1621154"/>
              <a:gd name="T32" fmla="*/ 1867036 w 1621155"/>
              <a:gd name="T33" fmla="*/ 396055 h 1621154"/>
              <a:gd name="T34" fmla="*/ 1831100 w 1621155"/>
              <a:gd name="T35" fmla="*/ 337796 h 1621154"/>
              <a:gd name="T36" fmla="*/ 1784605 w 1621155"/>
              <a:gd name="T37" fmla="*/ 282759 h 1621154"/>
              <a:gd name="T38" fmla="*/ 1728267 w 1621155"/>
              <a:gd name="T39" fmla="*/ 231361 h 1621154"/>
              <a:gd name="T40" fmla="*/ 1662800 w 1621155"/>
              <a:gd name="T41" fmla="*/ 184016 h 1621154"/>
              <a:gd name="T42" fmla="*/ 1588919 w 1621155"/>
              <a:gd name="T43" fmla="*/ 141138 h 1621154"/>
              <a:gd name="T44" fmla="*/ 1507340 w 1621155"/>
              <a:gd name="T45" fmla="*/ 103144 h 1621154"/>
              <a:gd name="T46" fmla="*/ 1418777 w 1621155"/>
              <a:gd name="T47" fmla="*/ 70447 h 1621154"/>
              <a:gd name="T48" fmla="*/ 1323946 w 1621155"/>
              <a:gd name="T49" fmla="*/ 43464 h 1621154"/>
              <a:gd name="T50" fmla="*/ 1223562 w 1621155"/>
              <a:gd name="T51" fmla="*/ 22607 h 1621154"/>
              <a:gd name="T52" fmla="*/ 1118338 w 1621155"/>
              <a:gd name="T53" fmla="*/ 8294 h 1621154"/>
              <a:gd name="T54" fmla="*/ 1008991 w 1621155"/>
              <a:gd name="T55" fmla="*/ 938 h 1621154"/>
              <a:gd name="T56" fmla="*/ 896999 w 1621155"/>
              <a:gd name="T57" fmla="*/ 938 h 1621154"/>
              <a:gd name="T58" fmla="*/ 787651 w 1621155"/>
              <a:gd name="T59" fmla="*/ 8294 h 1621154"/>
              <a:gd name="T60" fmla="*/ 682427 w 1621155"/>
              <a:gd name="T61" fmla="*/ 22607 h 1621154"/>
              <a:gd name="T62" fmla="*/ 582043 w 1621155"/>
              <a:gd name="T63" fmla="*/ 43464 h 1621154"/>
              <a:gd name="T64" fmla="*/ 487212 w 1621155"/>
              <a:gd name="T65" fmla="*/ 70447 h 1621154"/>
              <a:gd name="T66" fmla="*/ 398649 w 1621155"/>
              <a:gd name="T67" fmla="*/ 103144 h 1621154"/>
              <a:gd name="T68" fmla="*/ 317070 w 1621155"/>
              <a:gd name="T69" fmla="*/ 141138 h 1621154"/>
              <a:gd name="T70" fmla="*/ 243190 w 1621155"/>
              <a:gd name="T71" fmla="*/ 184016 h 1621154"/>
              <a:gd name="T72" fmla="*/ 177723 w 1621155"/>
              <a:gd name="T73" fmla="*/ 231361 h 1621154"/>
              <a:gd name="T74" fmla="*/ 121384 w 1621155"/>
              <a:gd name="T75" fmla="*/ 282759 h 1621154"/>
              <a:gd name="T76" fmla="*/ 74890 w 1621155"/>
              <a:gd name="T77" fmla="*/ 337796 h 1621154"/>
              <a:gd name="T78" fmla="*/ 38954 w 1621155"/>
              <a:gd name="T79" fmla="*/ 396055 h 1621154"/>
              <a:gd name="T80" fmla="*/ 14292 w 1621155"/>
              <a:gd name="T81" fmla="*/ 457121 h 1621154"/>
              <a:gd name="T82" fmla="*/ 1617 w 1621155"/>
              <a:gd name="T83" fmla="*/ 520581 h 1621154"/>
              <a:gd name="T84" fmla="*/ 1617 w 1621155"/>
              <a:gd name="T85" fmla="*/ 585576 h 1621154"/>
              <a:gd name="T86" fmla="*/ 14292 w 1621155"/>
              <a:gd name="T87" fmla="*/ 649034 h 1621154"/>
              <a:gd name="T88" fmla="*/ 38954 w 1621155"/>
              <a:gd name="T89" fmla="*/ 710099 h 1621154"/>
              <a:gd name="T90" fmla="*/ 74890 w 1621155"/>
              <a:gd name="T91" fmla="*/ 768357 h 1621154"/>
              <a:gd name="T92" fmla="*/ 121384 w 1621155"/>
              <a:gd name="T93" fmla="*/ 823392 h 1621154"/>
              <a:gd name="T94" fmla="*/ 177723 w 1621155"/>
              <a:gd name="T95" fmla="*/ 874789 h 1621154"/>
              <a:gd name="T96" fmla="*/ 243190 w 1621155"/>
              <a:gd name="T97" fmla="*/ 922134 h 1621154"/>
              <a:gd name="T98" fmla="*/ 317070 w 1621155"/>
              <a:gd name="T99" fmla="*/ 965011 h 1621154"/>
              <a:gd name="T100" fmla="*/ 398649 w 1621155"/>
              <a:gd name="T101" fmla="*/ 1003005 h 1621154"/>
              <a:gd name="T102" fmla="*/ 487212 w 1621155"/>
              <a:gd name="T103" fmla="*/ 1035702 h 1621154"/>
              <a:gd name="T104" fmla="*/ 582043 w 1621155"/>
              <a:gd name="T105" fmla="*/ 1062686 h 1621154"/>
              <a:gd name="T106" fmla="*/ 682427 w 1621155"/>
              <a:gd name="T107" fmla="*/ 1083542 h 1621154"/>
              <a:gd name="T108" fmla="*/ 787651 w 1621155"/>
              <a:gd name="T109" fmla="*/ 1097855 h 1621154"/>
              <a:gd name="T110" fmla="*/ 896999 w 1621155"/>
              <a:gd name="T111" fmla="*/ 1105211 h 16211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21155"/>
              <a:gd name="T169" fmla="*/ 0 h 1621154"/>
              <a:gd name="T170" fmla="*/ 1621155 w 1621155"/>
              <a:gd name="T171" fmla="*/ 1621154 h 16211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21155" h="1621154">
                <a:moveTo>
                  <a:pt x="810323" y="1620659"/>
                </a:moveTo>
                <a:lnTo>
                  <a:pt x="857936" y="1619284"/>
                </a:lnTo>
                <a:lnTo>
                  <a:pt x="904825" y="1615207"/>
                </a:lnTo>
                <a:lnTo>
                  <a:pt x="950913" y="1608507"/>
                </a:lnTo>
                <a:lnTo>
                  <a:pt x="996125" y="1599258"/>
                </a:lnTo>
                <a:lnTo>
                  <a:pt x="1040384" y="1587536"/>
                </a:lnTo>
                <a:lnTo>
                  <a:pt x="1083614" y="1573418"/>
                </a:lnTo>
                <a:lnTo>
                  <a:pt x="1125740" y="1556979"/>
                </a:lnTo>
                <a:lnTo>
                  <a:pt x="1166685" y="1538296"/>
                </a:lnTo>
                <a:lnTo>
                  <a:pt x="1206374" y="1517444"/>
                </a:lnTo>
                <a:lnTo>
                  <a:pt x="1244731" y="1494500"/>
                </a:lnTo>
                <a:lnTo>
                  <a:pt x="1281678" y="1469539"/>
                </a:lnTo>
                <a:lnTo>
                  <a:pt x="1317142" y="1442638"/>
                </a:lnTo>
                <a:lnTo>
                  <a:pt x="1351044" y="1413873"/>
                </a:lnTo>
                <a:lnTo>
                  <a:pt x="1383310" y="1383318"/>
                </a:lnTo>
                <a:lnTo>
                  <a:pt x="1413864" y="1351052"/>
                </a:lnTo>
                <a:lnTo>
                  <a:pt x="1442629" y="1317149"/>
                </a:lnTo>
                <a:lnTo>
                  <a:pt x="1469530" y="1281685"/>
                </a:lnTo>
                <a:lnTo>
                  <a:pt x="1494490" y="1244738"/>
                </a:lnTo>
                <a:lnTo>
                  <a:pt x="1517434" y="1206381"/>
                </a:lnTo>
                <a:lnTo>
                  <a:pt x="1538285" y="1166693"/>
                </a:lnTo>
                <a:lnTo>
                  <a:pt x="1556968" y="1125747"/>
                </a:lnTo>
                <a:lnTo>
                  <a:pt x="1573406" y="1083622"/>
                </a:lnTo>
                <a:lnTo>
                  <a:pt x="1587524" y="1040392"/>
                </a:lnTo>
                <a:lnTo>
                  <a:pt x="1599246" y="996133"/>
                </a:lnTo>
                <a:lnTo>
                  <a:pt x="1608494" y="950923"/>
                </a:lnTo>
                <a:lnTo>
                  <a:pt x="1615195" y="904835"/>
                </a:lnTo>
                <a:lnTo>
                  <a:pt x="1619271" y="857948"/>
                </a:lnTo>
                <a:lnTo>
                  <a:pt x="1620647" y="810336"/>
                </a:lnTo>
                <a:lnTo>
                  <a:pt x="1619271" y="762722"/>
                </a:lnTo>
                <a:lnTo>
                  <a:pt x="1615195" y="715834"/>
                </a:lnTo>
                <a:lnTo>
                  <a:pt x="1608494" y="669745"/>
                </a:lnTo>
                <a:lnTo>
                  <a:pt x="1599246" y="624533"/>
                </a:lnTo>
                <a:lnTo>
                  <a:pt x="1587524" y="580274"/>
                </a:lnTo>
                <a:lnTo>
                  <a:pt x="1573406" y="537043"/>
                </a:lnTo>
                <a:lnTo>
                  <a:pt x="1556968" y="494917"/>
                </a:lnTo>
                <a:lnTo>
                  <a:pt x="1538285" y="453971"/>
                </a:lnTo>
                <a:lnTo>
                  <a:pt x="1517434" y="414281"/>
                </a:lnTo>
                <a:lnTo>
                  <a:pt x="1494490" y="375924"/>
                </a:lnTo>
                <a:lnTo>
                  <a:pt x="1469530" y="338976"/>
                </a:lnTo>
                <a:lnTo>
                  <a:pt x="1442629" y="303512"/>
                </a:lnTo>
                <a:lnTo>
                  <a:pt x="1413864" y="269609"/>
                </a:lnTo>
                <a:lnTo>
                  <a:pt x="1383310" y="237342"/>
                </a:lnTo>
                <a:lnTo>
                  <a:pt x="1351044" y="206787"/>
                </a:lnTo>
                <a:lnTo>
                  <a:pt x="1317142" y="178022"/>
                </a:lnTo>
                <a:lnTo>
                  <a:pt x="1281678" y="151120"/>
                </a:lnTo>
                <a:lnTo>
                  <a:pt x="1244731" y="126159"/>
                </a:lnTo>
                <a:lnTo>
                  <a:pt x="1206374" y="103215"/>
                </a:lnTo>
                <a:lnTo>
                  <a:pt x="1166685" y="82363"/>
                </a:lnTo>
                <a:lnTo>
                  <a:pt x="1125740" y="63680"/>
                </a:lnTo>
                <a:lnTo>
                  <a:pt x="1083614" y="47241"/>
                </a:lnTo>
                <a:lnTo>
                  <a:pt x="1040384" y="33123"/>
                </a:lnTo>
                <a:lnTo>
                  <a:pt x="996125" y="21401"/>
                </a:lnTo>
                <a:lnTo>
                  <a:pt x="950913" y="12152"/>
                </a:lnTo>
                <a:lnTo>
                  <a:pt x="904825" y="5451"/>
                </a:lnTo>
                <a:lnTo>
                  <a:pt x="857936" y="1375"/>
                </a:lnTo>
                <a:lnTo>
                  <a:pt x="810323" y="0"/>
                </a:lnTo>
                <a:lnTo>
                  <a:pt x="762710" y="1375"/>
                </a:lnTo>
                <a:lnTo>
                  <a:pt x="715821" y="5451"/>
                </a:lnTo>
                <a:lnTo>
                  <a:pt x="669733" y="12152"/>
                </a:lnTo>
                <a:lnTo>
                  <a:pt x="624521" y="21401"/>
                </a:lnTo>
                <a:lnTo>
                  <a:pt x="580262" y="33123"/>
                </a:lnTo>
                <a:lnTo>
                  <a:pt x="537032" y="47241"/>
                </a:lnTo>
                <a:lnTo>
                  <a:pt x="494906" y="63680"/>
                </a:lnTo>
                <a:lnTo>
                  <a:pt x="453961" y="82363"/>
                </a:lnTo>
                <a:lnTo>
                  <a:pt x="414272" y="103215"/>
                </a:lnTo>
                <a:lnTo>
                  <a:pt x="375915" y="126159"/>
                </a:lnTo>
                <a:lnTo>
                  <a:pt x="338968" y="151120"/>
                </a:lnTo>
                <a:lnTo>
                  <a:pt x="303504" y="178022"/>
                </a:lnTo>
                <a:lnTo>
                  <a:pt x="269602" y="206787"/>
                </a:lnTo>
                <a:lnTo>
                  <a:pt x="237336" y="237342"/>
                </a:lnTo>
                <a:lnTo>
                  <a:pt x="206782" y="269609"/>
                </a:lnTo>
                <a:lnTo>
                  <a:pt x="178017" y="303512"/>
                </a:lnTo>
                <a:lnTo>
                  <a:pt x="151116" y="338976"/>
                </a:lnTo>
                <a:lnTo>
                  <a:pt x="126156" y="375924"/>
                </a:lnTo>
                <a:lnTo>
                  <a:pt x="103212" y="414281"/>
                </a:lnTo>
                <a:lnTo>
                  <a:pt x="82361" y="453971"/>
                </a:lnTo>
                <a:lnTo>
                  <a:pt x="63678" y="494917"/>
                </a:lnTo>
                <a:lnTo>
                  <a:pt x="47240" y="537043"/>
                </a:lnTo>
                <a:lnTo>
                  <a:pt x="33122" y="580274"/>
                </a:lnTo>
                <a:lnTo>
                  <a:pt x="21400" y="624533"/>
                </a:lnTo>
                <a:lnTo>
                  <a:pt x="12152" y="669745"/>
                </a:lnTo>
                <a:lnTo>
                  <a:pt x="5451" y="715834"/>
                </a:lnTo>
                <a:lnTo>
                  <a:pt x="1375" y="762722"/>
                </a:lnTo>
                <a:lnTo>
                  <a:pt x="0" y="810336"/>
                </a:lnTo>
                <a:lnTo>
                  <a:pt x="1375" y="857948"/>
                </a:lnTo>
                <a:lnTo>
                  <a:pt x="5451" y="904835"/>
                </a:lnTo>
                <a:lnTo>
                  <a:pt x="12152" y="950923"/>
                </a:lnTo>
                <a:lnTo>
                  <a:pt x="21400" y="996133"/>
                </a:lnTo>
                <a:lnTo>
                  <a:pt x="33122" y="1040392"/>
                </a:lnTo>
                <a:lnTo>
                  <a:pt x="47240" y="1083622"/>
                </a:lnTo>
                <a:lnTo>
                  <a:pt x="63678" y="1125747"/>
                </a:lnTo>
                <a:lnTo>
                  <a:pt x="82361" y="1166693"/>
                </a:lnTo>
                <a:lnTo>
                  <a:pt x="103212" y="1206381"/>
                </a:lnTo>
                <a:lnTo>
                  <a:pt x="126156" y="1244738"/>
                </a:lnTo>
                <a:lnTo>
                  <a:pt x="151116" y="1281685"/>
                </a:lnTo>
                <a:lnTo>
                  <a:pt x="178017" y="1317149"/>
                </a:lnTo>
                <a:lnTo>
                  <a:pt x="206782" y="1351052"/>
                </a:lnTo>
                <a:lnTo>
                  <a:pt x="237336" y="1383318"/>
                </a:lnTo>
                <a:lnTo>
                  <a:pt x="269602" y="1413873"/>
                </a:lnTo>
                <a:lnTo>
                  <a:pt x="303504" y="1442638"/>
                </a:lnTo>
                <a:lnTo>
                  <a:pt x="338968" y="1469539"/>
                </a:lnTo>
                <a:lnTo>
                  <a:pt x="375915" y="1494500"/>
                </a:lnTo>
                <a:lnTo>
                  <a:pt x="414272" y="1517444"/>
                </a:lnTo>
                <a:lnTo>
                  <a:pt x="453961" y="1538296"/>
                </a:lnTo>
                <a:lnTo>
                  <a:pt x="494906" y="1556979"/>
                </a:lnTo>
                <a:lnTo>
                  <a:pt x="537032" y="1573418"/>
                </a:lnTo>
                <a:lnTo>
                  <a:pt x="580262" y="1587536"/>
                </a:lnTo>
                <a:lnTo>
                  <a:pt x="624521" y="1599258"/>
                </a:lnTo>
                <a:lnTo>
                  <a:pt x="669733" y="1608507"/>
                </a:lnTo>
                <a:lnTo>
                  <a:pt x="715821" y="1615207"/>
                </a:lnTo>
                <a:lnTo>
                  <a:pt x="762710" y="1619284"/>
                </a:lnTo>
                <a:lnTo>
                  <a:pt x="810323" y="1620659"/>
                </a:lnTo>
                <a:close/>
              </a:path>
            </a:pathLst>
          </a:custGeom>
          <a:noFill/>
          <a:ln w="8928">
            <a:solidFill>
              <a:srgbClr val="5091CD"/>
            </a:solidFill>
            <a:round/>
            <a:headEnd/>
            <a:tailEnd/>
          </a:ln>
        </p:spPr>
        <p:txBody>
          <a:bodyPr lIns="0" tIns="0" rIns="0" bIns="0"/>
          <a:lstStyle/>
          <a:p>
            <a:endParaRPr lang="en-US"/>
          </a:p>
        </p:txBody>
      </p:sp>
      <p:sp>
        <p:nvSpPr>
          <p:cNvPr id="15368" name="object 9"/>
          <p:cNvSpPr>
            <a:spLocks noChangeArrowheads="1"/>
          </p:cNvSpPr>
          <p:nvPr/>
        </p:nvSpPr>
        <p:spPr bwMode="auto">
          <a:xfrm>
            <a:off x="274638" y="984250"/>
            <a:ext cx="1774825" cy="885825"/>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5369" name="object 10"/>
          <p:cNvSpPr>
            <a:spLocks/>
          </p:cNvSpPr>
          <p:nvPr/>
        </p:nvSpPr>
        <p:spPr bwMode="auto">
          <a:xfrm>
            <a:off x="274638" y="844550"/>
            <a:ext cx="1774825" cy="1028700"/>
          </a:xfrm>
          <a:custGeom>
            <a:avLst/>
            <a:gdLst>
              <a:gd name="T0" fmla="*/ 0 w 1508760"/>
              <a:gd name="T1" fmla="*/ 1028613 h 1508760"/>
              <a:gd name="T2" fmla="*/ 1774676 w 1508760"/>
              <a:gd name="T3" fmla="*/ 1028613 h 1508760"/>
              <a:gd name="T4" fmla="*/ 1774676 w 1508760"/>
              <a:gd name="T5" fmla="*/ 0 h 1508760"/>
              <a:gd name="T6" fmla="*/ 0 w 1508760"/>
              <a:gd name="T7" fmla="*/ 0 h 1508760"/>
              <a:gd name="T8" fmla="*/ 0 w 1508760"/>
              <a:gd name="T9" fmla="*/ 1028613 h 1508760"/>
              <a:gd name="T10" fmla="*/ 0 60000 65536"/>
              <a:gd name="T11" fmla="*/ 0 60000 65536"/>
              <a:gd name="T12" fmla="*/ 0 60000 65536"/>
              <a:gd name="T13" fmla="*/ 0 60000 65536"/>
              <a:gd name="T14" fmla="*/ 0 60000 65536"/>
              <a:gd name="T15" fmla="*/ 0 w 1508760"/>
              <a:gd name="T16" fmla="*/ 0 h 1508760"/>
              <a:gd name="T17" fmla="*/ 1508760 w 1508760"/>
              <a:gd name="T18" fmla="*/ 1508760 h 1508760"/>
            </a:gdLst>
            <a:ahLst/>
            <a:cxnLst>
              <a:cxn ang="T10">
                <a:pos x="T0" y="T1"/>
              </a:cxn>
              <a:cxn ang="T11">
                <a:pos x="T2" y="T3"/>
              </a:cxn>
              <a:cxn ang="T12">
                <a:pos x="T4" y="T5"/>
              </a:cxn>
              <a:cxn ang="T13">
                <a:pos x="T6" y="T7"/>
              </a:cxn>
              <a:cxn ang="T14">
                <a:pos x="T8" y="T9"/>
              </a:cxn>
            </a:cxnLst>
            <a:rect l="T15" t="T16" r="T17" b="T18"/>
            <a:pathLst>
              <a:path w="1508760" h="1508760">
                <a:moveTo>
                  <a:pt x="0" y="1508632"/>
                </a:moveTo>
                <a:lnTo>
                  <a:pt x="1508633" y="1508632"/>
                </a:lnTo>
                <a:lnTo>
                  <a:pt x="1508633" y="0"/>
                </a:lnTo>
                <a:lnTo>
                  <a:pt x="0" y="0"/>
                </a:lnTo>
                <a:lnTo>
                  <a:pt x="0" y="1508632"/>
                </a:lnTo>
                <a:close/>
              </a:path>
            </a:pathLst>
          </a:custGeom>
          <a:noFill/>
          <a:ln w="8928">
            <a:solidFill>
              <a:srgbClr val="5091CD"/>
            </a:solidFill>
            <a:round/>
            <a:headEnd/>
            <a:tailEnd/>
          </a:ln>
        </p:spPr>
        <p:txBody>
          <a:bodyPr lIns="0" tIns="0" rIns="0" bIns="0"/>
          <a:lstStyle/>
          <a:p>
            <a:endParaRPr lang="en-US"/>
          </a:p>
        </p:txBody>
      </p:sp>
      <p:sp>
        <p:nvSpPr>
          <p:cNvPr id="15370" name="object 11"/>
          <p:cNvSpPr txBox="1">
            <a:spLocks noChangeArrowheads="1"/>
          </p:cNvSpPr>
          <p:nvPr/>
        </p:nvSpPr>
        <p:spPr bwMode="auto">
          <a:xfrm>
            <a:off x="2209800" y="762000"/>
            <a:ext cx="1944688" cy="1646238"/>
          </a:xfrm>
          <a:prstGeom prst="rect">
            <a:avLst/>
          </a:prstGeom>
          <a:noFill/>
          <a:ln w="9525">
            <a:noFill/>
            <a:miter lim="800000"/>
            <a:headEnd/>
            <a:tailEnd/>
          </a:ln>
        </p:spPr>
        <p:txBody>
          <a:bodyPr lIns="0" tIns="0" rIns="0" bIns="0">
            <a:spAutoFit/>
          </a:bodyPr>
          <a:lstStyle/>
          <a:p>
            <a:pPr marL="12700">
              <a:lnSpc>
                <a:spcPct val="94000"/>
              </a:lnSpc>
            </a:pPr>
            <a:r>
              <a:rPr lang="en-US" altLang="en-US" sz="2600">
                <a:solidFill>
                  <a:srgbClr val="C00000"/>
                </a:solidFill>
              </a:rPr>
              <a:t>1</a:t>
            </a:r>
            <a:r>
              <a:rPr lang="en-US" altLang="en-US" sz="2600">
                <a:solidFill>
                  <a:srgbClr val="5091CD"/>
                </a:solidFill>
              </a:rPr>
              <a:t> </a:t>
            </a:r>
            <a:r>
              <a:rPr lang="en-US" altLang="en-US" sz="1200" b="1">
                <a:solidFill>
                  <a:srgbClr val="231F20"/>
                </a:solidFill>
                <a:latin typeface="Helvetica" pitchFamily="34" charset="0"/>
                <a:ea typeface="Helvetica" pitchFamily="34" charset="0"/>
                <a:cs typeface="Helvetica" pitchFamily="34" charset="0"/>
              </a:rPr>
              <a:t>The dot on the  needle cap indicates the  </a:t>
            </a:r>
            <a:r>
              <a:rPr lang="en-US" altLang="en-US" sz="1200" b="1">
                <a:solidFill>
                  <a:srgbClr val="231F20"/>
                </a:solidFill>
              </a:rPr>
              <a:t>location of the bevel.</a:t>
            </a:r>
            <a:endParaRPr lang="en-US" altLang="en-US" sz="1200" b="1"/>
          </a:p>
          <a:p>
            <a:pPr marL="12700"/>
            <a:r>
              <a:rPr lang="en-US" altLang="en-US" sz="1200" b="1">
                <a:solidFill>
                  <a:srgbClr val="231F20"/>
                </a:solidFill>
                <a:latin typeface="Helvetica" pitchFamily="34" charset="0"/>
                <a:ea typeface="Helvetica" pitchFamily="34" charset="0"/>
                <a:cs typeface="Helvetica" pitchFamily="34" charset="0"/>
              </a:rPr>
              <a:t>The shield can be rotated  to the preferred position  on the holder where it  remains stable during  </a:t>
            </a:r>
            <a:r>
              <a:rPr lang="en-US" altLang="en-US" sz="1200" b="1">
                <a:solidFill>
                  <a:srgbClr val="231F20"/>
                </a:solidFill>
              </a:rPr>
              <a:t>venipuncture.</a:t>
            </a:r>
            <a:endParaRPr lang="en-US" altLang="en-US" sz="1200" b="1"/>
          </a:p>
        </p:txBody>
      </p:sp>
      <p:sp>
        <p:nvSpPr>
          <p:cNvPr id="15371" name="object 12"/>
          <p:cNvSpPr>
            <a:spLocks noChangeArrowheads="1"/>
          </p:cNvSpPr>
          <p:nvPr/>
        </p:nvSpPr>
        <p:spPr bwMode="auto">
          <a:xfrm>
            <a:off x="282575" y="2205038"/>
            <a:ext cx="1774825" cy="1028700"/>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5372" name="object 13"/>
          <p:cNvSpPr>
            <a:spLocks/>
          </p:cNvSpPr>
          <p:nvPr/>
        </p:nvSpPr>
        <p:spPr bwMode="auto">
          <a:xfrm>
            <a:off x="282575" y="2205038"/>
            <a:ext cx="1774825" cy="1028700"/>
          </a:xfrm>
          <a:custGeom>
            <a:avLst/>
            <a:gdLst>
              <a:gd name="T0" fmla="*/ 0 w 1508760"/>
              <a:gd name="T1" fmla="*/ 1028613 h 1508760"/>
              <a:gd name="T2" fmla="*/ 1774676 w 1508760"/>
              <a:gd name="T3" fmla="*/ 1028613 h 1508760"/>
              <a:gd name="T4" fmla="*/ 1774676 w 1508760"/>
              <a:gd name="T5" fmla="*/ 0 h 1508760"/>
              <a:gd name="T6" fmla="*/ 0 w 1508760"/>
              <a:gd name="T7" fmla="*/ 0 h 1508760"/>
              <a:gd name="T8" fmla="*/ 0 w 1508760"/>
              <a:gd name="T9" fmla="*/ 1028613 h 1508760"/>
              <a:gd name="T10" fmla="*/ 0 60000 65536"/>
              <a:gd name="T11" fmla="*/ 0 60000 65536"/>
              <a:gd name="T12" fmla="*/ 0 60000 65536"/>
              <a:gd name="T13" fmla="*/ 0 60000 65536"/>
              <a:gd name="T14" fmla="*/ 0 60000 65536"/>
              <a:gd name="T15" fmla="*/ 0 w 1508760"/>
              <a:gd name="T16" fmla="*/ 0 h 1508760"/>
              <a:gd name="T17" fmla="*/ 1508760 w 1508760"/>
              <a:gd name="T18" fmla="*/ 1508760 h 1508760"/>
            </a:gdLst>
            <a:ahLst/>
            <a:cxnLst>
              <a:cxn ang="T10">
                <a:pos x="T0" y="T1"/>
              </a:cxn>
              <a:cxn ang="T11">
                <a:pos x="T2" y="T3"/>
              </a:cxn>
              <a:cxn ang="T12">
                <a:pos x="T4" y="T5"/>
              </a:cxn>
              <a:cxn ang="T13">
                <a:pos x="T6" y="T7"/>
              </a:cxn>
              <a:cxn ang="T14">
                <a:pos x="T8" y="T9"/>
              </a:cxn>
            </a:cxnLst>
            <a:rect l="T15" t="T16" r="T17" b="T18"/>
            <a:pathLst>
              <a:path w="1508760" h="1508760">
                <a:moveTo>
                  <a:pt x="0" y="1508633"/>
                </a:moveTo>
                <a:lnTo>
                  <a:pt x="1508633" y="1508633"/>
                </a:lnTo>
                <a:lnTo>
                  <a:pt x="1508633" y="0"/>
                </a:lnTo>
                <a:lnTo>
                  <a:pt x="0" y="0"/>
                </a:lnTo>
                <a:lnTo>
                  <a:pt x="0" y="1508633"/>
                </a:lnTo>
                <a:close/>
              </a:path>
            </a:pathLst>
          </a:custGeom>
          <a:noFill/>
          <a:ln w="8928">
            <a:solidFill>
              <a:srgbClr val="5091CD"/>
            </a:solidFill>
            <a:round/>
            <a:headEnd/>
            <a:tailEnd/>
          </a:ln>
        </p:spPr>
        <p:txBody>
          <a:bodyPr lIns="0" tIns="0" rIns="0" bIns="0"/>
          <a:lstStyle/>
          <a:p>
            <a:endParaRPr lang="en-US"/>
          </a:p>
        </p:txBody>
      </p:sp>
      <p:sp>
        <p:nvSpPr>
          <p:cNvPr id="15373" name="object 14"/>
          <p:cNvSpPr txBox="1">
            <a:spLocks noChangeArrowheads="1"/>
          </p:cNvSpPr>
          <p:nvPr/>
        </p:nvSpPr>
        <p:spPr bwMode="auto">
          <a:xfrm>
            <a:off x="2209800" y="2362200"/>
            <a:ext cx="1906588" cy="1658938"/>
          </a:xfrm>
          <a:prstGeom prst="rect">
            <a:avLst/>
          </a:prstGeom>
          <a:noFill/>
          <a:ln w="9525">
            <a:noFill/>
            <a:miter lim="800000"/>
            <a:headEnd/>
            <a:tailEnd/>
          </a:ln>
        </p:spPr>
        <p:txBody>
          <a:bodyPr lIns="0" tIns="0" rIns="0" bIns="0">
            <a:spAutoFit/>
          </a:bodyPr>
          <a:lstStyle/>
          <a:p>
            <a:pPr marL="12700">
              <a:lnSpc>
                <a:spcPct val="98000"/>
              </a:lnSpc>
            </a:pPr>
            <a:r>
              <a:rPr lang="en-US" altLang="en-US" sz="2600">
                <a:solidFill>
                  <a:srgbClr val="C00000"/>
                </a:solidFill>
              </a:rPr>
              <a:t>2</a:t>
            </a:r>
            <a:r>
              <a:rPr lang="en-US" altLang="en-US" sz="2600">
                <a:solidFill>
                  <a:srgbClr val="5091CD"/>
                </a:solidFill>
              </a:rPr>
              <a:t> </a:t>
            </a:r>
            <a:r>
              <a:rPr lang="en-US" altLang="en-US" sz="1200" b="1">
                <a:solidFill>
                  <a:srgbClr val="231F20"/>
                </a:solidFill>
              </a:rPr>
              <a:t>Place the patient’s  </a:t>
            </a:r>
            <a:r>
              <a:rPr lang="en-US" altLang="en-US" sz="1200" b="1">
                <a:solidFill>
                  <a:srgbClr val="231F20"/>
                </a:solidFill>
                <a:latin typeface="Helvetica" pitchFamily="34" charset="0"/>
                <a:ea typeface="Helvetica" pitchFamily="34" charset="0"/>
                <a:cs typeface="Helvetica" pitchFamily="34" charset="0"/>
              </a:rPr>
              <a:t>arm in a downward  </a:t>
            </a:r>
            <a:r>
              <a:rPr lang="en-US" altLang="en-US" sz="1200" b="1">
                <a:solidFill>
                  <a:srgbClr val="231F20"/>
                </a:solidFill>
              </a:rPr>
              <a:t>position. Remove the  </a:t>
            </a:r>
            <a:r>
              <a:rPr lang="en-US" altLang="en-US" sz="1200" b="1">
                <a:solidFill>
                  <a:srgbClr val="231F20"/>
                </a:solidFill>
                <a:latin typeface="Helvetica" pitchFamily="34" charset="0"/>
                <a:ea typeface="Helvetica" pitchFamily="34" charset="0"/>
                <a:cs typeface="Helvetica" pitchFamily="34" charset="0"/>
              </a:rPr>
              <a:t>needle cap. Perform the  venipuncture, with the  patient’s arm downward  and the tube cap upper-  </a:t>
            </a:r>
            <a:r>
              <a:rPr lang="en-US" altLang="en-US" sz="1200" b="1">
                <a:solidFill>
                  <a:srgbClr val="231F20"/>
                </a:solidFill>
              </a:rPr>
              <a:t>most.</a:t>
            </a:r>
            <a:endParaRPr lang="en-US" altLang="en-US" sz="1200" b="1"/>
          </a:p>
        </p:txBody>
      </p:sp>
      <p:sp>
        <p:nvSpPr>
          <p:cNvPr id="15374" name="object 15"/>
          <p:cNvSpPr>
            <a:spLocks noChangeArrowheads="1"/>
          </p:cNvSpPr>
          <p:nvPr/>
        </p:nvSpPr>
        <p:spPr bwMode="auto">
          <a:xfrm>
            <a:off x="4425950" y="4999038"/>
            <a:ext cx="1781175" cy="1031875"/>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5375" name="object 16"/>
          <p:cNvSpPr>
            <a:spLocks/>
          </p:cNvSpPr>
          <p:nvPr/>
        </p:nvSpPr>
        <p:spPr bwMode="auto">
          <a:xfrm>
            <a:off x="4425950" y="4999038"/>
            <a:ext cx="1781175" cy="1031875"/>
          </a:xfrm>
          <a:custGeom>
            <a:avLst/>
            <a:gdLst>
              <a:gd name="T0" fmla="*/ 0 w 1514475"/>
              <a:gd name="T1" fmla="*/ 1031866 h 1514475"/>
              <a:gd name="T2" fmla="*/ 1781160 w 1514475"/>
              <a:gd name="T3" fmla="*/ 1031866 h 1514475"/>
              <a:gd name="T4" fmla="*/ 1781160 w 1514475"/>
              <a:gd name="T5" fmla="*/ 0 h 1514475"/>
              <a:gd name="T6" fmla="*/ 0 w 1514475"/>
              <a:gd name="T7" fmla="*/ 0 h 1514475"/>
              <a:gd name="T8" fmla="*/ 0 w 1514475"/>
              <a:gd name="T9" fmla="*/ 1031866 h 1514475"/>
              <a:gd name="T10" fmla="*/ 0 60000 65536"/>
              <a:gd name="T11" fmla="*/ 0 60000 65536"/>
              <a:gd name="T12" fmla="*/ 0 60000 65536"/>
              <a:gd name="T13" fmla="*/ 0 60000 65536"/>
              <a:gd name="T14" fmla="*/ 0 60000 65536"/>
              <a:gd name="T15" fmla="*/ 0 w 1514475"/>
              <a:gd name="T16" fmla="*/ 0 h 1514475"/>
              <a:gd name="T17" fmla="*/ 1514475 w 1514475"/>
              <a:gd name="T18" fmla="*/ 1514475 h 1514475"/>
            </a:gdLst>
            <a:ahLst/>
            <a:cxnLst>
              <a:cxn ang="T10">
                <a:pos x="T0" y="T1"/>
              </a:cxn>
              <a:cxn ang="T11">
                <a:pos x="T2" y="T3"/>
              </a:cxn>
              <a:cxn ang="T12">
                <a:pos x="T4" y="T5"/>
              </a:cxn>
              <a:cxn ang="T13">
                <a:pos x="T6" y="T7"/>
              </a:cxn>
              <a:cxn ang="T14">
                <a:pos x="T8" y="T9"/>
              </a:cxn>
            </a:cxnLst>
            <a:rect l="T15" t="T16" r="T17" b="T18"/>
            <a:pathLst>
              <a:path w="1514475" h="1514475">
                <a:moveTo>
                  <a:pt x="0" y="1514462"/>
                </a:moveTo>
                <a:lnTo>
                  <a:pt x="1514462" y="1514462"/>
                </a:lnTo>
                <a:lnTo>
                  <a:pt x="1514462" y="0"/>
                </a:lnTo>
                <a:lnTo>
                  <a:pt x="0" y="0"/>
                </a:lnTo>
                <a:lnTo>
                  <a:pt x="0" y="1514462"/>
                </a:lnTo>
                <a:close/>
              </a:path>
            </a:pathLst>
          </a:custGeom>
          <a:noFill/>
          <a:ln w="8928">
            <a:solidFill>
              <a:srgbClr val="5091CD"/>
            </a:solidFill>
            <a:round/>
            <a:headEnd/>
            <a:tailEnd/>
          </a:ln>
        </p:spPr>
        <p:txBody>
          <a:bodyPr lIns="0" tIns="0" rIns="0" bIns="0"/>
          <a:lstStyle/>
          <a:p>
            <a:endParaRPr lang="en-US"/>
          </a:p>
        </p:txBody>
      </p:sp>
      <p:sp>
        <p:nvSpPr>
          <p:cNvPr id="15376" name="object 17"/>
          <p:cNvSpPr>
            <a:spLocks noChangeArrowheads="1"/>
          </p:cNvSpPr>
          <p:nvPr/>
        </p:nvSpPr>
        <p:spPr bwMode="auto">
          <a:xfrm>
            <a:off x="4425950" y="3600450"/>
            <a:ext cx="1781175" cy="1033463"/>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5377" name="object 18"/>
          <p:cNvSpPr>
            <a:spLocks/>
          </p:cNvSpPr>
          <p:nvPr/>
        </p:nvSpPr>
        <p:spPr bwMode="auto">
          <a:xfrm>
            <a:off x="4425950" y="3600450"/>
            <a:ext cx="1781175" cy="1033463"/>
          </a:xfrm>
          <a:custGeom>
            <a:avLst/>
            <a:gdLst>
              <a:gd name="T0" fmla="*/ 0 w 1514475"/>
              <a:gd name="T1" fmla="*/ 1033454 h 1514475"/>
              <a:gd name="T2" fmla="*/ 1781160 w 1514475"/>
              <a:gd name="T3" fmla="*/ 1033454 h 1514475"/>
              <a:gd name="T4" fmla="*/ 1781160 w 1514475"/>
              <a:gd name="T5" fmla="*/ 0 h 1514475"/>
              <a:gd name="T6" fmla="*/ 0 w 1514475"/>
              <a:gd name="T7" fmla="*/ 0 h 1514475"/>
              <a:gd name="T8" fmla="*/ 0 w 1514475"/>
              <a:gd name="T9" fmla="*/ 1033454 h 1514475"/>
              <a:gd name="T10" fmla="*/ 0 60000 65536"/>
              <a:gd name="T11" fmla="*/ 0 60000 65536"/>
              <a:gd name="T12" fmla="*/ 0 60000 65536"/>
              <a:gd name="T13" fmla="*/ 0 60000 65536"/>
              <a:gd name="T14" fmla="*/ 0 60000 65536"/>
              <a:gd name="T15" fmla="*/ 0 w 1514475"/>
              <a:gd name="T16" fmla="*/ 0 h 1514475"/>
              <a:gd name="T17" fmla="*/ 1514475 w 1514475"/>
              <a:gd name="T18" fmla="*/ 1514475 h 1514475"/>
            </a:gdLst>
            <a:ahLst/>
            <a:cxnLst>
              <a:cxn ang="T10">
                <a:pos x="T0" y="T1"/>
              </a:cxn>
              <a:cxn ang="T11">
                <a:pos x="T2" y="T3"/>
              </a:cxn>
              <a:cxn ang="T12">
                <a:pos x="T4" y="T5"/>
              </a:cxn>
              <a:cxn ang="T13">
                <a:pos x="T6" y="T7"/>
              </a:cxn>
              <a:cxn ang="T14">
                <a:pos x="T8" y="T9"/>
              </a:cxn>
            </a:cxnLst>
            <a:rect l="T15" t="T16" r="T17" b="T18"/>
            <a:pathLst>
              <a:path w="1514475" h="1514475">
                <a:moveTo>
                  <a:pt x="0" y="1514462"/>
                </a:moveTo>
                <a:lnTo>
                  <a:pt x="1514462" y="1514462"/>
                </a:lnTo>
                <a:lnTo>
                  <a:pt x="1514462" y="0"/>
                </a:lnTo>
                <a:lnTo>
                  <a:pt x="0" y="0"/>
                </a:lnTo>
                <a:lnTo>
                  <a:pt x="0" y="1514462"/>
                </a:lnTo>
                <a:close/>
              </a:path>
            </a:pathLst>
          </a:custGeom>
          <a:noFill/>
          <a:ln w="8928">
            <a:solidFill>
              <a:srgbClr val="5091CD"/>
            </a:solidFill>
            <a:round/>
            <a:headEnd/>
            <a:tailEnd/>
          </a:ln>
        </p:spPr>
        <p:txBody>
          <a:bodyPr lIns="0" tIns="0" rIns="0" bIns="0"/>
          <a:lstStyle/>
          <a:p>
            <a:endParaRPr lang="en-US"/>
          </a:p>
        </p:txBody>
      </p:sp>
      <p:sp>
        <p:nvSpPr>
          <p:cNvPr id="15378" name="object 19"/>
          <p:cNvSpPr>
            <a:spLocks noChangeArrowheads="1"/>
          </p:cNvSpPr>
          <p:nvPr/>
        </p:nvSpPr>
        <p:spPr bwMode="auto">
          <a:xfrm>
            <a:off x="4419600" y="2438400"/>
            <a:ext cx="1781175" cy="1031875"/>
          </a:xfrm>
          <a:prstGeom prst="rect">
            <a:avLst/>
          </a:prstGeom>
          <a:blipFill dpi="0" rotWithShape="1">
            <a:blip r:embed="rId8"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5379" name="object 20"/>
          <p:cNvSpPr>
            <a:spLocks/>
          </p:cNvSpPr>
          <p:nvPr/>
        </p:nvSpPr>
        <p:spPr bwMode="auto">
          <a:xfrm>
            <a:off x="4425950" y="2206625"/>
            <a:ext cx="1781175" cy="1033463"/>
          </a:xfrm>
          <a:custGeom>
            <a:avLst/>
            <a:gdLst>
              <a:gd name="T0" fmla="*/ 0 w 1514475"/>
              <a:gd name="T1" fmla="*/ 1033454 h 1514475"/>
              <a:gd name="T2" fmla="*/ 1781160 w 1514475"/>
              <a:gd name="T3" fmla="*/ 1033454 h 1514475"/>
              <a:gd name="T4" fmla="*/ 1781160 w 1514475"/>
              <a:gd name="T5" fmla="*/ 0 h 1514475"/>
              <a:gd name="T6" fmla="*/ 0 w 1514475"/>
              <a:gd name="T7" fmla="*/ 0 h 1514475"/>
              <a:gd name="T8" fmla="*/ 0 w 1514475"/>
              <a:gd name="T9" fmla="*/ 1033454 h 1514475"/>
              <a:gd name="T10" fmla="*/ 0 60000 65536"/>
              <a:gd name="T11" fmla="*/ 0 60000 65536"/>
              <a:gd name="T12" fmla="*/ 0 60000 65536"/>
              <a:gd name="T13" fmla="*/ 0 60000 65536"/>
              <a:gd name="T14" fmla="*/ 0 60000 65536"/>
              <a:gd name="T15" fmla="*/ 0 w 1514475"/>
              <a:gd name="T16" fmla="*/ 0 h 1514475"/>
              <a:gd name="T17" fmla="*/ 1514475 w 1514475"/>
              <a:gd name="T18" fmla="*/ 1514475 h 1514475"/>
            </a:gdLst>
            <a:ahLst/>
            <a:cxnLst>
              <a:cxn ang="T10">
                <a:pos x="T0" y="T1"/>
              </a:cxn>
              <a:cxn ang="T11">
                <a:pos x="T2" y="T3"/>
              </a:cxn>
              <a:cxn ang="T12">
                <a:pos x="T4" y="T5"/>
              </a:cxn>
              <a:cxn ang="T13">
                <a:pos x="T6" y="T7"/>
              </a:cxn>
              <a:cxn ang="T14">
                <a:pos x="T8" y="T9"/>
              </a:cxn>
            </a:cxnLst>
            <a:rect l="T15" t="T16" r="T17" b="T18"/>
            <a:pathLst>
              <a:path w="1514475" h="1514475">
                <a:moveTo>
                  <a:pt x="0" y="1514462"/>
                </a:moveTo>
                <a:lnTo>
                  <a:pt x="1514462" y="1514462"/>
                </a:lnTo>
                <a:lnTo>
                  <a:pt x="1514462" y="0"/>
                </a:lnTo>
                <a:lnTo>
                  <a:pt x="0" y="0"/>
                </a:lnTo>
                <a:lnTo>
                  <a:pt x="0" y="1514462"/>
                </a:lnTo>
                <a:close/>
              </a:path>
            </a:pathLst>
          </a:custGeom>
          <a:noFill/>
          <a:ln w="8928">
            <a:solidFill>
              <a:srgbClr val="5091CD"/>
            </a:solidFill>
            <a:round/>
            <a:headEnd/>
            <a:tailEnd/>
          </a:ln>
        </p:spPr>
        <p:txBody>
          <a:bodyPr lIns="0" tIns="0" rIns="0" bIns="0"/>
          <a:lstStyle/>
          <a:p>
            <a:endParaRPr lang="en-US"/>
          </a:p>
        </p:txBody>
      </p:sp>
      <p:sp>
        <p:nvSpPr>
          <p:cNvPr id="15380" name="object 21"/>
          <p:cNvSpPr txBox="1">
            <a:spLocks noChangeArrowheads="1"/>
          </p:cNvSpPr>
          <p:nvPr/>
        </p:nvSpPr>
        <p:spPr bwMode="auto">
          <a:xfrm>
            <a:off x="6400800" y="2438400"/>
            <a:ext cx="1919288" cy="1093788"/>
          </a:xfrm>
          <a:prstGeom prst="rect">
            <a:avLst/>
          </a:prstGeom>
          <a:noFill/>
          <a:ln w="9525">
            <a:noFill/>
            <a:miter lim="800000"/>
            <a:headEnd/>
            <a:tailEnd/>
          </a:ln>
        </p:spPr>
        <p:txBody>
          <a:bodyPr lIns="0" tIns="0" rIns="0" bIns="0">
            <a:spAutoFit/>
          </a:bodyPr>
          <a:lstStyle/>
          <a:p>
            <a:pPr marL="12700">
              <a:lnSpc>
                <a:spcPct val="96000"/>
              </a:lnSpc>
            </a:pPr>
            <a:r>
              <a:rPr lang="en-US" altLang="en-US" sz="2600">
                <a:solidFill>
                  <a:srgbClr val="C00000"/>
                </a:solidFill>
              </a:rPr>
              <a:t>5</a:t>
            </a:r>
            <a:r>
              <a:rPr lang="en-US" altLang="en-US" sz="2600">
                <a:solidFill>
                  <a:srgbClr val="5091CD"/>
                </a:solidFill>
              </a:rPr>
              <a:t> </a:t>
            </a:r>
            <a:r>
              <a:rPr lang="en-US" altLang="en-US" sz="1200" b="1">
                <a:solidFill>
                  <a:srgbClr val="231F20"/>
                </a:solidFill>
              </a:rPr>
              <a:t>Activate the safety  </a:t>
            </a:r>
            <a:r>
              <a:rPr lang="en-US" altLang="en-US" sz="1200" b="1">
                <a:solidFill>
                  <a:srgbClr val="231F20"/>
                </a:solidFill>
                <a:latin typeface="Helvetica" pitchFamily="34" charset="0"/>
                <a:ea typeface="Helvetica" pitchFamily="34" charset="0"/>
                <a:cs typeface="Helvetica" pitchFamily="34" charset="0"/>
              </a:rPr>
              <a:t>shield by gently pressing  the shield towards the  needle on a stable  </a:t>
            </a:r>
            <a:r>
              <a:rPr lang="en-US" altLang="en-US" sz="1200" b="1">
                <a:solidFill>
                  <a:srgbClr val="231F20"/>
                </a:solidFill>
              </a:rPr>
              <a:t>surface.</a:t>
            </a:r>
            <a:endParaRPr lang="en-US" altLang="en-US" sz="1200" b="1"/>
          </a:p>
        </p:txBody>
      </p:sp>
      <p:sp>
        <p:nvSpPr>
          <p:cNvPr id="15381" name="object 22"/>
          <p:cNvSpPr txBox="1">
            <a:spLocks noChangeArrowheads="1"/>
          </p:cNvSpPr>
          <p:nvPr/>
        </p:nvSpPr>
        <p:spPr bwMode="auto">
          <a:xfrm>
            <a:off x="6411913" y="3551238"/>
            <a:ext cx="1687512" cy="1092200"/>
          </a:xfrm>
          <a:prstGeom prst="rect">
            <a:avLst/>
          </a:prstGeom>
          <a:noFill/>
          <a:ln w="9525">
            <a:noFill/>
            <a:miter lim="800000"/>
            <a:headEnd/>
            <a:tailEnd/>
          </a:ln>
        </p:spPr>
        <p:txBody>
          <a:bodyPr lIns="0" tIns="0" rIns="0" bIns="0">
            <a:spAutoFit/>
          </a:bodyPr>
          <a:lstStyle/>
          <a:p>
            <a:pPr marL="12700">
              <a:lnSpc>
                <a:spcPct val="96000"/>
              </a:lnSpc>
            </a:pPr>
            <a:r>
              <a:rPr lang="en-US" altLang="en-US" sz="2600">
                <a:solidFill>
                  <a:srgbClr val="C00000"/>
                </a:solidFill>
              </a:rPr>
              <a:t>6</a:t>
            </a:r>
            <a:r>
              <a:rPr lang="en-US" altLang="en-US" sz="2600">
                <a:solidFill>
                  <a:srgbClr val="5091CD"/>
                </a:solidFill>
              </a:rPr>
              <a:t> </a:t>
            </a:r>
            <a:r>
              <a:rPr lang="en-US" altLang="en-US" sz="1200" b="1">
                <a:solidFill>
                  <a:srgbClr val="231F20"/>
                </a:solidFill>
              </a:rPr>
              <a:t>Thumb activation  is also possible,  </a:t>
            </a:r>
            <a:r>
              <a:rPr lang="en-US" altLang="en-US" sz="1200" b="1">
                <a:solidFill>
                  <a:srgbClr val="231F20"/>
                </a:solidFill>
                <a:latin typeface="Helvetica" pitchFamily="34" charset="0"/>
                <a:ea typeface="Helvetica" pitchFamily="34" charset="0"/>
                <a:cs typeface="Helvetica" pitchFamily="34" charset="0"/>
              </a:rPr>
              <a:t>whereby the thumb  should remain behind  the shield at all times.</a:t>
            </a:r>
            <a:endParaRPr lang="en-US" altLang="en-US" sz="1200" b="1">
              <a:latin typeface="Helvetica" pitchFamily="34" charset="0"/>
              <a:ea typeface="Helvetica" pitchFamily="34" charset="0"/>
              <a:cs typeface="Helvetica" pitchFamily="34" charset="0"/>
            </a:endParaRPr>
          </a:p>
        </p:txBody>
      </p:sp>
      <p:sp>
        <p:nvSpPr>
          <p:cNvPr id="15382" name="object 23"/>
          <p:cNvSpPr>
            <a:spLocks noChangeArrowheads="1"/>
          </p:cNvSpPr>
          <p:nvPr/>
        </p:nvSpPr>
        <p:spPr bwMode="auto">
          <a:xfrm>
            <a:off x="4425950" y="844550"/>
            <a:ext cx="1774825" cy="1028700"/>
          </a:xfrm>
          <a:prstGeom prst="rect">
            <a:avLst/>
          </a:prstGeom>
          <a:blipFill dpi="0" rotWithShape="1">
            <a:blip r:embed="rId9"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5383" name="object 24"/>
          <p:cNvSpPr>
            <a:spLocks/>
          </p:cNvSpPr>
          <p:nvPr/>
        </p:nvSpPr>
        <p:spPr bwMode="auto">
          <a:xfrm>
            <a:off x="4425950" y="844550"/>
            <a:ext cx="1774825" cy="1028700"/>
          </a:xfrm>
          <a:custGeom>
            <a:avLst/>
            <a:gdLst>
              <a:gd name="T0" fmla="*/ 0 w 1508760"/>
              <a:gd name="T1" fmla="*/ 1028613 h 1508760"/>
              <a:gd name="T2" fmla="*/ 1774676 w 1508760"/>
              <a:gd name="T3" fmla="*/ 1028613 h 1508760"/>
              <a:gd name="T4" fmla="*/ 1774676 w 1508760"/>
              <a:gd name="T5" fmla="*/ 0 h 1508760"/>
              <a:gd name="T6" fmla="*/ 0 w 1508760"/>
              <a:gd name="T7" fmla="*/ 0 h 1508760"/>
              <a:gd name="T8" fmla="*/ 0 w 1508760"/>
              <a:gd name="T9" fmla="*/ 1028613 h 1508760"/>
              <a:gd name="T10" fmla="*/ 0 60000 65536"/>
              <a:gd name="T11" fmla="*/ 0 60000 65536"/>
              <a:gd name="T12" fmla="*/ 0 60000 65536"/>
              <a:gd name="T13" fmla="*/ 0 60000 65536"/>
              <a:gd name="T14" fmla="*/ 0 60000 65536"/>
              <a:gd name="T15" fmla="*/ 0 w 1508760"/>
              <a:gd name="T16" fmla="*/ 0 h 1508760"/>
              <a:gd name="T17" fmla="*/ 1508760 w 1508760"/>
              <a:gd name="T18" fmla="*/ 1508760 h 1508760"/>
            </a:gdLst>
            <a:ahLst/>
            <a:cxnLst>
              <a:cxn ang="T10">
                <a:pos x="T0" y="T1"/>
              </a:cxn>
              <a:cxn ang="T11">
                <a:pos x="T2" y="T3"/>
              </a:cxn>
              <a:cxn ang="T12">
                <a:pos x="T4" y="T5"/>
              </a:cxn>
              <a:cxn ang="T13">
                <a:pos x="T6" y="T7"/>
              </a:cxn>
              <a:cxn ang="T14">
                <a:pos x="T8" y="T9"/>
              </a:cxn>
            </a:cxnLst>
            <a:rect l="T15" t="T16" r="T17" b="T18"/>
            <a:pathLst>
              <a:path w="1508760" h="1508760">
                <a:moveTo>
                  <a:pt x="0" y="1508632"/>
                </a:moveTo>
                <a:lnTo>
                  <a:pt x="1508633" y="1508632"/>
                </a:lnTo>
                <a:lnTo>
                  <a:pt x="1508633" y="0"/>
                </a:lnTo>
                <a:lnTo>
                  <a:pt x="0" y="0"/>
                </a:lnTo>
                <a:lnTo>
                  <a:pt x="0" y="1508632"/>
                </a:lnTo>
                <a:close/>
              </a:path>
            </a:pathLst>
          </a:custGeom>
          <a:noFill/>
          <a:ln w="8928">
            <a:solidFill>
              <a:srgbClr val="5091CD"/>
            </a:solidFill>
            <a:round/>
            <a:headEnd/>
            <a:tailEnd/>
          </a:ln>
        </p:spPr>
        <p:txBody>
          <a:bodyPr lIns="0" tIns="0" rIns="0" bIns="0"/>
          <a:lstStyle/>
          <a:p>
            <a:endParaRPr lang="en-US"/>
          </a:p>
        </p:txBody>
      </p:sp>
      <p:sp>
        <p:nvSpPr>
          <p:cNvPr id="15384" name="object 25"/>
          <p:cNvSpPr txBox="1">
            <a:spLocks noChangeArrowheads="1"/>
          </p:cNvSpPr>
          <p:nvPr/>
        </p:nvSpPr>
        <p:spPr bwMode="auto">
          <a:xfrm>
            <a:off x="6324600" y="685800"/>
            <a:ext cx="2590800" cy="1831975"/>
          </a:xfrm>
          <a:prstGeom prst="rect">
            <a:avLst/>
          </a:prstGeom>
          <a:noFill/>
          <a:ln w="9525">
            <a:noFill/>
            <a:miter lim="800000"/>
            <a:headEnd/>
            <a:tailEnd/>
          </a:ln>
        </p:spPr>
        <p:txBody>
          <a:bodyPr lIns="0" tIns="0" rIns="0" bIns="0">
            <a:spAutoFit/>
          </a:bodyPr>
          <a:lstStyle/>
          <a:p>
            <a:pPr marL="12700">
              <a:lnSpc>
                <a:spcPct val="94000"/>
              </a:lnSpc>
            </a:pPr>
            <a:r>
              <a:rPr lang="en-US" altLang="en-US" sz="2600">
                <a:solidFill>
                  <a:srgbClr val="C00000"/>
                </a:solidFill>
              </a:rPr>
              <a:t>4</a:t>
            </a:r>
            <a:r>
              <a:rPr lang="en-US" altLang="en-US" sz="2600">
                <a:solidFill>
                  <a:srgbClr val="5091CD"/>
                </a:solidFill>
              </a:rPr>
              <a:t> </a:t>
            </a:r>
            <a:r>
              <a:rPr lang="en-US" altLang="en-US" sz="1100" b="1">
                <a:solidFill>
                  <a:srgbClr val="231F20"/>
                </a:solidFill>
              </a:rPr>
              <a:t>Push the tube into the  </a:t>
            </a:r>
            <a:r>
              <a:rPr lang="en-US" altLang="en-US" sz="1100" b="1">
                <a:solidFill>
                  <a:srgbClr val="231F20"/>
                </a:solidFill>
                <a:latin typeface="Helvetica" pitchFamily="34" charset="0"/>
                <a:ea typeface="Helvetica" pitchFamily="34" charset="0"/>
                <a:cs typeface="Helvetica" pitchFamily="34" charset="0"/>
              </a:rPr>
              <a:t>QUICKSHIELD Holder and onto  the needle valve puncturing</a:t>
            </a:r>
            <a:endParaRPr lang="en-US" altLang="en-US" sz="1100" b="1">
              <a:latin typeface="Helvetica" pitchFamily="34" charset="0"/>
              <a:ea typeface="Helvetica" pitchFamily="34" charset="0"/>
              <a:cs typeface="Helvetica" pitchFamily="34" charset="0"/>
            </a:endParaRPr>
          </a:p>
          <a:p>
            <a:pPr marL="12700"/>
            <a:r>
              <a:rPr lang="en-US" altLang="en-US" sz="1100" b="1">
                <a:solidFill>
                  <a:srgbClr val="231F20"/>
                </a:solidFill>
                <a:latin typeface="Helvetica" pitchFamily="34" charset="0"/>
                <a:ea typeface="Helvetica" pitchFamily="34" charset="0"/>
                <a:cs typeface="Helvetica" pitchFamily="34" charset="0"/>
              </a:rPr>
              <a:t>the rubber diaphragm. Center  </a:t>
            </a:r>
            <a:r>
              <a:rPr lang="en-US" altLang="en-US" sz="1100" b="1">
                <a:solidFill>
                  <a:srgbClr val="231F20"/>
                </a:solidFill>
              </a:rPr>
              <a:t>tubes in the QUICKSHIELD  </a:t>
            </a:r>
            <a:r>
              <a:rPr lang="en-US" altLang="en-US" sz="1100" b="1">
                <a:solidFill>
                  <a:srgbClr val="231F20"/>
                </a:solidFill>
                <a:latin typeface="Helvetica" pitchFamily="34" charset="0"/>
                <a:ea typeface="Helvetica" pitchFamily="34" charset="0"/>
                <a:cs typeface="Helvetica" pitchFamily="34" charset="0"/>
              </a:rPr>
              <a:t>Holder when penetrating</a:t>
            </a:r>
            <a:endParaRPr lang="en-US" altLang="en-US" sz="1100" b="1">
              <a:latin typeface="Helvetica" pitchFamily="34" charset="0"/>
              <a:ea typeface="Helvetica" pitchFamily="34" charset="0"/>
              <a:cs typeface="Helvetica" pitchFamily="34" charset="0"/>
            </a:endParaRPr>
          </a:p>
          <a:p>
            <a:pPr marL="12700"/>
            <a:r>
              <a:rPr lang="en-US" altLang="en-US" sz="1100" b="1">
                <a:solidFill>
                  <a:srgbClr val="231F20"/>
                </a:solidFill>
                <a:latin typeface="Helvetica" pitchFamily="34" charset="0"/>
                <a:ea typeface="Helvetica" pitchFamily="34" charset="0"/>
                <a:cs typeface="Helvetica" pitchFamily="34" charset="0"/>
              </a:rPr>
              <a:t>the cap to prevent sidewall  penetration and subsequent  </a:t>
            </a:r>
            <a:r>
              <a:rPr lang="en-US" altLang="en-US" sz="1100" b="1">
                <a:solidFill>
                  <a:srgbClr val="231F20"/>
                </a:solidFill>
              </a:rPr>
              <a:t>premature vacuum loss.</a:t>
            </a:r>
            <a:endParaRPr lang="en-US" altLang="en-US" sz="1100" b="1"/>
          </a:p>
        </p:txBody>
      </p:sp>
      <p:sp>
        <p:nvSpPr>
          <p:cNvPr id="26" name="object 26"/>
          <p:cNvSpPr txBox="1"/>
          <p:nvPr/>
        </p:nvSpPr>
        <p:spPr>
          <a:xfrm>
            <a:off x="228600" y="6477000"/>
            <a:ext cx="3163888" cy="230188"/>
          </a:xfrm>
          <a:prstGeom prst="rect">
            <a:avLst/>
          </a:prstGeom>
        </p:spPr>
        <p:txBody>
          <a:bodyPr lIns="0" tIns="0" rIns="0" bIns="0">
            <a:spAutoFit/>
          </a:bodyPr>
          <a:lstStyle/>
          <a:p>
            <a:pPr marL="12700" fontAlgn="auto">
              <a:spcBef>
                <a:spcPts val="0"/>
              </a:spcBef>
              <a:spcAft>
                <a:spcPts val="0"/>
              </a:spcAft>
              <a:defRPr/>
            </a:pPr>
            <a:r>
              <a:rPr sz="1500" spc="-40" dirty="0">
                <a:solidFill>
                  <a:srgbClr val="C00000"/>
                </a:solidFill>
                <a:latin typeface="Arial"/>
                <a:cs typeface="Arial"/>
              </a:rPr>
              <a:t>Tech </a:t>
            </a:r>
            <a:r>
              <a:rPr sz="1500" spc="5" dirty="0">
                <a:solidFill>
                  <a:srgbClr val="C00000"/>
                </a:solidFill>
                <a:latin typeface="Arial"/>
                <a:cs typeface="Arial"/>
              </a:rPr>
              <a:t>Services </a:t>
            </a:r>
            <a:r>
              <a:rPr sz="1500" spc="114" dirty="0">
                <a:solidFill>
                  <a:srgbClr val="C00000"/>
                </a:solidFill>
                <a:latin typeface="Arial"/>
                <a:cs typeface="Arial"/>
              </a:rPr>
              <a:t> </a:t>
            </a:r>
            <a:r>
              <a:rPr sz="1500" spc="10" dirty="0">
                <a:solidFill>
                  <a:srgbClr val="C00000"/>
                </a:solidFill>
                <a:latin typeface="Arial"/>
                <a:cs typeface="Arial"/>
              </a:rPr>
              <a:t>1.800.515.8112</a:t>
            </a:r>
            <a:endParaRPr sz="1500" dirty="0">
              <a:solidFill>
                <a:srgbClr val="C00000"/>
              </a:solidFill>
              <a:latin typeface="Arial"/>
              <a:cs typeface="Arial"/>
            </a:endParaRPr>
          </a:p>
        </p:txBody>
      </p:sp>
      <p:sp>
        <p:nvSpPr>
          <p:cNvPr id="27" name="object 27"/>
          <p:cNvSpPr txBox="1"/>
          <p:nvPr/>
        </p:nvSpPr>
        <p:spPr>
          <a:xfrm>
            <a:off x="3733800" y="6477000"/>
            <a:ext cx="1689100" cy="230188"/>
          </a:xfrm>
          <a:prstGeom prst="rect">
            <a:avLst/>
          </a:prstGeom>
        </p:spPr>
        <p:txBody>
          <a:bodyPr lIns="0" tIns="0" rIns="0" bIns="0">
            <a:spAutoFit/>
          </a:bodyPr>
          <a:lstStyle/>
          <a:p>
            <a:pPr marL="12700" fontAlgn="auto">
              <a:spcBef>
                <a:spcPts val="0"/>
              </a:spcBef>
              <a:spcAft>
                <a:spcPts val="0"/>
              </a:spcAft>
              <a:defRPr/>
            </a:pPr>
            <a:r>
              <a:rPr sz="1500" spc="-60" dirty="0">
                <a:solidFill>
                  <a:srgbClr val="5091CD"/>
                </a:solidFill>
                <a:latin typeface="Arial"/>
                <a:cs typeface="Arial"/>
              </a:rPr>
              <a:t>| </a:t>
            </a:r>
            <a:r>
              <a:rPr sz="1500" spc="30" dirty="0">
                <a:solidFill>
                  <a:srgbClr val="5091CD"/>
                </a:solidFill>
                <a:latin typeface="Arial"/>
                <a:cs typeface="Arial"/>
              </a:rPr>
              <a:t> </a:t>
            </a:r>
            <a:r>
              <a:rPr sz="1500" spc="40" dirty="0">
                <a:solidFill>
                  <a:srgbClr val="858E98"/>
                </a:solidFill>
                <a:latin typeface="Arial"/>
                <a:cs typeface="Arial"/>
                <a:hlinkClick r:id="rId10"/>
              </a:rPr>
              <a:t>www.gbo.com</a:t>
            </a:r>
            <a:endParaRPr sz="1500" dirty="0">
              <a:latin typeface="Arial"/>
              <a:cs typeface="Arial"/>
            </a:endParaRPr>
          </a:p>
        </p:txBody>
      </p:sp>
      <p:sp>
        <p:nvSpPr>
          <p:cNvPr id="15387" name="object 31"/>
          <p:cNvSpPr>
            <a:spLocks noChangeArrowheads="1"/>
          </p:cNvSpPr>
          <p:nvPr/>
        </p:nvSpPr>
        <p:spPr bwMode="auto">
          <a:xfrm>
            <a:off x="7315200" y="6629400"/>
            <a:ext cx="1371600" cy="136525"/>
          </a:xfrm>
          <a:prstGeom prst="rect">
            <a:avLst/>
          </a:prstGeom>
          <a:blipFill dpi="0" rotWithShape="1">
            <a:blip r:embed="rId11"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32" name="object 32"/>
          <p:cNvSpPr txBox="1"/>
          <p:nvPr/>
        </p:nvSpPr>
        <p:spPr>
          <a:xfrm>
            <a:off x="254000" y="206375"/>
            <a:ext cx="8737600" cy="460375"/>
          </a:xfrm>
          <a:prstGeom prst="rect">
            <a:avLst/>
          </a:prstGeom>
          <a:solidFill>
            <a:srgbClr val="002060"/>
          </a:solidFill>
          <a:ln>
            <a:solidFill>
              <a:srgbClr val="00B050"/>
            </a:solidFill>
          </a:ln>
        </p:spPr>
        <p:txBody>
          <a:bodyPr lIns="0" tIns="0" rIns="0" bIns="0" anchor="ctr">
            <a:spAutoFit/>
          </a:bodyPr>
          <a:lstStyle/>
          <a:p>
            <a:pPr marL="12700" fontAlgn="auto">
              <a:spcBef>
                <a:spcPts val="0"/>
              </a:spcBef>
              <a:spcAft>
                <a:spcPts val="0"/>
              </a:spcAft>
              <a:defRPr/>
            </a:pPr>
            <a:endParaRPr lang="en-US" sz="1500" b="1" spc="-20" dirty="0">
              <a:solidFill>
                <a:srgbClr val="C00000"/>
              </a:solidFill>
              <a:latin typeface="Arial"/>
              <a:cs typeface="Arial"/>
            </a:endParaRPr>
          </a:p>
          <a:p>
            <a:pPr marL="12700" fontAlgn="auto">
              <a:spcBef>
                <a:spcPts val="0"/>
              </a:spcBef>
              <a:spcAft>
                <a:spcPts val="0"/>
              </a:spcAft>
              <a:defRPr/>
            </a:pPr>
            <a:r>
              <a:rPr sz="1500" b="1" spc="-20" dirty="0">
                <a:solidFill>
                  <a:srgbClr val="C00000"/>
                </a:solidFill>
                <a:latin typeface="Arial"/>
                <a:cs typeface="Arial"/>
              </a:rPr>
              <a:t>QUICKSHIELD </a:t>
            </a:r>
            <a:r>
              <a:rPr sz="1500" b="1" spc="15" dirty="0">
                <a:solidFill>
                  <a:srgbClr val="C00000"/>
                </a:solidFill>
                <a:latin typeface="Arial"/>
                <a:cs typeface="Arial"/>
              </a:rPr>
              <a:t>Complete </a:t>
            </a:r>
            <a:r>
              <a:rPr sz="1500" b="1" spc="-15" dirty="0">
                <a:solidFill>
                  <a:srgbClr val="C00000"/>
                </a:solidFill>
                <a:latin typeface="Arial"/>
                <a:cs typeface="Arial"/>
              </a:rPr>
              <a:t>PLUS </a:t>
            </a:r>
            <a:r>
              <a:rPr sz="1500" b="1" spc="30" dirty="0">
                <a:solidFill>
                  <a:srgbClr val="C00000"/>
                </a:solidFill>
                <a:latin typeface="Arial"/>
                <a:cs typeface="Arial"/>
              </a:rPr>
              <a:t>with </a:t>
            </a:r>
            <a:r>
              <a:rPr sz="1500" b="1" spc="10" dirty="0">
                <a:solidFill>
                  <a:srgbClr val="C00000"/>
                </a:solidFill>
                <a:latin typeface="Arial"/>
                <a:cs typeface="Arial"/>
              </a:rPr>
              <a:t>rotational</a:t>
            </a:r>
            <a:r>
              <a:rPr sz="1500" b="1" spc="75" dirty="0">
                <a:solidFill>
                  <a:srgbClr val="C00000"/>
                </a:solidFill>
                <a:latin typeface="Arial"/>
                <a:cs typeface="Arial"/>
              </a:rPr>
              <a:t> </a:t>
            </a:r>
            <a:r>
              <a:rPr sz="1500" b="1" spc="5" dirty="0">
                <a:solidFill>
                  <a:srgbClr val="C00000"/>
                </a:solidFill>
                <a:latin typeface="Arial"/>
                <a:cs typeface="Arial"/>
              </a:rPr>
              <a:t>shield</a:t>
            </a:r>
            <a:r>
              <a:rPr lang="en-US" sz="1500" b="1" spc="5" dirty="0">
                <a:solidFill>
                  <a:srgbClr val="C00000"/>
                </a:solidFill>
                <a:latin typeface="Arial"/>
                <a:cs typeface="Arial"/>
              </a:rPr>
              <a:t> </a:t>
            </a:r>
            <a:r>
              <a:rPr sz="1400" b="1" spc="-5" dirty="0">
                <a:solidFill>
                  <a:srgbClr val="C00000"/>
                </a:solidFill>
                <a:latin typeface="Arial"/>
                <a:cs typeface="Arial"/>
              </a:rPr>
              <a:t>Instructions </a:t>
            </a:r>
            <a:r>
              <a:rPr sz="1400" b="1" spc="-10" dirty="0">
                <a:solidFill>
                  <a:srgbClr val="C00000"/>
                </a:solidFill>
                <a:latin typeface="Arial"/>
                <a:cs typeface="Arial"/>
              </a:rPr>
              <a:t>for</a:t>
            </a:r>
            <a:r>
              <a:rPr sz="1400" b="1" spc="-15" dirty="0">
                <a:solidFill>
                  <a:srgbClr val="C00000"/>
                </a:solidFill>
                <a:latin typeface="Arial"/>
                <a:cs typeface="Arial"/>
              </a:rPr>
              <a:t> </a:t>
            </a:r>
            <a:r>
              <a:rPr sz="1400" b="1" spc="-30" dirty="0">
                <a:solidFill>
                  <a:srgbClr val="C00000"/>
                </a:solidFill>
                <a:latin typeface="Arial"/>
                <a:cs typeface="Arial"/>
              </a:rPr>
              <a:t>Use</a:t>
            </a:r>
            <a:endParaRPr sz="1400" b="1" dirty="0">
              <a:solidFill>
                <a:srgbClr val="C00000"/>
              </a:solidFill>
              <a:latin typeface="Arial"/>
              <a:cs typeface="Arial"/>
            </a:endParaRPr>
          </a:p>
        </p:txBody>
      </p:sp>
      <p:sp>
        <p:nvSpPr>
          <p:cNvPr id="15389" name="object 33"/>
          <p:cNvSpPr txBox="1">
            <a:spLocks noChangeArrowheads="1"/>
          </p:cNvSpPr>
          <p:nvPr/>
        </p:nvSpPr>
        <p:spPr bwMode="auto">
          <a:xfrm>
            <a:off x="6400800" y="4648200"/>
            <a:ext cx="2354263" cy="1644650"/>
          </a:xfrm>
          <a:prstGeom prst="rect">
            <a:avLst/>
          </a:prstGeom>
          <a:noFill/>
          <a:ln w="9525">
            <a:noFill/>
            <a:miter lim="800000"/>
            <a:headEnd/>
            <a:tailEnd/>
          </a:ln>
        </p:spPr>
        <p:txBody>
          <a:bodyPr lIns="0" tIns="0" rIns="0" bIns="0">
            <a:spAutoFit/>
          </a:bodyPr>
          <a:lstStyle/>
          <a:p>
            <a:pPr marL="12700">
              <a:lnSpc>
                <a:spcPct val="95000"/>
              </a:lnSpc>
            </a:pPr>
            <a:r>
              <a:rPr lang="en-US" altLang="en-US" sz="2600">
                <a:solidFill>
                  <a:srgbClr val="C00000"/>
                </a:solidFill>
              </a:rPr>
              <a:t>7</a:t>
            </a:r>
            <a:r>
              <a:rPr lang="en-US" altLang="en-US" sz="2600">
                <a:solidFill>
                  <a:srgbClr val="5091CD"/>
                </a:solidFill>
              </a:rPr>
              <a:t> </a:t>
            </a:r>
            <a:r>
              <a:rPr lang="en-US" altLang="en-US" sz="1200" b="1">
                <a:solidFill>
                  <a:srgbClr val="231F20"/>
                </a:solidFill>
                <a:latin typeface="Helvetica" pitchFamily="34" charset="0"/>
                <a:ea typeface="Helvetica" pitchFamily="34" charset="0"/>
                <a:cs typeface="Helvetica" pitchFamily="34" charset="0"/>
              </a:rPr>
              <a:t>An audible click is made  ensuring the user the safety  shield has been properly and  fully activated. The risk of</a:t>
            </a:r>
            <a:endParaRPr lang="en-US" altLang="en-US" sz="1200" b="1">
              <a:latin typeface="Helvetica" pitchFamily="34" charset="0"/>
              <a:ea typeface="Helvetica" pitchFamily="34" charset="0"/>
              <a:cs typeface="Helvetica" pitchFamily="34" charset="0"/>
            </a:endParaRPr>
          </a:p>
          <a:p>
            <a:pPr marL="12700"/>
            <a:r>
              <a:rPr lang="en-US" altLang="en-US" sz="1200" b="1">
                <a:solidFill>
                  <a:srgbClr val="231F20"/>
                </a:solidFill>
                <a:latin typeface="Helvetica" pitchFamily="34" charset="0"/>
                <a:ea typeface="Helvetica" pitchFamily="34" charset="0"/>
                <a:cs typeface="Helvetica" pitchFamily="34" charset="0"/>
              </a:rPr>
              <a:t>a needlestick injury is thus  virtually eliminated. Dispose</a:t>
            </a:r>
            <a:endParaRPr lang="en-US" altLang="en-US" sz="1200" b="1">
              <a:latin typeface="Helvetica" pitchFamily="34" charset="0"/>
              <a:ea typeface="Helvetica" pitchFamily="34" charset="0"/>
              <a:cs typeface="Helvetica" pitchFamily="34" charset="0"/>
            </a:endParaRPr>
          </a:p>
          <a:p>
            <a:pPr marL="12700"/>
            <a:r>
              <a:rPr lang="en-US" altLang="en-US" sz="1200" b="1">
                <a:solidFill>
                  <a:srgbClr val="231F20"/>
                </a:solidFill>
                <a:latin typeface="Helvetica" pitchFamily="34" charset="0"/>
                <a:ea typeface="Helvetica" pitchFamily="34" charset="0"/>
                <a:cs typeface="Helvetica" pitchFamily="34" charset="0"/>
              </a:rPr>
              <a:t>of the used needle with holder  in an appropriate disposal  device.</a:t>
            </a:r>
            <a:endParaRPr lang="en-US" altLang="en-US" sz="1200" b="1">
              <a:latin typeface="Helvetica" pitchFamily="34" charset="0"/>
              <a:ea typeface="Helvetica" pitchFamily="34" charset="0"/>
              <a:cs typeface="Helvetic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spc="15" dirty="0" smtClean="0">
                <a:solidFill>
                  <a:srgbClr val="C00000"/>
                </a:solidFill>
                <a:latin typeface="Arial"/>
                <a:cs typeface="Arial"/>
              </a:rPr>
              <a:t>Wing </a:t>
            </a:r>
            <a:r>
              <a:rPr lang="en-US" b="1" spc="30" dirty="0" smtClean="0">
                <a:solidFill>
                  <a:srgbClr val="C00000"/>
                </a:solidFill>
                <a:latin typeface="Arial"/>
                <a:cs typeface="Arial"/>
              </a:rPr>
              <a:t>Collection</a:t>
            </a:r>
            <a:r>
              <a:rPr lang="en-US" b="1" spc="35" dirty="0" smtClean="0">
                <a:solidFill>
                  <a:srgbClr val="C00000"/>
                </a:solidFill>
                <a:latin typeface="Arial"/>
                <a:cs typeface="Arial"/>
              </a:rPr>
              <a:t> </a:t>
            </a:r>
            <a:r>
              <a:rPr lang="en-US" b="1" spc="15" dirty="0" smtClean="0">
                <a:solidFill>
                  <a:srgbClr val="C00000"/>
                </a:solidFill>
                <a:latin typeface="Arial"/>
                <a:cs typeface="Arial"/>
              </a:rPr>
              <a:t>Set</a:t>
            </a:r>
            <a:r>
              <a:rPr lang="en-US" b="1" dirty="0" smtClean="0">
                <a:solidFill>
                  <a:srgbClr val="C00000"/>
                </a:solidFill>
                <a:latin typeface="Arial"/>
                <a:cs typeface="Arial"/>
              </a:rPr>
              <a:t/>
            </a:r>
            <a:br>
              <a:rPr lang="en-US" b="1" dirty="0" smtClean="0">
                <a:solidFill>
                  <a:srgbClr val="C00000"/>
                </a:solidFill>
                <a:latin typeface="Arial"/>
                <a:cs typeface="Arial"/>
              </a:rPr>
            </a:br>
            <a:r>
              <a:rPr lang="en-US" b="1" dirty="0" smtClean="0">
                <a:solidFill>
                  <a:srgbClr val="C00000"/>
                </a:solidFill>
                <a:latin typeface="Arial"/>
                <a:cs typeface="Arial"/>
              </a:rPr>
              <a:t>Proper use.</a:t>
            </a:r>
            <a:endParaRPr lang="en-US" b="1" dirty="0"/>
          </a:p>
        </p:txBody>
      </p:sp>
      <p:pic>
        <p:nvPicPr>
          <p:cNvPr id="5" name="VACUETTE Safety Blood Collection Set.mp4">
            <a:hlinkClick r:id="" action="ppaction://media"/>
          </p:cNvPr>
          <p:cNvPicPr>
            <a:picLocks noGrp="1" noRot="1" noChangeAspect="1"/>
          </p:cNvPicPr>
          <p:nvPr>
            <p:ph idx="1"/>
            <a:videoFile r:link="rId1"/>
          </p:nvPr>
        </p:nvPicPr>
        <p:blipFill>
          <a:blip r:embed="rId3" cstate="print"/>
          <a:stretch>
            <a:fillRect/>
          </a:stretch>
        </p:blipFill>
        <p:spPr>
          <a:xfrm>
            <a:off x="0" y="1524000"/>
            <a:ext cx="9144000" cy="533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52400"/>
            <a:ext cx="6400800" cy="544513"/>
          </a:xfrm>
          <a:prstGeom prst="rect">
            <a:avLst/>
          </a:prstGeom>
        </p:spPr>
        <p:txBody>
          <a:bodyPr lIns="0" tIns="0" rIns="0" bIns="0">
            <a:spAutoFit/>
          </a:bodyPr>
          <a:lstStyle/>
          <a:p>
            <a:pPr marL="12700" fontAlgn="auto">
              <a:spcBef>
                <a:spcPts val="0"/>
              </a:spcBef>
              <a:spcAft>
                <a:spcPts val="0"/>
              </a:spcAft>
              <a:defRPr/>
            </a:pPr>
            <a:r>
              <a:rPr spc="15" dirty="0">
                <a:solidFill>
                  <a:srgbClr val="C00000"/>
                </a:solidFill>
                <a:latin typeface="Arial"/>
                <a:cs typeface="Arial"/>
              </a:rPr>
              <a:t>Safety </a:t>
            </a:r>
            <a:r>
              <a:rPr spc="45" dirty="0">
                <a:solidFill>
                  <a:srgbClr val="C00000"/>
                </a:solidFill>
                <a:latin typeface="Arial"/>
                <a:cs typeface="Arial"/>
              </a:rPr>
              <a:t>Blood </a:t>
            </a:r>
            <a:r>
              <a:rPr spc="30" dirty="0">
                <a:solidFill>
                  <a:srgbClr val="C00000"/>
                </a:solidFill>
                <a:latin typeface="Arial"/>
                <a:cs typeface="Arial"/>
              </a:rPr>
              <a:t>Collection</a:t>
            </a:r>
            <a:r>
              <a:rPr spc="35" dirty="0">
                <a:solidFill>
                  <a:srgbClr val="C00000"/>
                </a:solidFill>
                <a:latin typeface="Arial"/>
                <a:cs typeface="Arial"/>
              </a:rPr>
              <a:t> </a:t>
            </a:r>
            <a:r>
              <a:rPr spc="15" dirty="0">
                <a:solidFill>
                  <a:srgbClr val="C00000"/>
                </a:solidFill>
                <a:latin typeface="Arial"/>
                <a:cs typeface="Arial"/>
              </a:rPr>
              <a:t>Set</a:t>
            </a:r>
            <a:endParaRPr dirty="0">
              <a:solidFill>
                <a:srgbClr val="C00000"/>
              </a:solidFill>
              <a:latin typeface="Arial"/>
              <a:cs typeface="Arial"/>
            </a:endParaRPr>
          </a:p>
          <a:p>
            <a:pPr marL="12700" fontAlgn="auto">
              <a:spcBef>
                <a:spcPts val="405"/>
              </a:spcBef>
              <a:spcAft>
                <a:spcPts val="0"/>
              </a:spcAft>
              <a:defRPr/>
            </a:pPr>
            <a:r>
              <a:rPr sz="1400" spc="25" dirty="0">
                <a:solidFill>
                  <a:srgbClr val="231F20"/>
                </a:solidFill>
                <a:latin typeface="Arial"/>
                <a:cs typeface="Arial"/>
              </a:rPr>
              <a:t>Instructions for</a:t>
            </a:r>
            <a:r>
              <a:rPr sz="1400" spc="-40" dirty="0">
                <a:solidFill>
                  <a:srgbClr val="231F20"/>
                </a:solidFill>
                <a:latin typeface="Arial"/>
                <a:cs typeface="Arial"/>
              </a:rPr>
              <a:t> </a:t>
            </a:r>
            <a:r>
              <a:rPr sz="1400" spc="5" dirty="0">
                <a:solidFill>
                  <a:srgbClr val="231F20"/>
                </a:solidFill>
                <a:latin typeface="Arial"/>
                <a:cs typeface="Arial"/>
              </a:rPr>
              <a:t>Use</a:t>
            </a:r>
            <a:endParaRPr sz="1400" dirty="0">
              <a:latin typeface="Arial"/>
              <a:cs typeface="Arial"/>
            </a:endParaRPr>
          </a:p>
        </p:txBody>
      </p:sp>
      <p:sp>
        <p:nvSpPr>
          <p:cNvPr id="17411" name="object 4"/>
          <p:cNvSpPr>
            <a:spLocks/>
          </p:cNvSpPr>
          <p:nvPr/>
        </p:nvSpPr>
        <p:spPr bwMode="auto">
          <a:xfrm>
            <a:off x="7121525" y="476250"/>
            <a:ext cx="106363" cy="107950"/>
          </a:xfrm>
          <a:custGeom>
            <a:avLst/>
            <a:gdLst>
              <a:gd name="T0" fmla="*/ 5756 w 90804"/>
              <a:gd name="T1" fmla="*/ 105229 h 158750"/>
              <a:gd name="T2" fmla="*/ 20346 w 90804"/>
              <a:gd name="T3" fmla="*/ 106886 h 158750"/>
              <a:gd name="T4" fmla="*/ 45848 w 90804"/>
              <a:gd name="T5" fmla="*/ 107941 h 158750"/>
              <a:gd name="T6" fmla="*/ 90667 w 90804"/>
              <a:gd name="T7" fmla="*/ 100649 h 158750"/>
              <a:gd name="T8" fmla="*/ 43378 w 90804"/>
              <a:gd name="T9" fmla="*/ 96783 h 158750"/>
              <a:gd name="T10" fmla="*/ 21588 w 90804"/>
              <a:gd name="T11" fmla="*/ 94592 h 158750"/>
              <a:gd name="T12" fmla="*/ 5756 w 90804"/>
              <a:gd name="T13" fmla="*/ 90730 h 158750"/>
              <a:gd name="T14" fmla="*/ 80985 w 90804"/>
              <a:gd name="T15" fmla="*/ 64709 h 158750"/>
              <a:gd name="T16" fmla="*/ 80939 w 90804"/>
              <a:gd name="T17" fmla="*/ 80111 h 158750"/>
              <a:gd name="T18" fmla="*/ 65437 w 90804"/>
              <a:gd name="T19" fmla="*/ 94234 h 158750"/>
              <a:gd name="T20" fmla="*/ 95322 w 90804"/>
              <a:gd name="T21" fmla="*/ 96783 h 158750"/>
              <a:gd name="T22" fmla="*/ 106245 w 90804"/>
              <a:gd name="T23" fmla="*/ 76860 h 158750"/>
              <a:gd name="T24" fmla="*/ 46665 w 90804"/>
              <a:gd name="T25" fmla="*/ 0 h 158750"/>
              <a:gd name="T26" fmla="*/ 10876 w 90804"/>
              <a:gd name="T27" fmla="*/ 11775 h 158750"/>
              <a:gd name="T28" fmla="*/ 0 w 90804"/>
              <a:gd name="T29" fmla="*/ 39691 h 158750"/>
              <a:gd name="T30" fmla="*/ 9645 w 90804"/>
              <a:gd name="T31" fmla="*/ 65945 h 158750"/>
              <a:gd name="T32" fmla="*/ 45029 w 90804"/>
              <a:gd name="T33" fmla="*/ 77620 h 158750"/>
              <a:gd name="T34" fmla="*/ 70521 w 90804"/>
              <a:gd name="T35" fmla="*/ 72719 h 158750"/>
              <a:gd name="T36" fmla="*/ 79358 w 90804"/>
              <a:gd name="T37" fmla="*/ 66463 h 158750"/>
              <a:gd name="T38" fmla="*/ 39498 w 90804"/>
              <a:gd name="T39" fmla="*/ 63641 h 158750"/>
              <a:gd name="T40" fmla="*/ 28317 w 90804"/>
              <a:gd name="T41" fmla="*/ 47838 h 158750"/>
              <a:gd name="T42" fmla="*/ 27606 w 90804"/>
              <a:gd name="T43" fmla="*/ 37938 h 158750"/>
              <a:gd name="T44" fmla="*/ 32091 w 90804"/>
              <a:gd name="T45" fmla="*/ 20960 h 158750"/>
              <a:gd name="T46" fmla="*/ 52988 w 90804"/>
              <a:gd name="T47" fmla="*/ 11157 h 158750"/>
              <a:gd name="T48" fmla="*/ 77635 w 90804"/>
              <a:gd name="T49" fmla="*/ 8674 h 158750"/>
              <a:gd name="T50" fmla="*/ 60457 w 90804"/>
              <a:gd name="T51" fmla="*/ 1357 h 158750"/>
              <a:gd name="T52" fmla="*/ 80327 w 90804"/>
              <a:gd name="T53" fmla="*/ 11157 h 158750"/>
              <a:gd name="T54" fmla="*/ 66599 w 90804"/>
              <a:gd name="T55" fmla="*/ 13728 h 158750"/>
              <a:gd name="T56" fmla="*/ 80125 w 90804"/>
              <a:gd name="T57" fmla="*/ 28912 h 158750"/>
              <a:gd name="T58" fmla="*/ 80003 w 90804"/>
              <a:gd name="T59" fmla="*/ 47503 h 158750"/>
              <a:gd name="T60" fmla="*/ 66128 w 90804"/>
              <a:gd name="T61" fmla="*/ 63708 h 158750"/>
              <a:gd name="T62" fmla="*/ 79358 w 90804"/>
              <a:gd name="T63" fmla="*/ 66463 h 158750"/>
              <a:gd name="T64" fmla="*/ 106245 w 90804"/>
              <a:gd name="T65" fmla="*/ 64709 h 158750"/>
              <a:gd name="T66" fmla="*/ 81535 w 90804"/>
              <a:gd name="T67" fmla="*/ 12271 h 158750"/>
              <a:gd name="T68" fmla="*/ 106245 w 90804"/>
              <a:gd name="T69" fmla="*/ 1753 h 158750"/>
              <a:gd name="T70" fmla="*/ 81535 w 90804"/>
              <a:gd name="T71" fmla="*/ 12271 h 158750"/>
              <a:gd name="T72" fmla="*/ 106245 w 90804"/>
              <a:gd name="T73" fmla="*/ 1753 h 1587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804"/>
              <a:gd name="T112" fmla="*/ 0 h 158750"/>
              <a:gd name="T113" fmla="*/ 90804 w 90804"/>
              <a:gd name="T114" fmla="*/ 158750 h 1587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804" h="158750">
                <a:moveTo>
                  <a:pt x="4914" y="133426"/>
                </a:moveTo>
                <a:lnTo>
                  <a:pt x="4914" y="154749"/>
                </a:lnTo>
                <a:lnTo>
                  <a:pt x="9902" y="155870"/>
                </a:lnTo>
                <a:lnTo>
                  <a:pt x="17370" y="157186"/>
                </a:lnTo>
                <a:lnTo>
                  <a:pt x="27167" y="158280"/>
                </a:lnTo>
                <a:lnTo>
                  <a:pt x="39141" y="158737"/>
                </a:lnTo>
                <a:lnTo>
                  <a:pt x="61240" y="156144"/>
                </a:lnTo>
                <a:lnTo>
                  <a:pt x="77404" y="148013"/>
                </a:lnTo>
                <a:lnTo>
                  <a:pt x="81378" y="142328"/>
                </a:lnTo>
                <a:lnTo>
                  <a:pt x="37033" y="142328"/>
                </a:lnTo>
                <a:lnTo>
                  <a:pt x="27239" y="141398"/>
                </a:lnTo>
                <a:lnTo>
                  <a:pt x="18430" y="139106"/>
                </a:lnTo>
                <a:lnTo>
                  <a:pt x="10894" y="136199"/>
                </a:lnTo>
                <a:lnTo>
                  <a:pt x="4914" y="133426"/>
                </a:lnTo>
                <a:close/>
              </a:path>
              <a:path w="90804" h="158750">
                <a:moveTo>
                  <a:pt x="90703" y="95161"/>
                </a:moveTo>
                <a:lnTo>
                  <a:pt x="69138" y="95161"/>
                </a:lnTo>
                <a:lnTo>
                  <a:pt x="69608" y="106940"/>
                </a:lnTo>
                <a:lnTo>
                  <a:pt x="69099" y="117811"/>
                </a:lnTo>
                <a:lnTo>
                  <a:pt x="65536" y="129381"/>
                </a:lnTo>
                <a:lnTo>
                  <a:pt x="55865" y="138579"/>
                </a:lnTo>
                <a:lnTo>
                  <a:pt x="37033" y="142328"/>
                </a:lnTo>
                <a:lnTo>
                  <a:pt x="81378" y="142328"/>
                </a:lnTo>
                <a:lnTo>
                  <a:pt x="87327" y="133818"/>
                </a:lnTo>
                <a:lnTo>
                  <a:pt x="90703" y="113029"/>
                </a:lnTo>
                <a:lnTo>
                  <a:pt x="90703" y="95161"/>
                </a:lnTo>
                <a:close/>
              </a:path>
              <a:path w="90804" h="158750">
                <a:moveTo>
                  <a:pt x="39839" y="0"/>
                </a:moveTo>
                <a:lnTo>
                  <a:pt x="21650" y="4669"/>
                </a:lnTo>
                <a:lnTo>
                  <a:pt x="9285" y="17316"/>
                </a:lnTo>
                <a:lnTo>
                  <a:pt x="2236" y="35897"/>
                </a:lnTo>
                <a:lnTo>
                  <a:pt x="0" y="58369"/>
                </a:lnTo>
                <a:lnTo>
                  <a:pt x="1886" y="79145"/>
                </a:lnTo>
                <a:lnTo>
                  <a:pt x="8234" y="96978"/>
                </a:lnTo>
                <a:lnTo>
                  <a:pt x="20075" y="109452"/>
                </a:lnTo>
                <a:lnTo>
                  <a:pt x="38442" y="114147"/>
                </a:lnTo>
                <a:lnTo>
                  <a:pt x="51049" y="112038"/>
                </a:lnTo>
                <a:lnTo>
                  <a:pt x="60205" y="106940"/>
                </a:lnTo>
                <a:lnTo>
                  <a:pt x="66155" y="100699"/>
                </a:lnTo>
                <a:lnTo>
                  <a:pt x="67749" y="97739"/>
                </a:lnTo>
                <a:lnTo>
                  <a:pt x="44996" y="97739"/>
                </a:lnTo>
                <a:lnTo>
                  <a:pt x="33720" y="93589"/>
                </a:lnTo>
                <a:lnTo>
                  <a:pt x="27190" y="83353"/>
                </a:lnTo>
                <a:lnTo>
                  <a:pt x="24175" y="70350"/>
                </a:lnTo>
                <a:lnTo>
                  <a:pt x="23471" y="58369"/>
                </a:lnTo>
                <a:lnTo>
                  <a:pt x="23568" y="55791"/>
                </a:lnTo>
                <a:lnTo>
                  <a:pt x="24245" y="44295"/>
                </a:lnTo>
                <a:lnTo>
                  <a:pt x="27397" y="30824"/>
                </a:lnTo>
                <a:lnTo>
                  <a:pt x="34020" y="20517"/>
                </a:lnTo>
                <a:lnTo>
                  <a:pt x="45237" y="16408"/>
                </a:lnTo>
                <a:lnTo>
                  <a:pt x="68577" y="16408"/>
                </a:lnTo>
                <a:lnTo>
                  <a:pt x="66278" y="12756"/>
                </a:lnTo>
                <a:lnTo>
                  <a:pt x="60353" y="6827"/>
                </a:lnTo>
                <a:lnTo>
                  <a:pt x="51613" y="1996"/>
                </a:lnTo>
                <a:lnTo>
                  <a:pt x="39839" y="0"/>
                </a:lnTo>
                <a:close/>
              </a:path>
              <a:path w="90804" h="158750">
                <a:moveTo>
                  <a:pt x="68577" y="16408"/>
                </a:moveTo>
                <a:lnTo>
                  <a:pt x="45237" y="16408"/>
                </a:lnTo>
                <a:lnTo>
                  <a:pt x="56857" y="20188"/>
                </a:lnTo>
                <a:lnTo>
                  <a:pt x="64366" y="29770"/>
                </a:lnTo>
                <a:lnTo>
                  <a:pt x="68404" y="42517"/>
                </a:lnTo>
                <a:lnTo>
                  <a:pt x="69608" y="55791"/>
                </a:lnTo>
                <a:lnTo>
                  <a:pt x="68300" y="69857"/>
                </a:lnTo>
                <a:lnTo>
                  <a:pt x="64069" y="83442"/>
                </a:lnTo>
                <a:lnTo>
                  <a:pt x="56455" y="93688"/>
                </a:lnTo>
                <a:lnTo>
                  <a:pt x="44996" y="97739"/>
                </a:lnTo>
                <a:lnTo>
                  <a:pt x="67749" y="97739"/>
                </a:lnTo>
                <a:lnTo>
                  <a:pt x="69138" y="95161"/>
                </a:lnTo>
                <a:lnTo>
                  <a:pt x="90703" y="95161"/>
                </a:lnTo>
                <a:lnTo>
                  <a:pt x="90703" y="18046"/>
                </a:lnTo>
                <a:lnTo>
                  <a:pt x="69608" y="18046"/>
                </a:lnTo>
                <a:lnTo>
                  <a:pt x="68577" y="16408"/>
                </a:lnTo>
                <a:close/>
              </a:path>
              <a:path w="90804" h="158750">
                <a:moveTo>
                  <a:pt x="90703" y="2578"/>
                </a:moveTo>
                <a:lnTo>
                  <a:pt x="69608" y="2578"/>
                </a:lnTo>
                <a:lnTo>
                  <a:pt x="69608" y="18046"/>
                </a:lnTo>
                <a:lnTo>
                  <a:pt x="90703" y="18046"/>
                </a:lnTo>
                <a:lnTo>
                  <a:pt x="90703" y="2578"/>
                </a:lnTo>
                <a:close/>
              </a:path>
            </a:pathLst>
          </a:custGeom>
          <a:solidFill>
            <a:srgbClr val="231F20"/>
          </a:solidFill>
          <a:ln w="9525">
            <a:noFill/>
            <a:round/>
            <a:headEnd/>
            <a:tailEnd/>
          </a:ln>
        </p:spPr>
        <p:txBody>
          <a:bodyPr lIns="0" tIns="0" rIns="0" bIns="0"/>
          <a:lstStyle/>
          <a:p>
            <a:endParaRPr lang="en-US"/>
          </a:p>
        </p:txBody>
      </p:sp>
      <p:sp>
        <p:nvSpPr>
          <p:cNvPr id="17412" name="object 5"/>
          <p:cNvSpPr>
            <a:spLocks/>
          </p:cNvSpPr>
          <p:nvPr/>
        </p:nvSpPr>
        <p:spPr bwMode="auto">
          <a:xfrm>
            <a:off x="7959725" y="455613"/>
            <a:ext cx="104775" cy="101600"/>
          </a:xfrm>
          <a:custGeom>
            <a:avLst/>
            <a:gdLst>
              <a:gd name="T0" fmla="*/ 24861 w 88900"/>
              <a:gd name="T1" fmla="*/ 0 h 148590"/>
              <a:gd name="T2" fmla="*/ 0 w 88900"/>
              <a:gd name="T3" fmla="*/ 0 h 148590"/>
              <a:gd name="T4" fmla="*/ 0 w 88900"/>
              <a:gd name="T5" fmla="*/ 68063 h 148590"/>
              <a:gd name="T6" fmla="*/ 1031 w 88900"/>
              <a:gd name="T7" fmla="*/ 77326 h 148590"/>
              <a:gd name="T8" fmla="*/ 7010 w 88900"/>
              <a:gd name="T9" fmla="*/ 88332 h 148590"/>
              <a:gd name="T10" fmla="*/ 22259 w 88900"/>
              <a:gd name="T11" fmla="*/ 97536 h 148590"/>
              <a:gd name="T12" fmla="*/ 51099 w 88900"/>
              <a:gd name="T13" fmla="*/ 101391 h 148590"/>
              <a:gd name="T14" fmla="*/ 75513 w 88900"/>
              <a:gd name="T15" fmla="*/ 98594 h 148590"/>
              <a:gd name="T16" fmla="*/ 92054 w 88900"/>
              <a:gd name="T17" fmla="*/ 90674 h 148590"/>
              <a:gd name="T18" fmla="*/ 92437 w 88900"/>
              <a:gd name="T19" fmla="*/ 90172 h 148590"/>
              <a:gd name="T20" fmla="*/ 49723 w 88900"/>
              <a:gd name="T21" fmla="*/ 90172 h 148590"/>
              <a:gd name="T22" fmla="*/ 35583 w 88900"/>
              <a:gd name="T23" fmla="*/ 87333 h 148590"/>
              <a:gd name="T24" fmla="*/ 28176 w 88900"/>
              <a:gd name="T25" fmla="*/ 80196 h 148590"/>
              <a:gd name="T26" fmla="*/ 25328 w 88900"/>
              <a:gd name="T27" fmla="*/ 70836 h 148590"/>
              <a:gd name="T28" fmla="*/ 24861 w 88900"/>
              <a:gd name="T29" fmla="*/ 61324 h 148590"/>
              <a:gd name="T30" fmla="*/ 26345 w 88900"/>
              <a:gd name="T31" fmla="*/ 52475 h 148590"/>
              <a:gd name="T32" fmla="*/ 31145 w 88900"/>
              <a:gd name="T33" fmla="*/ 43156 h 148590"/>
              <a:gd name="T34" fmla="*/ 39776 w 88900"/>
              <a:gd name="T35" fmla="*/ 35791 h 148590"/>
              <a:gd name="T36" fmla="*/ 48580 w 88900"/>
              <a:gd name="T37" fmla="*/ 33762 h 148590"/>
              <a:gd name="T38" fmla="*/ 25415 w 88900"/>
              <a:gd name="T39" fmla="*/ 33762 h 148590"/>
              <a:gd name="T40" fmla="*/ 24861 w 88900"/>
              <a:gd name="T41" fmla="*/ 0 h 148590"/>
              <a:gd name="T42" fmla="*/ 93325 w 88900"/>
              <a:gd name="T43" fmla="*/ 32798 h 148590"/>
              <a:gd name="T44" fmla="*/ 52761 w 88900"/>
              <a:gd name="T45" fmla="*/ 32798 h 148590"/>
              <a:gd name="T46" fmla="*/ 65254 w 88900"/>
              <a:gd name="T47" fmla="*/ 35776 h 148590"/>
              <a:gd name="T48" fmla="*/ 72541 w 88900"/>
              <a:gd name="T49" fmla="*/ 43157 h 148590"/>
              <a:gd name="T50" fmla="*/ 75944 w 88900"/>
              <a:gd name="T51" fmla="*/ 52610 h 148590"/>
              <a:gd name="T52" fmla="*/ 76740 w 88900"/>
              <a:gd name="T53" fmla="*/ 61324 h 148590"/>
              <a:gd name="T54" fmla="*/ 76731 w 88900"/>
              <a:gd name="T55" fmla="*/ 62289 h 148590"/>
              <a:gd name="T56" fmla="*/ 75625 w 88900"/>
              <a:gd name="T57" fmla="*/ 72188 h 148590"/>
              <a:gd name="T58" fmla="*/ 71437 w 88900"/>
              <a:gd name="T59" fmla="*/ 81277 h 148590"/>
              <a:gd name="T60" fmla="*/ 63157 w 88900"/>
              <a:gd name="T61" fmla="*/ 87722 h 148590"/>
              <a:gd name="T62" fmla="*/ 49723 w 88900"/>
              <a:gd name="T63" fmla="*/ 90172 h 148590"/>
              <a:gd name="T64" fmla="*/ 92437 w 88900"/>
              <a:gd name="T65" fmla="*/ 90172 h 148590"/>
              <a:gd name="T66" fmla="*/ 101446 w 88900"/>
              <a:gd name="T67" fmla="*/ 78337 h 148590"/>
              <a:gd name="T68" fmla="*/ 104416 w 88900"/>
              <a:gd name="T69" fmla="*/ 62289 h 148590"/>
              <a:gd name="T70" fmla="*/ 102550 w 88900"/>
              <a:gd name="T71" fmla="*/ 47476 h 148590"/>
              <a:gd name="T72" fmla="*/ 95712 w 88900"/>
              <a:gd name="T73" fmla="*/ 34421 h 148590"/>
              <a:gd name="T74" fmla="*/ 93325 w 88900"/>
              <a:gd name="T75" fmla="*/ 32798 h 148590"/>
              <a:gd name="T76" fmla="*/ 59662 w 88900"/>
              <a:gd name="T77" fmla="*/ 21579 h 148590"/>
              <a:gd name="T78" fmla="*/ 45884 w 88900"/>
              <a:gd name="T79" fmla="*/ 22896 h 148590"/>
              <a:gd name="T80" fmla="*/ 35809 w 88900"/>
              <a:gd name="T81" fmla="*/ 26107 h 148590"/>
              <a:gd name="T82" fmla="*/ 29097 w 88900"/>
              <a:gd name="T83" fmla="*/ 30100 h 148590"/>
              <a:gd name="T84" fmla="*/ 25415 w 88900"/>
              <a:gd name="T85" fmla="*/ 33762 h 148590"/>
              <a:gd name="T86" fmla="*/ 48580 w 88900"/>
              <a:gd name="T87" fmla="*/ 33762 h 148590"/>
              <a:gd name="T88" fmla="*/ 52761 w 88900"/>
              <a:gd name="T89" fmla="*/ 32798 h 148590"/>
              <a:gd name="T90" fmla="*/ 93325 w 88900"/>
              <a:gd name="T91" fmla="*/ 32798 h 148590"/>
              <a:gd name="T92" fmla="*/ 82037 w 88900"/>
              <a:gd name="T93" fmla="*/ 25123 h 148590"/>
              <a:gd name="T94" fmla="*/ 59662 w 88900"/>
              <a:gd name="T95" fmla="*/ 21579 h 1485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900"/>
              <a:gd name="T145" fmla="*/ 0 h 148590"/>
              <a:gd name="T146" fmla="*/ 88900 w 88900"/>
              <a:gd name="T147" fmla="*/ 148590 h 1485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900" h="148590">
                <a:moveTo>
                  <a:pt x="21094" y="0"/>
                </a:moveTo>
                <a:lnTo>
                  <a:pt x="0" y="0"/>
                </a:lnTo>
                <a:lnTo>
                  <a:pt x="0" y="99542"/>
                </a:lnTo>
                <a:lnTo>
                  <a:pt x="875" y="113089"/>
                </a:lnTo>
                <a:lnTo>
                  <a:pt x="5948" y="129185"/>
                </a:lnTo>
                <a:lnTo>
                  <a:pt x="18886" y="142646"/>
                </a:lnTo>
                <a:lnTo>
                  <a:pt x="43357" y="148285"/>
                </a:lnTo>
                <a:lnTo>
                  <a:pt x="64072" y="144194"/>
                </a:lnTo>
                <a:lnTo>
                  <a:pt x="78106" y="132611"/>
                </a:lnTo>
                <a:lnTo>
                  <a:pt x="78431" y="131876"/>
                </a:lnTo>
                <a:lnTo>
                  <a:pt x="42189" y="131876"/>
                </a:lnTo>
                <a:lnTo>
                  <a:pt x="30192" y="127724"/>
                </a:lnTo>
                <a:lnTo>
                  <a:pt x="23907" y="117287"/>
                </a:lnTo>
                <a:lnTo>
                  <a:pt x="21490" y="103598"/>
                </a:lnTo>
                <a:lnTo>
                  <a:pt x="21094" y="89687"/>
                </a:lnTo>
                <a:lnTo>
                  <a:pt x="22353" y="76744"/>
                </a:lnTo>
                <a:lnTo>
                  <a:pt x="26426" y="63115"/>
                </a:lnTo>
                <a:lnTo>
                  <a:pt x="33749" y="52345"/>
                </a:lnTo>
                <a:lnTo>
                  <a:pt x="41219" y="49377"/>
                </a:lnTo>
                <a:lnTo>
                  <a:pt x="21564" y="49377"/>
                </a:lnTo>
                <a:lnTo>
                  <a:pt x="21094" y="0"/>
                </a:lnTo>
                <a:close/>
              </a:path>
              <a:path w="88900" h="148590">
                <a:moveTo>
                  <a:pt x="79185" y="47967"/>
                </a:moveTo>
                <a:lnTo>
                  <a:pt x="44767" y="47967"/>
                </a:lnTo>
                <a:lnTo>
                  <a:pt x="55367" y="52322"/>
                </a:lnTo>
                <a:lnTo>
                  <a:pt x="61550" y="63117"/>
                </a:lnTo>
                <a:lnTo>
                  <a:pt x="64437" y="76942"/>
                </a:lnTo>
                <a:lnTo>
                  <a:pt x="65113" y="89687"/>
                </a:lnTo>
                <a:lnTo>
                  <a:pt x="65105" y="91097"/>
                </a:lnTo>
                <a:lnTo>
                  <a:pt x="64167" y="105575"/>
                </a:lnTo>
                <a:lnTo>
                  <a:pt x="60613" y="118867"/>
                </a:lnTo>
                <a:lnTo>
                  <a:pt x="53588" y="128294"/>
                </a:lnTo>
                <a:lnTo>
                  <a:pt x="42189" y="131876"/>
                </a:lnTo>
                <a:lnTo>
                  <a:pt x="78431" y="131876"/>
                </a:lnTo>
                <a:lnTo>
                  <a:pt x="86075" y="114568"/>
                </a:lnTo>
                <a:lnTo>
                  <a:pt x="88595" y="91097"/>
                </a:lnTo>
                <a:lnTo>
                  <a:pt x="87012" y="69433"/>
                </a:lnTo>
                <a:lnTo>
                  <a:pt x="81210" y="50341"/>
                </a:lnTo>
                <a:lnTo>
                  <a:pt x="79185" y="47967"/>
                </a:lnTo>
                <a:close/>
              </a:path>
              <a:path w="88900" h="148590">
                <a:moveTo>
                  <a:pt x="50622" y="31559"/>
                </a:moveTo>
                <a:lnTo>
                  <a:pt x="38932" y="33486"/>
                </a:lnTo>
                <a:lnTo>
                  <a:pt x="30383" y="38182"/>
                </a:lnTo>
                <a:lnTo>
                  <a:pt x="24688" y="44021"/>
                </a:lnTo>
                <a:lnTo>
                  <a:pt x="21564" y="49377"/>
                </a:lnTo>
                <a:lnTo>
                  <a:pt x="41219" y="49377"/>
                </a:lnTo>
                <a:lnTo>
                  <a:pt x="44767" y="47967"/>
                </a:lnTo>
                <a:lnTo>
                  <a:pt x="79185" y="47967"/>
                </a:lnTo>
                <a:lnTo>
                  <a:pt x="69607" y="36742"/>
                </a:lnTo>
                <a:lnTo>
                  <a:pt x="50622" y="31559"/>
                </a:lnTo>
                <a:close/>
              </a:path>
            </a:pathLst>
          </a:custGeom>
          <a:solidFill>
            <a:srgbClr val="231F20"/>
          </a:solidFill>
          <a:ln w="9525">
            <a:noFill/>
            <a:round/>
            <a:headEnd/>
            <a:tailEnd/>
          </a:ln>
        </p:spPr>
        <p:txBody>
          <a:bodyPr lIns="0" tIns="0" rIns="0" bIns="0"/>
          <a:lstStyle/>
          <a:p>
            <a:endParaRPr lang="en-US"/>
          </a:p>
        </p:txBody>
      </p:sp>
      <p:sp>
        <p:nvSpPr>
          <p:cNvPr id="17413" name="object 6"/>
          <p:cNvSpPr>
            <a:spLocks/>
          </p:cNvSpPr>
          <p:nvPr/>
        </p:nvSpPr>
        <p:spPr bwMode="auto">
          <a:xfrm>
            <a:off x="7272338" y="476250"/>
            <a:ext cx="65087" cy="77788"/>
          </a:xfrm>
          <a:custGeom>
            <a:avLst/>
            <a:gdLst>
              <a:gd name="T0" fmla="*/ 24294 w 56514"/>
              <a:gd name="T1" fmla="*/ 1754 h 114300"/>
              <a:gd name="T2" fmla="*/ 0 w 56514"/>
              <a:gd name="T3" fmla="*/ 1754 h 114300"/>
              <a:gd name="T4" fmla="*/ 0 w 56514"/>
              <a:gd name="T5" fmla="*/ 77684 h 114300"/>
              <a:gd name="T6" fmla="*/ 24294 w 56514"/>
              <a:gd name="T7" fmla="*/ 77684 h 114300"/>
              <a:gd name="T8" fmla="*/ 24294 w 56514"/>
              <a:gd name="T9" fmla="*/ 45463 h 114300"/>
              <a:gd name="T10" fmla="*/ 27504 w 56514"/>
              <a:gd name="T11" fmla="*/ 30978 h 114300"/>
              <a:gd name="T12" fmla="*/ 36206 w 56514"/>
              <a:gd name="T13" fmla="*/ 21817 h 114300"/>
              <a:gd name="T14" fmla="*/ 48878 w 56514"/>
              <a:gd name="T15" fmla="*/ 17070 h 114300"/>
              <a:gd name="T16" fmla="*/ 24294 w 56514"/>
              <a:gd name="T17" fmla="*/ 17070 h 114300"/>
              <a:gd name="T18" fmla="*/ 24294 w 56514"/>
              <a:gd name="T19" fmla="*/ 1754 h 114300"/>
              <a:gd name="T20" fmla="*/ 64517 w 56514"/>
              <a:gd name="T21" fmla="*/ 0 h 114300"/>
              <a:gd name="T22" fmla="*/ 48104 w 56514"/>
              <a:gd name="T23" fmla="*/ 1815 h 114300"/>
              <a:gd name="T24" fmla="*/ 36477 w 56514"/>
              <a:gd name="T25" fmla="*/ 6263 h 114300"/>
              <a:gd name="T26" fmla="*/ 28948 w 56514"/>
              <a:gd name="T27" fmla="*/ 11847 h 114300"/>
              <a:gd name="T28" fmla="*/ 24835 w 56514"/>
              <a:gd name="T29" fmla="*/ 17070 h 114300"/>
              <a:gd name="T30" fmla="*/ 48878 w 56514"/>
              <a:gd name="T31" fmla="*/ 17070 h 114300"/>
              <a:gd name="T32" fmla="*/ 64517 w 56514"/>
              <a:gd name="T33" fmla="*/ 15635 h 114300"/>
              <a:gd name="T34" fmla="*/ 64517 w 56514"/>
              <a:gd name="T35" fmla="*/ 0 h 1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514"/>
              <a:gd name="T55" fmla="*/ 0 h 114300"/>
              <a:gd name="T56" fmla="*/ 56514 w 56514"/>
              <a:gd name="T57" fmla="*/ 114300 h 1143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514" h="114300">
                <a:moveTo>
                  <a:pt x="21094" y="2578"/>
                </a:moveTo>
                <a:lnTo>
                  <a:pt x="0" y="2578"/>
                </a:lnTo>
                <a:lnTo>
                  <a:pt x="0" y="114147"/>
                </a:lnTo>
                <a:lnTo>
                  <a:pt x="21094" y="114147"/>
                </a:lnTo>
                <a:lnTo>
                  <a:pt x="21094" y="66802"/>
                </a:lnTo>
                <a:lnTo>
                  <a:pt x="23881" y="45519"/>
                </a:lnTo>
                <a:lnTo>
                  <a:pt x="31437" y="32057"/>
                </a:lnTo>
                <a:lnTo>
                  <a:pt x="42440" y="25082"/>
                </a:lnTo>
                <a:lnTo>
                  <a:pt x="21094" y="25082"/>
                </a:lnTo>
                <a:lnTo>
                  <a:pt x="21094" y="2578"/>
                </a:lnTo>
                <a:close/>
              </a:path>
              <a:path w="56514" h="114300">
                <a:moveTo>
                  <a:pt x="56019" y="0"/>
                </a:moveTo>
                <a:lnTo>
                  <a:pt x="41768" y="2667"/>
                </a:lnTo>
                <a:lnTo>
                  <a:pt x="31672" y="9202"/>
                </a:lnTo>
                <a:lnTo>
                  <a:pt x="25135" y="17407"/>
                </a:lnTo>
                <a:lnTo>
                  <a:pt x="21564" y="25082"/>
                </a:lnTo>
                <a:lnTo>
                  <a:pt x="42440" y="25082"/>
                </a:lnTo>
                <a:lnTo>
                  <a:pt x="56019" y="22974"/>
                </a:lnTo>
                <a:lnTo>
                  <a:pt x="56019" y="0"/>
                </a:lnTo>
                <a:close/>
              </a:path>
            </a:pathLst>
          </a:custGeom>
          <a:solidFill>
            <a:srgbClr val="231F20"/>
          </a:solidFill>
          <a:ln w="9525">
            <a:noFill/>
            <a:round/>
            <a:headEnd/>
            <a:tailEnd/>
          </a:ln>
        </p:spPr>
        <p:txBody>
          <a:bodyPr lIns="0" tIns="0" rIns="0" bIns="0"/>
          <a:lstStyle/>
          <a:p>
            <a:endParaRPr lang="en-US"/>
          </a:p>
        </p:txBody>
      </p:sp>
      <p:sp>
        <p:nvSpPr>
          <p:cNvPr id="17414" name="object 7"/>
          <p:cNvSpPr>
            <a:spLocks/>
          </p:cNvSpPr>
          <p:nvPr/>
        </p:nvSpPr>
        <p:spPr bwMode="auto">
          <a:xfrm>
            <a:off x="7356475" y="476250"/>
            <a:ext cx="101600" cy="79375"/>
          </a:xfrm>
          <a:custGeom>
            <a:avLst/>
            <a:gdLst>
              <a:gd name="T0" fmla="*/ 53504 w 86360"/>
              <a:gd name="T1" fmla="*/ 0 h 116840"/>
              <a:gd name="T2" fmla="*/ 38046 w 86360"/>
              <a:gd name="T3" fmla="*/ 1054 h 116840"/>
              <a:gd name="T4" fmla="*/ 20442 w 86360"/>
              <a:gd name="T5" fmla="*/ 5812 h 116840"/>
              <a:gd name="T6" fmla="*/ 5994 w 86360"/>
              <a:gd name="T7" fmla="*/ 16659 h 116840"/>
              <a:gd name="T8" fmla="*/ 0 w 86360"/>
              <a:gd name="T9" fmla="*/ 35986 h 116840"/>
              <a:gd name="T10" fmla="*/ 4584 w 86360"/>
              <a:gd name="T11" fmla="*/ 55315 h 116840"/>
              <a:gd name="T12" fmla="*/ 17648 w 86360"/>
              <a:gd name="T13" fmla="*/ 68807 h 116840"/>
              <a:gd name="T14" fmla="*/ 38160 w 86360"/>
              <a:gd name="T15" fmla="*/ 76717 h 116840"/>
              <a:gd name="T16" fmla="*/ 65084 w 86360"/>
              <a:gd name="T17" fmla="*/ 79297 h 116840"/>
              <a:gd name="T18" fmla="*/ 74748 w 86360"/>
              <a:gd name="T19" fmla="*/ 79101 h 116840"/>
              <a:gd name="T20" fmla="*/ 82833 w 86360"/>
              <a:gd name="T21" fmla="*/ 78560 h 116840"/>
              <a:gd name="T22" fmla="*/ 90246 w 86360"/>
              <a:gd name="T23" fmla="*/ 77750 h 116840"/>
              <a:gd name="T24" fmla="*/ 97894 w 86360"/>
              <a:gd name="T25" fmla="*/ 76743 h 116840"/>
              <a:gd name="T26" fmla="*/ 97894 w 86360"/>
              <a:gd name="T27" fmla="*/ 68150 h 116840"/>
              <a:gd name="T28" fmla="*/ 73076 w 86360"/>
              <a:gd name="T29" fmla="*/ 68150 h 116840"/>
              <a:gd name="T30" fmla="*/ 50416 w 86360"/>
              <a:gd name="T31" fmla="*/ 64819 h 116840"/>
              <a:gd name="T32" fmla="*/ 35513 w 86360"/>
              <a:gd name="T33" fmla="*/ 56427 h 116840"/>
              <a:gd name="T34" fmla="*/ 27329 w 86360"/>
              <a:gd name="T35" fmla="*/ 45379 h 116840"/>
              <a:gd name="T36" fmla="*/ 24832 w 86360"/>
              <a:gd name="T37" fmla="*/ 34079 h 116840"/>
              <a:gd name="T38" fmla="*/ 100927 w 86360"/>
              <a:gd name="T39" fmla="*/ 34079 h 116840"/>
              <a:gd name="T40" fmla="*/ 100927 w 86360"/>
              <a:gd name="T41" fmla="*/ 30412 h 116840"/>
              <a:gd name="T42" fmla="*/ 99529 w 86360"/>
              <a:gd name="T43" fmla="*/ 24520 h 116840"/>
              <a:gd name="T44" fmla="*/ 25922 w 86360"/>
              <a:gd name="T45" fmla="*/ 24520 h 116840"/>
              <a:gd name="T46" fmla="*/ 27147 w 86360"/>
              <a:gd name="T47" fmla="*/ 21022 h 116840"/>
              <a:gd name="T48" fmla="*/ 31371 w 86360"/>
              <a:gd name="T49" fmla="*/ 16581 h 116840"/>
              <a:gd name="T50" fmla="*/ 39418 w 86360"/>
              <a:gd name="T51" fmla="*/ 12767 h 116840"/>
              <a:gd name="T52" fmla="*/ 52114 w 86360"/>
              <a:gd name="T53" fmla="*/ 11147 h 116840"/>
              <a:gd name="T54" fmla="*/ 91618 w 86360"/>
              <a:gd name="T55" fmla="*/ 11147 h 116840"/>
              <a:gd name="T56" fmla="*/ 89212 w 86360"/>
              <a:gd name="T57" fmla="*/ 8518 h 116840"/>
              <a:gd name="T58" fmla="*/ 74409 w 86360"/>
              <a:gd name="T59" fmla="*/ 2244 h 116840"/>
              <a:gd name="T60" fmla="*/ 53504 w 86360"/>
              <a:gd name="T61" fmla="*/ 0 h 116840"/>
              <a:gd name="T62" fmla="*/ 97894 w 86360"/>
              <a:gd name="T63" fmla="*/ 65441 h 116840"/>
              <a:gd name="T64" fmla="*/ 92096 w 86360"/>
              <a:gd name="T65" fmla="*/ 66554 h 116840"/>
              <a:gd name="T66" fmla="*/ 84387 w 86360"/>
              <a:gd name="T67" fmla="*/ 68150 h 116840"/>
              <a:gd name="T68" fmla="*/ 97894 w 86360"/>
              <a:gd name="T69" fmla="*/ 68150 h 116840"/>
              <a:gd name="T70" fmla="*/ 97894 w 86360"/>
              <a:gd name="T71" fmla="*/ 65441 h 116840"/>
              <a:gd name="T72" fmla="*/ 91618 w 86360"/>
              <a:gd name="T73" fmla="*/ 11147 h 116840"/>
              <a:gd name="T74" fmla="*/ 52114 w 86360"/>
              <a:gd name="T75" fmla="*/ 11147 h 116840"/>
              <a:gd name="T76" fmla="*/ 63894 w 86360"/>
              <a:gd name="T77" fmla="*/ 12565 h 116840"/>
              <a:gd name="T78" fmla="*/ 71251 w 86360"/>
              <a:gd name="T79" fmla="*/ 16044 h 116840"/>
              <a:gd name="T80" fmla="*/ 75038 w 86360"/>
              <a:gd name="T81" fmla="*/ 20417 h 116840"/>
              <a:gd name="T82" fmla="*/ 76109 w 86360"/>
              <a:gd name="T83" fmla="*/ 24520 h 116840"/>
              <a:gd name="T84" fmla="*/ 99529 w 86360"/>
              <a:gd name="T85" fmla="*/ 24520 h 116840"/>
              <a:gd name="T86" fmla="*/ 98015 w 86360"/>
              <a:gd name="T87" fmla="*/ 18137 h 116840"/>
              <a:gd name="T88" fmla="*/ 91618 w 86360"/>
              <a:gd name="T89" fmla="*/ 11147 h 1168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360"/>
              <a:gd name="T136" fmla="*/ 0 h 116840"/>
              <a:gd name="T137" fmla="*/ 86360 w 86360"/>
              <a:gd name="T138" fmla="*/ 116840 h 1168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360" h="116840">
                <a:moveTo>
                  <a:pt x="45478" y="0"/>
                </a:moveTo>
                <a:lnTo>
                  <a:pt x="32339" y="1552"/>
                </a:lnTo>
                <a:lnTo>
                  <a:pt x="17376" y="8555"/>
                </a:lnTo>
                <a:lnTo>
                  <a:pt x="5095" y="24522"/>
                </a:lnTo>
                <a:lnTo>
                  <a:pt x="0" y="52971"/>
                </a:lnTo>
                <a:lnTo>
                  <a:pt x="3896" y="81423"/>
                </a:lnTo>
                <a:lnTo>
                  <a:pt x="15001" y="101284"/>
                </a:lnTo>
                <a:lnTo>
                  <a:pt x="32436" y="112927"/>
                </a:lnTo>
                <a:lnTo>
                  <a:pt x="55321" y="116725"/>
                </a:lnTo>
                <a:lnTo>
                  <a:pt x="63536" y="116436"/>
                </a:lnTo>
                <a:lnTo>
                  <a:pt x="70408" y="115641"/>
                </a:lnTo>
                <a:lnTo>
                  <a:pt x="76709" y="114448"/>
                </a:lnTo>
                <a:lnTo>
                  <a:pt x="83210" y="112966"/>
                </a:lnTo>
                <a:lnTo>
                  <a:pt x="83210" y="100317"/>
                </a:lnTo>
                <a:lnTo>
                  <a:pt x="62115" y="100317"/>
                </a:lnTo>
                <a:lnTo>
                  <a:pt x="42854" y="95413"/>
                </a:lnTo>
                <a:lnTo>
                  <a:pt x="30186" y="83061"/>
                </a:lnTo>
                <a:lnTo>
                  <a:pt x="23230" y="66798"/>
                </a:lnTo>
                <a:lnTo>
                  <a:pt x="21107" y="50165"/>
                </a:lnTo>
                <a:lnTo>
                  <a:pt x="85788" y="50165"/>
                </a:lnTo>
                <a:lnTo>
                  <a:pt x="85788" y="44767"/>
                </a:lnTo>
                <a:lnTo>
                  <a:pt x="84600" y="36093"/>
                </a:lnTo>
                <a:lnTo>
                  <a:pt x="22034" y="36093"/>
                </a:lnTo>
                <a:lnTo>
                  <a:pt x="23075" y="30944"/>
                </a:lnTo>
                <a:lnTo>
                  <a:pt x="26665" y="24407"/>
                </a:lnTo>
                <a:lnTo>
                  <a:pt x="33505" y="18793"/>
                </a:lnTo>
                <a:lnTo>
                  <a:pt x="44297" y="16408"/>
                </a:lnTo>
                <a:lnTo>
                  <a:pt x="77875" y="16408"/>
                </a:lnTo>
                <a:lnTo>
                  <a:pt x="75830" y="12539"/>
                </a:lnTo>
                <a:lnTo>
                  <a:pt x="63248" y="3303"/>
                </a:lnTo>
                <a:lnTo>
                  <a:pt x="45478" y="0"/>
                </a:lnTo>
                <a:close/>
              </a:path>
              <a:path w="86360" h="116840">
                <a:moveTo>
                  <a:pt x="83210" y="96329"/>
                </a:moveTo>
                <a:lnTo>
                  <a:pt x="78282" y="97967"/>
                </a:lnTo>
                <a:lnTo>
                  <a:pt x="71729" y="100317"/>
                </a:lnTo>
                <a:lnTo>
                  <a:pt x="83210" y="100317"/>
                </a:lnTo>
                <a:lnTo>
                  <a:pt x="83210" y="96329"/>
                </a:lnTo>
                <a:close/>
              </a:path>
              <a:path w="86360" h="116840">
                <a:moveTo>
                  <a:pt x="77875" y="16408"/>
                </a:moveTo>
                <a:lnTo>
                  <a:pt x="44297" y="16408"/>
                </a:lnTo>
                <a:lnTo>
                  <a:pt x="54310" y="18496"/>
                </a:lnTo>
                <a:lnTo>
                  <a:pt x="60563" y="23617"/>
                </a:lnTo>
                <a:lnTo>
                  <a:pt x="63782" y="30054"/>
                </a:lnTo>
                <a:lnTo>
                  <a:pt x="64693" y="36093"/>
                </a:lnTo>
                <a:lnTo>
                  <a:pt x="84600" y="36093"/>
                </a:lnTo>
                <a:lnTo>
                  <a:pt x="83313" y="26697"/>
                </a:lnTo>
                <a:lnTo>
                  <a:pt x="77875" y="16408"/>
                </a:lnTo>
                <a:close/>
              </a:path>
            </a:pathLst>
          </a:custGeom>
          <a:solidFill>
            <a:srgbClr val="231F20"/>
          </a:solidFill>
          <a:ln w="9525">
            <a:noFill/>
            <a:round/>
            <a:headEnd/>
            <a:tailEnd/>
          </a:ln>
        </p:spPr>
        <p:txBody>
          <a:bodyPr lIns="0" tIns="0" rIns="0" bIns="0"/>
          <a:lstStyle/>
          <a:p>
            <a:endParaRPr lang="en-US"/>
          </a:p>
        </p:txBody>
      </p:sp>
      <p:sp>
        <p:nvSpPr>
          <p:cNvPr id="17415" name="object 8"/>
          <p:cNvSpPr>
            <a:spLocks/>
          </p:cNvSpPr>
          <p:nvPr/>
        </p:nvSpPr>
        <p:spPr bwMode="auto">
          <a:xfrm>
            <a:off x="7494588" y="461963"/>
            <a:ext cx="25400" cy="0"/>
          </a:xfrm>
          <a:custGeom>
            <a:avLst/>
            <a:gdLst>
              <a:gd name="T0" fmla="*/ 0 w 21589"/>
              <a:gd name="T1" fmla="*/ 24848 w 21589"/>
              <a:gd name="T2" fmla="*/ 0 60000 65536"/>
              <a:gd name="T3" fmla="*/ 0 60000 65536"/>
              <a:gd name="T4" fmla="*/ 0 w 21589"/>
              <a:gd name="T5" fmla="*/ 21589 w 21589"/>
            </a:gdLst>
            <a:ahLst/>
            <a:cxnLst>
              <a:cxn ang="T2">
                <a:pos x="T0" y="0"/>
              </a:cxn>
              <a:cxn ang="T3">
                <a:pos x="T1" y="0"/>
              </a:cxn>
            </a:cxnLst>
            <a:rect l="T4" t="0" r="T5" b="0"/>
            <a:pathLst>
              <a:path w="21589">
                <a:moveTo>
                  <a:pt x="0" y="0"/>
                </a:moveTo>
                <a:lnTo>
                  <a:pt x="21120" y="0"/>
                </a:lnTo>
              </a:path>
            </a:pathLst>
          </a:custGeom>
          <a:noFill/>
          <a:ln w="18338">
            <a:solidFill>
              <a:srgbClr val="231F20"/>
            </a:solidFill>
            <a:round/>
            <a:headEnd/>
            <a:tailEnd/>
          </a:ln>
        </p:spPr>
        <p:txBody>
          <a:bodyPr lIns="0" tIns="0" rIns="0" bIns="0"/>
          <a:lstStyle/>
          <a:p>
            <a:endParaRPr lang="en-US"/>
          </a:p>
        </p:txBody>
      </p:sp>
      <p:sp>
        <p:nvSpPr>
          <p:cNvPr id="17416" name="object 9"/>
          <p:cNvSpPr>
            <a:spLocks/>
          </p:cNvSpPr>
          <p:nvPr/>
        </p:nvSpPr>
        <p:spPr bwMode="auto">
          <a:xfrm>
            <a:off x="7505700" y="477838"/>
            <a:ext cx="0" cy="76200"/>
          </a:xfrm>
          <a:custGeom>
            <a:avLst/>
            <a:gdLst>
              <a:gd name="T0" fmla="*/ 0 h 111759"/>
              <a:gd name="T1" fmla="*/ 76070 h 111759"/>
              <a:gd name="T2" fmla="*/ 0 60000 65536"/>
              <a:gd name="T3" fmla="*/ 0 60000 65536"/>
              <a:gd name="T4" fmla="*/ 0 h 111759"/>
              <a:gd name="T5" fmla="*/ 111759 h 111759"/>
            </a:gdLst>
            <a:ahLst/>
            <a:cxnLst>
              <a:cxn ang="T2">
                <a:pos x="0" y="T0"/>
              </a:cxn>
              <a:cxn ang="T3">
                <a:pos x="0" y="T1"/>
              </a:cxn>
            </a:cxnLst>
            <a:rect l="0" t="T4" r="0" b="T5"/>
            <a:pathLst>
              <a:path h="111759">
                <a:moveTo>
                  <a:pt x="0" y="0"/>
                </a:moveTo>
                <a:lnTo>
                  <a:pt x="0" y="111569"/>
                </a:lnTo>
              </a:path>
            </a:pathLst>
          </a:custGeom>
          <a:noFill/>
          <a:ln w="21094">
            <a:solidFill>
              <a:srgbClr val="231F20"/>
            </a:solidFill>
            <a:round/>
            <a:headEnd/>
            <a:tailEnd/>
          </a:ln>
        </p:spPr>
        <p:txBody>
          <a:bodyPr lIns="0" tIns="0" rIns="0" bIns="0"/>
          <a:lstStyle/>
          <a:p>
            <a:endParaRPr lang="en-US"/>
          </a:p>
        </p:txBody>
      </p:sp>
      <p:sp>
        <p:nvSpPr>
          <p:cNvPr id="17417" name="object 10"/>
          <p:cNvSpPr>
            <a:spLocks/>
          </p:cNvSpPr>
          <p:nvPr/>
        </p:nvSpPr>
        <p:spPr bwMode="auto">
          <a:xfrm>
            <a:off x="7559675" y="476250"/>
            <a:ext cx="103188" cy="77788"/>
          </a:xfrm>
          <a:custGeom>
            <a:avLst/>
            <a:gdLst>
              <a:gd name="T0" fmla="*/ 25020 w 86995"/>
              <a:gd name="T1" fmla="*/ 1754 h 114300"/>
              <a:gd name="T2" fmla="*/ 0 w 86995"/>
              <a:gd name="T3" fmla="*/ 1754 h 114300"/>
              <a:gd name="T4" fmla="*/ 0 w 86995"/>
              <a:gd name="T5" fmla="*/ 77684 h 114300"/>
              <a:gd name="T6" fmla="*/ 25020 w 86995"/>
              <a:gd name="T7" fmla="*/ 77684 h 114300"/>
              <a:gd name="T8" fmla="*/ 25020 w 86995"/>
              <a:gd name="T9" fmla="*/ 45463 h 114300"/>
              <a:gd name="T10" fmla="*/ 27601 w 86995"/>
              <a:gd name="T11" fmla="*/ 34210 h 114300"/>
              <a:gd name="T12" fmla="*/ 34821 w 86995"/>
              <a:gd name="T13" fmla="*/ 24227 h 114300"/>
              <a:gd name="T14" fmla="*/ 44434 w 86995"/>
              <a:gd name="T15" fmla="*/ 18029 h 114300"/>
              <a:gd name="T16" fmla="*/ 25020 w 86995"/>
              <a:gd name="T17" fmla="*/ 18029 h 114300"/>
              <a:gd name="T18" fmla="*/ 25020 w 86995"/>
              <a:gd name="T19" fmla="*/ 1754 h 114300"/>
              <a:gd name="T20" fmla="*/ 100143 w 86995"/>
              <a:gd name="T21" fmla="*/ 14356 h 114300"/>
              <a:gd name="T22" fmla="*/ 60045 w 86995"/>
              <a:gd name="T23" fmla="*/ 14356 h 114300"/>
              <a:gd name="T24" fmla="*/ 70495 w 86995"/>
              <a:gd name="T25" fmla="*/ 15797 h 114300"/>
              <a:gd name="T26" fmla="*/ 75862 w 86995"/>
              <a:gd name="T27" fmla="*/ 20021 h 114300"/>
              <a:gd name="T28" fmla="*/ 77839 w 86995"/>
              <a:gd name="T29" fmla="*/ 26877 h 114300"/>
              <a:gd name="T30" fmla="*/ 78061 w 86995"/>
              <a:gd name="T31" fmla="*/ 34210 h 114300"/>
              <a:gd name="T32" fmla="*/ 78121 w 86995"/>
              <a:gd name="T33" fmla="*/ 77684 h 114300"/>
              <a:gd name="T34" fmla="*/ 103142 w 86995"/>
              <a:gd name="T35" fmla="*/ 77684 h 114300"/>
              <a:gd name="T36" fmla="*/ 103011 w 86995"/>
              <a:gd name="T37" fmla="*/ 24227 h 114300"/>
              <a:gd name="T38" fmla="*/ 101883 w 86995"/>
              <a:gd name="T39" fmla="*/ 17163 h 114300"/>
              <a:gd name="T40" fmla="*/ 100143 w 86995"/>
              <a:gd name="T41" fmla="*/ 14356 h 114300"/>
              <a:gd name="T42" fmla="*/ 67561 w 86995"/>
              <a:gd name="T43" fmla="*/ 0 h 114300"/>
              <a:gd name="T44" fmla="*/ 50245 w 86995"/>
              <a:gd name="T45" fmla="*/ 1920 h 114300"/>
              <a:gd name="T46" fmla="*/ 38119 w 86995"/>
              <a:gd name="T47" fmla="*/ 6623 h 114300"/>
              <a:gd name="T48" fmla="*/ 30218 w 86995"/>
              <a:gd name="T49" fmla="*/ 12521 h 114300"/>
              <a:gd name="T50" fmla="*/ 25578 w 86995"/>
              <a:gd name="T51" fmla="*/ 18029 h 114300"/>
              <a:gd name="T52" fmla="*/ 44434 w 86995"/>
              <a:gd name="T53" fmla="*/ 18029 h 114300"/>
              <a:gd name="T54" fmla="*/ 45898 w 86995"/>
              <a:gd name="T55" fmla="*/ 17085 h 114300"/>
              <a:gd name="T56" fmla="*/ 60045 w 86995"/>
              <a:gd name="T57" fmla="*/ 14356 h 114300"/>
              <a:gd name="T58" fmla="*/ 100143 w 86995"/>
              <a:gd name="T59" fmla="*/ 14356 h 114300"/>
              <a:gd name="T60" fmla="*/ 96820 w 86995"/>
              <a:gd name="T61" fmla="*/ 8994 h 114300"/>
              <a:gd name="T62" fmla="*/ 86021 w 86995"/>
              <a:gd name="T63" fmla="*/ 2590 h 114300"/>
              <a:gd name="T64" fmla="*/ 67561 w 86995"/>
              <a:gd name="T65" fmla="*/ 0 h 1143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995"/>
              <a:gd name="T100" fmla="*/ 0 h 114300"/>
              <a:gd name="T101" fmla="*/ 86995 w 86995"/>
              <a:gd name="T102" fmla="*/ 114300 h 1143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995" h="114300">
                <a:moveTo>
                  <a:pt x="21094" y="2578"/>
                </a:moveTo>
                <a:lnTo>
                  <a:pt x="0" y="2578"/>
                </a:lnTo>
                <a:lnTo>
                  <a:pt x="0" y="114147"/>
                </a:lnTo>
                <a:lnTo>
                  <a:pt x="21094" y="114147"/>
                </a:lnTo>
                <a:lnTo>
                  <a:pt x="21094" y="66802"/>
                </a:lnTo>
                <a:lnTo>
                  <a:pt x="23270" y="50267"/>
                </a:lnTo>
                <a:lnTo>
                  <a:pt x="29357" y="35599"/>
                </a:lnTo>
                <a:lnTo>
                  <a:pt x="37461" y="26492"/>
                </a:lnTo>
                <a:lnTo>
                  <a:pt x="21094" y="26492"/>
                </a:lnTo>
                <a:lnTo>
                  <a:pt x="21094" y="2578"/>
                </a:lnTo>
                <a:close/>
              </a:path>
              <a:path w="86995" h="114300">
                <a:moveTo>
                  <a:pt x="84428" y="21094"/>
                </a:moveTo>
                <a:lnTo>
                  <a:pt x="50622" y="21094"/>
                </a:lnTo>
                <a:lnTo>
                  <a:pt x="59432" y="23212"/>
                </a:lnTo>
                <a:lnTo>
                  <a:pt x="63957" y="29419"/>
                </a:lnTo>
                <a:lnTo>
                  <a:pt x="65624" y="39493"/>
                </a:lnTo>
                <a:lnTo>
                  <a:pt x="65811" y="50267"/>
                </a:lnTo>
                <a:lnTo>
                  <a:pt x="65862" y="114147"/>
                </a:lnTo>
                <a:lnTo>
                  <a:pt x="86956" y="114147"/>
                </a:lnTo>
                <a:lnTo>
                  <a:pt x="86846" y="35599"/>
                </a:lnTo>
                <a:lnTo>
                  <a:pt x="85895" y="25219"/>
                </a:lnTo>
                <a:lnTo>
                  <a:pt x="84428" y="21094"/>
                </a:lnTo>
                <a:close/>
              </a:path>
              <a:path w="86995" h="114300">
                <a:moveTo>
                  <a:pt x="56959" y="0"/>
                </a:moveTo>
                <a:lnTo>
                  <a:pt x="42360" y="2821"/>
                </a:lnTo>
                <a:lnTo>
                  <a:pt x="32137" y="9731"/>
                </a:lnTo>
                <a:lnTo>
                  <a:pt x="25476" y="18398"/>
                </a:lnTo>
                <a:lnTo>
                  <a:pt x="21564" y="26492"/>
                </a:lnTo>
                <a:lnTo>
                  <a:pt x="37461" y="26492"/>
                </a:lnTo>
                <a:lnTo>
                  <a:pt x="38695" y="25105"/>
                </a:lnTo>
                <a:lnTo>
                  <a:pt x="50622" y="21094"/>
                </a:lnTo>
                <a:lnTo>
                  <a:pt x="84428" y="21094"/>
                </a:lnTo>
                <a:lnTo>
                  <a:pt x="81626" y="13215"/>
                </a:lnTo>
                <a:lnTo>
                  <a:pt x="72522" y="3805"/>
                </a:lnTo>
                <a:lnTo>
                  <a:pt x="56959" y="0"/>
                </a:lnTo>
                <a:close/>
              </a:path>
            </a:pathLst>
          </a:custGeom>
          <a:solidFill>
            <a:srgbClr val="231F20"/>
          </a:solidFill>
          <a:ln w="9525">
            <a:noFill/>
            <a:round/>
            <a:headEnd/>
            <a:tailEnd/>
          </a:ln>
        </p:spPr>
        <p:txBody>
          <a:bodyPr lIns="0" tIns="0" rIns="0" bIns="0"/>
          <a:lstStyle/>
          <a:p>
            <a:endParaRPr lang="en-US"/>
          </a:p>
        </p:txBody>
      </p:sp>
      <p:sp>
        <p:nvSpPr>
          <p:cNvPr id="17418" name="object 11"/>
          <p:cNvSpPr>
            <a:spLocks/>
          </p:cNvSpPr>
          <p:nvPr/>
        </p:nvSpPr>
        <p:spPr bwMode="auto">
          <a:xfrm>
            <a:off x="7696200" y="476250"/>
            <a:ext cx="101600" cy="79375"/>
          </a:xfrm>
          <a:custGeom>
            <a:avLst/>
            <a:gdLst>
              <a:gd name="T0" fmla="*/ 53504 w 86359"/>
              <a:gd name="T1" fmla="*/ 0 h 116840"/>
              <a:gd name="T2" fmla="*/ 38046 w 86359"/>
              <a:gd name="T3" fmla="*/ 1054 h 116840"/>
              <a:gd name="T4" fmla="*/ 20443 w 86359"/>
              <a:gd name="T5" fmla="*/ 5812 h 116840"/>
              <a:gd name="T6" fmla="*/ 5994 w 86359"/>
              <a:gd name="T7" fmla="*/ 16659 h 116840"/>
              <a:gd name="T8" fmla="*/ 0 w 86359"/>
              <a:gd name="T9" fmla="*/ 35986 h 116840"/>
              <a:gd name="T10" fmla="*/ 4584 w 86359"/>
              <a:gd name="T11" fmla="*/ 55315 h 116840"/>
              <a:gd name="T12" fmla="*/ 17648 w 86359"/>
              <a:gd name="T13" fmla="*/ 68807 h 116840"/>
              <a:gd name="T14" fmla="*/ 38160 w 86359"/>
              <a:gd name="T15" fmla="*/ 76717 h 116840"/>
              <a:gd name="T16" fmla="*/ 65084 w 86359"/>
              <a:gd name="T17" fmla="*/ 79297 h 116840"/>
              <a:gd name="T18" fmla="*/ 74743 w 86359"/>
              <a:gd name="T19" fmla="*/ 79101 h 116840"/>
              <a:gd name="T20" fmla="*/ 82829 w 86359"/>
              <a:gd name="T21" fmla="*/ 78560 h 116840"/>
              <a:gd name="T22" fmla="*/ 90245 w 86359"/>
              <a:gd name="T23" fmla="*/ 77750 h 116840"/>
              <a:gd name="T24" fmla="*/ 97895 w 86359"/>
              <a:gd name="T25" fmla="*/ 76743 h 116840"/>
              <a:gd name="T26" fmla="*/ 97895 w 86359"/>
              <a:gd name="T27" fmla="*/ 68150 h 116840"/>
              <a:gd name="T28" fmla="*/ 73077 w 86359"/>
              <a:gd name="T29" fmla="*/ 68150 h 116840"/>
              <a:gd name="T30" fmla="*/ 50415 w 86359"/>
              <a:gd name="T31" fmla="*/ 64819 h 116840"/>
              <a:gd name="T32" fmla="*/ 35505 w 86359"/>
              <a:gd name="T33" fmla="*/ 56427 h 116840"/>
              <a:gd name="T34" fmla="*/ 27317 w 86359"/>
              <a:gd name="T35" fmla="*/ 45379 h 116840"/>
              <a:gd name="T36" fmla="*/ 24817 w 86359"/>
              <a:gd name="T37" fmla="*/ 34079 h 116840"/>
              <a:gd name="T38" fmla="*/ 100928 w 86359"/>
              <a:gd name="T39" fmla="*/ 34079 h 116840"/>
              <a:gd name="T40" fmla="*/ 100928 w 86359"/>
              <a:gd name="T41" fmla="*/ 30412 h 116840"/>
              <a:gd name="T42" fmla="*/ 99531 w 86359"/>
              <a:gd name="T43" fmla="*/ 24520 h 116840"/>
              <a:gd name="T44" fmla="*/ 25923 w 86359"/>
              <a:gd name="T45" fmla="*/ 24520 h 116840"/>
              <a:gd name="T46" fmla="*/ 27147 w 86359"/>
              <a:gd name="T47" fmla="*/ 21022 h 116840"/>
              <a:gd name="T48" fmla="*/ 31371 w 86359"/>
              <a:gd name="T49" fmla="*/ 16581 h 116840"/>
              <a:gd name="T50" fmla="*/ 39418 w 86359"/>
              <a:gd name="T51" fmla="*/ 12767 h 116840"/>
              <a:gd name="T52" fmla="*/ 52115 w 86359"/>
              <a:gd name="T53" fmla="*/ 11147 h 116840"/>
              <a:gd name="T54" fmla="*/ 91619 w 86359"/>
              <a:gd name="T55" fmla="*/ 11147 h 116840"/>
              <a:gd name="T56" fmla="*/ 89213 w 86359"/>
              <a:gd name="T57" fmla="*/ 8518 h 116840"/>
              <a:gd name="T58" fmla="*/ 74410 w 86359"/>
              <a:gd name="T59" fmla="*/ 2244 h 116840"/>
              <a:gd name="T60" fmla="*/ 53504 w 86359"/>
              <a:gd name="T61" fmla="*/ 0 h 116840"/>
              <a:gd name="T62" fmla="*/ 97895 w 86359"/>
              <a:gd name="T63" fmla="*/ 65441 h 116840"/>
              <a:gd name="T64" fmla="*/ 92098 w 86359"/>
              <a:gd name="T65" fmla="*/ 66554 h 116840"/>
              <a:gd name="T66" fmla="*/ 84388 w 86359"/>
              <a:gd name="T67" fmla="*/ 68150 h 116840"/>
              <a:gd name="T68" fmla="*/ 97895 w 86359"/>
              <a:gd name="T69" fmla="*/ 68150 h 116840"/>
              <a:gd name="T70" fmla="*/ 97895 w 86359"/>
              <a:gd name="T71" fmla="*/ 65441 h 116840"/>
              <a:gd name="T72" fmla="*/ 91619 w 86359"/>
              <a:gd name="T73" fmla="*/ 11147 h 116840"/>
              <a:gd name="T74" fmla="*/ 52115 w 86359"/>
              <a:gd name="T75" fmla="*/ 11147 h 116840"/>
              <a:gd name="T76" fmla="*/ 63895 w 86359"/>
              <a:gd name="T77" fmla="*/ 12565 h 116840"/>
              <a:gd name="T78" fmla="*/ 71251 w 86359"/>
              <a:gd name="T79" fmla="*/ 16044 h 116840"/>
              <a:gd name="T80" fmla="*/ 75039 w 86359"/>
              <a:gd name="T81" fmla="*/ 20417 h 116840"/>
              <a:gd name="T82" fmla="*/ 76110 w 86359"/>
              <a:gd name="T83" fmla="*/ 24520 h 116840"/>
              <a:gd name="T84" fmla="*/ 99531 w 86359"/>
              <a:gd name="T85" fmla="*/ 24520 h 116840"/>
              <a:gd name="T86" fmla="*/ 98016 w 86359"/>
              <a:gd name="T87" fmla="*/ 18137 h 116840"/>
              <a:gd name="T88" fmla="*/ 91619 w 86359"/>
              <a:gd name="T89" fmla="*/ 11147 h 1168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359"/>
              <a:gd name="T136" fmla="*/ 0 h 116840"/>
              <a:gd name="T137" fmla="*/ 86359 w 86359"/>
              <a:gd name="T138" fmla="*/ 116840 h 1168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359" h="116840">
                <a:moveTo>
                  <a:pt x="45478" y="0"/>
                </a:moveTo>
                <a:lnTo>
                  <a:pt x="32339" y="1552"/>
                </a:lnTo>
                <a:lnTo>
                  <a:pt x="17376" y="8555"/>
                </a:lnTo>
                <a:lnTo>
                  <a:pt x="5095" y="24522"/>
                </a:lnTo>
                <a:lnTo>
                  <a:pt x="0" y="52971"/>
                </a:lnTo>
                <a:lnTo>
                  <a:pt x="3896" y="81423"/>
                </a:lnTo>
                <a:lnTo>
                  <a:pt x="15001" y="101284"/>
                </a:lnTo>
                <a:lnTo>
                  <a:pt x="32436" y="112927"/>
                </a:lnTo>
                <a:lnTo>
                  <a:pt x="55321" y="116725"/>
                </a:lnTo>
                <a:lnTo>
                  <a:pt x="63531" y="116436"/>
                </a:lnTo>
                <a:lnTo>
                  <a:pt x="70404" y="115641"/>
                </a:lnTo>
                <a:lnTo>
                  <a:pt x="76707" y="114448"/>
                </a:lnTo>
                <a:lnTo>
                  <a:pt x="83210" y="112966"/>
                </a:lnTo>
                <a:lnTo>
                  <a:pt x="83210" y="100317"/>
                </a:lnTo>
                <a:lnTo>
                  <a:pt x="62115" y="100317"/>
                </a:lnTo>
                <a:lnTo>
                  <a:pt x="42852" y="95413"/>
                </a:lnTo>
                <a:lnTo>
                  <a:pt x="30179" y="83061"/>
                </a:lnTo>
                <a:lnTo>
                  <a:pt x="23219" y="66798"/>
                </a:lnTo>
                <a:lnTo>
                  <a:pt x="21094" y="50165"/>
                </a:lnTo>
                <a:lnTo>
                  <a:pt x="85788" y="50165"/>
                </a:lnTo>
                <a:lnTo>
                  <a:pt x="85788" y="44767"/>
                </a:lnTo>
                <a:lnTo>
                  <a:pt x="84600" y="36093"/>
                </a:lnTo>
                <a:lnTo>
                  <a:pt x="22034" y="36093"/>
                </a:lnTo>
                <a:lnTo>
                  <a:pt x="23075" y="30944"/>
                </a:lnTo>
                <a:lnTo>
                  <a:pt x="26665" y="24407"/>
                </a:lnTo>
                <a:lnTo>
                  <a:pt x="33505" y="18793"/>
                </a:lnTo>
                <a:lnTo>
                  <a:pt x="44297" y="16408"/>
                </a:lnTo>
                <a:lnTo>
                  <a:pt x="77875" y="16408"/>
                </a:lnTo>
                <a:lnTo>
                  <a:pt x="75830" y="12539"/>
                </a:lnTo>
                <a:lnTo>
                  <a:pt x="63248" y="3303"/>
                </a:lnTo>
                <a:lnTo>
                  <a:pt x="45478" y="0"/>
                </a:lnTo>
                <a:close/>
              </a:path>
              <a:path w="86359" h="116840">
                <a:moveTo>
                  <a:pt x="83210" y="96329"/>
                </a:moveTo>
                <a:lnTo>
                  <a:pt x="78282" y="97967"/>
                </a:lnTo>
                <a:lnTo>
                  <a:pt x="71729" y="100317"/>
                </a:lnTo>
                <a:lnTo>
                  <a:pt x="83210" y="100317"/>
                </a:lnTo>
                <a:lnTo>
                  <a:pt x="83210" y="96329"/>
                </a:lnTo>
                <a:close/>
              </a:path>
              <a:path w="86359" h="116840">
                <a:moveTo>
                  <a:pt x="77875" y="16408"/>
                </a:moveTo>
                <a:lnTo>
                  <a:pt x="44297" y="16408"/>
                </a:lnTo>
                <a:lnTo>
                  <a:pt x="54310" y="18496"/>
                </a:lnTo>
                <a:lnTo>
                  <a:pt x="60563" y="23617"/>
                </a:lnTo>
                <a:lnTo>
                  <a:pt x="63782" y="30054"/>
                </a:lnTo>
                <a:lnTo>
                  <a:pt x="64693" y="36093"/>
                </a:lnTo>
                <a:lnTo>
                  <a:pt x="84600" y="36093"/>
                </a:lnTo>
                <a:lnTo>
                  <a:pt x="83313" y="26697"/>
                </a:lnTo>
                <a:lnTo>
                  <a:pt x="77875" y="16408"/>
                </a:lnTo>
                <a:close/>
              </a:path>
            </a:pathLst>
          </a:custGeom>
          <a:solidFill>
            <a:srgbClr val="231F20"/>
          </a:solidFill>
          <a:ln w="9525">
            <a:noFill/>
            <a:round/>
            <a:headEnd/>
            <a:tailEnd/>
          </a:ln>
        </p:spPr>
        <p:txBody>
          <a:bodyPr lIns="0" tIns="0" rIns="0" bIns="0"/>
          <a:lstStyle/>
          <a:p>
            <a:endParaRPr lang="en-US"/>
          </a:p>
        </p:txBody>
      </p:sp>
      <p:sp>
        <p:nvSpPr>
          <p:cNvPr id="17419" name="object 12"/>
          <p:cNvSpPr>
            <a:spLocks/>
          </p:cNvSpPr>
          <p:nvPr/>
        </p:nvSpPr>
        <p:spPr bwMode="auto">
          <a:xfrm>
            <a:off x="7831138" y="476250"/>
            <a:ext cx="66675" cy="77788"/>
          </a:xfrm>
          <a:custGeom>
            <a:avLst/>
            <a:gdLst>
              <a:gd name="T0" fmla="*/ 24886 w 56515"/>
              <a:gd name="T1" fmla="*/ 1754 h 114300"/>
              <a:gd name="T2" fmla="*/ 0 w 56515"/>
              <a:gd name="T3" fmla="*/ 1754 h 114300"/>
              <a:gd name="T4" fmla="*/ 0 w 56515"/>
              <a:gd name="T5" fmla="*/ 77684 h 114300"/>
              <a:gd name="T6" fmla="*/ 24886 w 56515"/>
              <a:gd name="T7" fmla="*/ 77684 h 114300"/>
              <a:gd name="T8" fmla="*/ 24886 w 56515"/>
              <a:gd name="T9" fmla="*/ 45463 h 114300"/>
              <a:gd name="T10" fmla="*/ 28174 w 56515"/>
              <a:gd name="T11" fmla="*/ 30978 h 114300"/>
              <a:gd name="T12" fmla="*/ 37089 w 56515"/>
              <a:gd name="T13" fmla="*/ 21817 h 114300"/>
              <a:gd name="T14" fmla="*/ 50070 w 56515"/>
              <a:gd name="T15" fmla="*/ 17070 h 114300"/>
              <a:gd name="T16" fmla="*/ 24886 w 56515"/>
              <a:gd name="T17" fmla="*/ 17070 h 114300"/>
              <a:gd name="T18" fmla="*/ 24886 w 56515"/>
              <a:gd name="T19" fmla="*/ 1754 h 114300"/>
              <a:gd name="T20" fmla="*/ 66090 w 56515"/>
              <a:gd name="T21" fmla="*/ 0 h 114300"/>
              <a:gd name="T22" fmla="*/ 49277 w 56515"/>
              <a:gd name="T23" fmla="*/ 1815 h 114300"/>
              <a:gd name="T24" fmla="*/ 37366 w 56515"/>
              <a:gd name="T25" fmla="*/ 6263 h 114300"/>
              <a:gd name="T26" fmla="*/ 29654 w 56515"/>
              <a:gd name="T27" fmla="*/ 11847 h 114300"/>
              <a:gd name="T28" fmla="*/ 25441 w 56515"/>
              <a:gd name="T29" fmla="*/ 17070 h 114300"/>
              <a:gd name="T30" fmla="*/ 50070 w 56515"/>
              <a:gd name="T31" fmla="*/ 17070 h 114300"/>
              <a:gd name="T32" fmla="*/ 66090 w 56515"/>
              <a:gd name="T33" fmla="*/ 15635 h 114300"/>
              <a:gd name="T34" fmla="*/ 66090 w 56515"/>
              <a:gd name="T35" fmla="*/ 0 h 1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515"/>
              <a:gd name="T55" fmla="*/ 0 h 114300"/>
              <a:gd name="T56" fmla="*/ 56515 w 56515"/>
              <a:gd name="T57" fmla="*/ 114300 h 1143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515" h="114300">
                <a:moveTo>
                  <a:pt x="21094" y="2578"/>
                </a:moveTo>
                <a:lnTo>
                  <a:pt x="0" y="2578"/>
                </a:lnTo>
                <a:lnTo>
                  <a:pt x="0" y="114147"/>
                </a:lnTo>
                <a:lnTo>
                  <a:pt x="21094" y="114147"/>
                </a:lnTo>
                <a:lnTo>
                  <a:pt x="21094" y="66802"/>
                </a:lnTo>
                <a:lnTo>
                  <a:pt x="23881" y="45519"/>
                </a:lnTo>
                <a:lnTo>
                  <a:pt x="31437" y="32057"/>
                </a:lnTo>
                <a:lnTo>
                  <a:pt x="42440" y="25082"/>
                </a:lnTo>
                <a:lnTo>
                  <a:pt x="21094" y="25082"/>
                </a:lnTo>
                <a:lnTo>
                  <a:pt x="21094" y="2578"/>
                </a:lnTo>
                <a:close/>
              </a:path>
              <a:path w="56515" h="114300">
                <a:moveTo>
                  <a:pt x="56019" y="0"/>
                </a:moveTo>
                <a:lnTo>
                  <a:pt x="41768" y="2667"/>
                </a:lnTo>
                <a:lnTo>
                  <a:pt x="31672" y="9202"/>
                </a:lnTo>
                <a:lnTo>
                  <a:pt x="25135" y="17407"/>
                </a:lnTo>
                <a:lnTo>
                  <a:pt x="21564" y="25082"/>
                </a:lnTo>
                <a:lnTo>
                  <a:pt x="42440" y="25082"/>
                </a:lnTo>
                <a:lnTo>
                  <a:pt x="56019" y="22974"/>
                </a:lnTo>
                <a:lnTo>
                  <a:pt x="56019" y="0"/>
                </a:lnTo>
                <a:close/>
              </a:path>
            </a:pathLst>
          </a:custGeom>
          <a:solidFill>
            <a:srgbClr val="231F20"/>
          </a:solidFill>
          <a:ln w="9525">
            <a:noFill/>
            <a:round/>
            <a:headEnd/>
            <a:tailEnd/>
          </a:ln>
        </p:spPr>
        <p:txBody>
          <a:bodyPr lIns="0" tIns="0" rIns="0" bIns="0"/>
          <a:lstStyle/>
          <a:p>
            <a:endParaRPr lang="en-US"/>
          </a:p>
        </p:txBody>
      </p:sp>
      <p:sp>
        <p:nvSpPr>
          <p:cNvPr id="17420" name="object 13"/>
          <p:cNvSpPr>
            <a:spLocks/>
          </p:cNvSpPr>
          <p:nvPr/>
        </p:nvSpPr>
        <p:spPr bwMode="auto">
          <a:xfrm>
            <a:off x="8101013" y="461963"/>
            <a:ext cx="25400" cy="0"/>
          </a:xfrm>
          <a:custGeom>
            <a:avLst/>
            <a:gdLst>
              <a:gd name="T0" fmla="*/ 0 w 21590"/>
              <a:gd name="T1" fmla="*/ 24921 w 21590"/>
              <a:gd name="T2" fmla="*/ 0 60000 65536"/>
              <a:gd name="T3" fmla="*/ 0 60000 65536"/>
              <a:gd name="T4" fmla="*/ 0 w 21590"/>
              <a:gd name="T5" fmla="*/ 21590 w 21590"/>
            </a:gdLst>
            <a:ahLst/>
            <a:cxnLst>
              <a:cxn ang="T2">
                <a:pos x="T0" y="0"/>
              </a:cxn>
              <a:cxn ang="T3">
                <a:pos x="T1" y="0"/>
              </a:cxn>
            </a:cxnLst>
            <a:rect l="T4" t="0" r="T5" b="0"/>
            <a:pathLst>
              <a:path w="21590">
                <a:moveTo>
                  <a:pt x="0" y="0"/>
                </a:moveTo>
                <a:lnTo>
                  <a:pt x="21183" y="0"/>
                </a:lnTo>
              </a:path>
            </a:pathLst>
          </a:custGeom>
          <a:noFill/>
          <a:ln w="18338">
            <a:solidFill>
              <a:srgbClr val="231F20"/>
            </a:solidFill>
            <a:round/>
            <a:headEnd/>
            <a:tailEnd/>
          </a:ln>
        </p:spPr>
        <p:txBody>
          <a:bodyPr lIns="0" tIns="0" rIns="0" bIns="0"/>
          <a:lstStyle/>
          <a:p>
            <a:endParaRPr lang="en-US"/>
          </a:p>
        </p:txBody>
      </p:sp>
      <p:sp>
        <p:nvSpPr>
          <p:cNvPr id="17421" name="object 14"/>
          <p:cNvSpPr>
            <a:spLocks/>
          </p:cNvSpPr>
          <p:nvPr/>
        </p:nvSpPr>
        <p:spPr bwMode="auto">
          <a:xfrm>
            <a:off x="8113713" y="477838"/>
            <a:ext cx="0" cy="76200"/>
          </a:xfrm>
          <a:custGeom>
            <a:avLst/>
            <a:gdLst>
              <a:gd name="T0" fmla="*/ 0 h 111759"/>
              <a:gd name="T1" fmla="*/ 76070 h 111759"/>
              <a:gd name="T2" fmla="*/ 0 60000 65536"/>
              <a:gd name="T3" fmla="*/ 0 60000 65536"/>
              <a:gd name="T4" fmla="*/ 0 h 111759"/>
              <a:gd name="T5" fmla="*/ 111759 h 111759"/>
            </a:gdLst>
            <a:ahLst/>
            <a:cxnLst>
              <a:cxn ang="T2">
                <a:pos x="0" y="T0"/>
              </a:cxn>
              <a:cxn ang="T3">
                <a:pos x="0" y="T1"/>
              </a:cxn>
            </a:cxnLst>
            <a:rect l="0" t="T4" r="0" b="T5"/>
            <a:pathLst>
              <a:path h="111759">
                <a:moveTo>
                  <a:pt x="0" y="0"/>
                </a:moveTo>
                <a:lnTo>
                  <a:pt x="0" y="111569"/>
                </a:lnTo>
              </a:path>
            </a:pathLst>
          </a:custGeom>
          <a:noFill/>
          <a:ln w="21094">
            <a:solidFill>
              <a:srgbClr val="231F20"/>
            </a:solidFill>
            <a:round/>
            <a:headEnd/>
            <a:tailEnd/>
          </a:ln>
        </p:spPr>
        <p:txBody>
          <a:bodyPr lIns="0" tIns="0" rIns="0" bIns="0"/>
          <a:lstStyle/>
          <a:p>
            <a:endParaRPr lang="en-US"/>
          </a:p>
        </p:txBody>
      </p:sp>
      <p:sp>
        <p:nvSpPr>
          <p:cNvPr id="17422" name="object 15"/>
          <p:cNvSpPr>
            <a:spLocks/>
          </p:cNvSpPr>
          <p:nvPr/>
        </p:nvSpPr>
        <p:spPr bwMode="auto">
          <a:xfrm>
            <a:off x="8159750" y="476250"/>
            <a:ext cx="115888" cy="79375"/>
          </a:xfrm>
          <a:custGeom>
            <a:avLst/>
            <a:gdLst>
              <a:gd name="T0" fmla="*/ 57855 w 99059"/>
              <a:gd name="T1" fmla="*/ 0 h 116840"/>
              <a:gd name="T2" fmla="*/ 32154 w 99059"/>
              <a:gd name="T3" fmla="*/ 2792 h 116840"/>
              <a:gd name="T4" fmla="*/ 14118 w 99059"/>
              <a:gd name="T5" fmla="*/ 10751 h 116840"/>
              <a:gd name="T6" fmla="*/ 3486 w 99059"/>
              <a:gd name="T7" fmla="*/ 23247 h 116840"/>
              <a:gd name="T8" fmla="*/ 0 w 99059"/>
              <a:gd name="T9" fmla="*/ 39653 h 116840"/>
              <a:gd name="T10" fmla="*/ 3486 w 99059"/>
              <a:gd name="T11" fmla="*/ 55922 h 116840"/>
              <a:gd name="T12" fmla="*/ 14118 w 99059"/>
              <a:gd name="T13" fmla="*/ 68431 h 116840"/>
              <a:gd name="T14" fmla="*/ 32154 w 99059"/>
              <a:gd name="T15" fmla="*/ 76461 h 116840"/>
              <a:gd name="T16" fmla="*/ 57855 w 99059"/>
              <a:gd name="T17" fmla="*/ 79297 h 116840"/>
              <a:gd name="T18" fmla="*/ 83392 w 99059"/>
              <a:gd name="T19" fmla="*/ 76461 h 116840"/>
              <a:gd name="T20" fmla="*/ 101345 w 99059"/>
              <a:gd name="T21" fmla="*/ 68431 h 116840"/>
              <a:gd name="T22" fmla="*/ 101583 w 99059"/>
              <a:gd name="T23" fmla="*/ 68150 h 116840"/>
              <a:gd name="T24" fmla="*/ 57855 w 99059"/>
              <a:gd name="T25" fmla="*/ 68150 h 116840"/>
              <a:gd name="T26" fmla="*/ 41647 w 99059"/>
              <a:gd name="T27" fmla="*/ 65398 h 116840"/>
              <a:gd name="T28" fmla="*/ 32454 w 99059"/>
              <a:gd name="T29" fmla="*/ 58438 h 116840"/>
              <a:gd name="T30" fmla="*/ 28351 w 99059"/>
              <a:gd name="T31" fmla="*/ 49209 h 116840"/>
              <a:gd name="T32" fmla="*/ 27412 w 99059"/>
              <a:gd name="T33" fmla="*/ 39653 h 116840"/>
              <a:gd name="T34" fmla="*/ 28351 w 99059"/>
              <a:gd name="T35" fmla="*/ 30026 h 116840"/>
              <a:gd name="T36" fmla="*/ 32454 w 99059"/>
              <a:gd name="T37" fmla="*/ 20802 h 116840"/>
              <a:gd name="T38" fmla="*/ 41647 w 99059"/>
              <a:gd name="T39" fmla="*/ 13876 h 116840"/>
              <a:gd name="T40" fmla="*/ 57855 w 99059"/>
              <a:gd name="T41" fmla="*/ 11147 h 116840"/>
              <a:gd name="T42" fmla="*/ 101681 w 99059"/>
              <a:gd name="T43" fmla="*/ 11147 h 116840"/>
              <a:gd name="T44" fmla="*/ 101345 w 99059"/>
              <a:gd name="T45" fmla="*/ 10751 h 116840"/>
              <a:gd name="T46" fmla="*/ 83392 w 99059"/>
              <a:gd name="T47" fmla="*/ 2792 h 116840"/>
              <a:gd name="T48" fmla="*/ 57855 w 99059"/>
              <a:gd name="T49" fmla="*/ 0 h 116840"/>
              <a:gd name="T50" fmla="*/ 101681 w 99059"/>
              <a:gd name="T51" fmla="*/ 11147 h 116840"/>
              <a:gd name="T52" fmla="*/ 57855 w 99059"/>
              <a:gd name="T53" fmla="*/ 11147 h 116840"/>
              <a:gd name="T54" fmla="*/ 73787 w 99059"/>
              <a:gd name="T55" fmla="*/ 13876 h 116840"/>
              <a:gd name="T56" fmla="*/ 82909 w 99059"/>
              <a:gd name="T57" fmla="*/ 20802 h 116840"/>
              <a:gd name="T58" fmla="*/ 87043 w 99059"/>
              <a:gd name="T59" fmla="*/ 30026 h 116840"/>
              <a:gd name="T60" fmla="*/ 88015 w 99059"/>
              <a:gd name="T61" fmla="*/ 39653 h 116840"/>
              <a:gd name="T62" fmla="*/ 87043 w 99059"/>
              <a:gd name="T63" fmla="*/ 49209 h 116840"/>
              <a:gd name="T64" fmla="*/ 82909 w 99059"/>
              <a:gd name="T65" fmla="*/ 58438 h 116840"/>
              <a:gd name="T66" fmla="*/ 73787 w 99059"/>
              <a:gd name="T67" fmla="*/ 65398 h 116840"/>
              <a:gd name="T68" fmla="*/ 57855 w 99059"/>
              <a:gd name="T69" fmla="*/ 68150 h 116840"/>
              <a:gd name="T70" fmla="*/ 101583 w 99059"/>
              <a:gd name="T71" fmla="*/ 68150 h 116840"/>
              <a:gd name="T72" fmla="*/ 111945 w 99059"/>
              <a:gd name="T73" fmla="*/ 55922 h 116840"/>
              <a:gd name="T74" fmla="*/ 115428 w 99059"/>
              <a:gd name="T75" fmla="*/ 39653 h 116840"/>
              <a:gd name="T76" fmla="*/ 111945 w 99059"/>
              <a:gd name="T77" fmla="*/ 23247 h 116840"/>
              <a:gd name="T78" fmla="*/ 101681 w 99059"/>
              <a:gd name="T79" fmla="*/ 11147 h 1168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9059"/>
              <a:gd name="T121" fmla="*/ 0 h 116840"/>
              <a:gd name="T122" fmla="*/ 99059 w 99059"/>
              <a:gd name="T123" fmla="*/ 116840 h 1168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9059" h="116840">
                <a:moveTo>
                  <a:pt x="49453" y="0"/>
                </a:moveTo>
                <a:lnTo>
                  <a:pt x="27485" y="4110"/>
                </a:lnTo>
                <a:lnTo>
                  <a:pt x="12068" y="15825"/>
                </a:lnTo>
                <a:lnTo>
                  <a:pt x="2980" y="34220"/>
                </a:lnTo>
                <a:lnTo>
                  <a:pt x="0" y="58369"/>
                </a:lnTo>
                <a:lnTo>
                  <a:pt x="2980" y="82317"/>
                </a:lnTo>
                <a:lnTo>
                  <a:pt x="12068" y="100730"/>
                </a:lnTo>
                <a:lnTo>
                  <a:pt x="27485" y="112550"/>
                </a:lnTo>
                <a:lnTo>
                  <a:pt x="49453" y="116725"/>
                </a:lnTo>
                <a:lnTo>
                  <a:pt x="71282" y="112550"/>
                </a:lnTo>
                <a:lnTo>
                  <a:pt x="86628" y="100730"/>
                </a:lnTo>
                <a:lnTo>
                  <a:pt x="86831" y="100317"/>
                </a:lnTo>
                <a:lnTo>
                  <a:pt x="49453" y="100317"/>
                </a:lnTo>
                <a:lnTo>
                  <a:pt x="35599" y="96266"/>
                </a:lnTo>
                <a:lnTo>
                  <a:pt x="27741" y="86020"/>
                </a:lnTo>
                <a:lnTo>
                  <a:pt x="24234" y="72435"/>
                </a:lnTo>
                <a:lnTo>
                  <a:pt x="23431" y="58369"/>
                </a:lnTo>
                <a:lnTo>
                  <a:pt x="24234" y="44199"/>
                </a:lnTo>
                <a:lnTo>
                  <a:pt x="27741" y="30621"/>
                </a:lnTo>
                <a:lnTo>
                  <a:pt x="35599" y="20426"/>
                </a:lnTo>
                <a:lnTo>
                  <a:pt x="49453" y="16408"/>
                </a:lnTo>
                <a:lnTo>
                  <a:pt x="86915" y="16408"/>
                </a:lnTo>
                <a:lnTo>
                  <a:pt x="86628" y="15825"/>
                </a:lnTo>
                <a:lnTo>
                  <a:pt x="71282" y="4110"/>
                </a:lnTo>
                <a:lnTo>
                  <a:pt x="49453" y="0"/>
                </a:lnTo>
                <a:close/>
              </a:path>
              <a:path w="99059" h="116840">
                <a:moveTo>
                  <a:pt x="86915" y="16408"/>
                </a:moveTo>
                <a:lnTo>
                  <a:pt x="49453" y="16408"/>
                </a:lnTo>
                <a:lnTo>
                  <a:pt x="63072" y="20426"/>
                </a:lnTo>
                <a:lnTo>
                  <a:pt x="70869" y="30621"/>
                </a:lnTo>
                <a:lnTo>
                  <a:pt x="74403" y="44199"/>
                </a:lnTo>
                <a:lnTo>
                  <a:pt x="75234" y="58369"/>
                </a:lnTo>
                <a:lnTo>
                  <a:pt x="74403" y="72435"/>
                </a:lnTo>
                <a:lnTo>
                  <a:pt x="70869" y="86020"/>
                </a:lnTo>
                <a:lnTo>
                  <a:pt x="63072" y="96266"/>
                </a:lnTo>
                <a:lnTo>
                  <a:pt x="49453" y="100317"/>
                </a:lnTo>
                <a:lnTo>
                  <a:pt x="86831" y="100317"/>
                </a:lnTo>
                <a:lnTo>
                  <a:pt x="95689" y="82317"/>
                </a:lnTo>
                <a:lnTo>
                  <a:pt x="98666" y="58369"/>
                </a:lnTo>
                <a:lnTo>
                  <a:pt x="95689" y="34220"/>
                </a:lnTo>
                <a:lnTo>
                  <a:pt x="86915" y="16408"/>
                </a:lnTo>
                <a:close/>
              </a:path>
            </a:pathLst>
          </a:custGeom>
          <a:solidFill>
            <a:srgbClr val="231F20"/>
          </a:solidFill>
          <a:ln w="9525">
            <a:noFill/>
            <a:round/>
            <a:headEnd/>
            <a:tailEnd/>
          </a:ln>
        </p:spPr>
        <p:txBody>
          <a:bodyPr lIns="0" tIns="0" rIns="0" bIns="0"/>
          <a:lstStyle/>
          <a:p>
            <a:endParaRPr lang="en-US"/>
          </a:p>
        </p:txBody>
      </p:sp>
      <p:sp>
        <p:nvSpPr>
          <p:cNvPr id="17423" name="object 16"/>
          <p:cNvSpPr>
            <a:spLocks/>
          </p:cNvSpPr>
          <p:nvPr/>
        </p:nvSpPr>
        <p:spPr bwMode="auto">
          <a:xfrm>
            <a:off x="8288338" y="517525"/>
            <a:ext cx="50800" cy="0"/>
          </a:xfrm>
          <a:custGeom>
            <a:avLst/>
            <a:gdLst>
              <a:gd name="T0" fmla="*/ 0 w 43179"/>
              <a:gd name="T1" fmla="*/ 50412 w 43179"/>
              <a:gd name="T2" fmla="*/ 0 60000 65536"/>
              <a:gd name="T3" fmla="*/ 0 60000 65536"/>
              <a:gd name="T4" fmla="*/ 0 w 43179"/>
              <a:gd name="T5" fmla="*/ 43179 w 43179"/>
            </a:gdLst>
            <a:ahLst/>
            <a:cxnLst>
              <a:cxn ang="T2">
                <a:pos x="T0" y="0"/>
              </a:cxn>
              <a:cxn ang="T3">
                <a:pos x="T1" y="0"/>
              </a:cxn>
            </a:cxnLst>
            <a:rect l="T4" t="0" r="T5" b="0"/>
            <a:pathLst>
              <a:path w="43179">
                <a:moveTo>
                  <a:pt x="0" y="0"/>
                </a:moveTo>
                <a:lnTo>
                  <a:pt x="42849" y="0"/>
                </a:lnTo>
              </a:path>
            </a:pathLst>
          </a:custGeom>
          <a:noFill/>
          <a:ln w="10896">
            <a:solidFill>
              <a:srgbClr val="231F20"/>
            </a:solidFill>
            <a:round/>
            <a:headEnd/>
            <a:tailEnd/>
          </a:ln>
        </p:spPr>
        <p:txBody>
          <a:bodyPr lIns="0" tIns="0" rIns="0" bIns="0"/>
          <a:lstStyle/>
          <a:p>
            <a:endParaRPr lang="en-US"/>
          </a:p>
        </p:txBody>
      </p:sp>
      <p:sp>
        <p:nvSpPr>
          <p:cNvPr id="17424" name="object 17"/>
          <p:cNvSpPr>
            <a:spLocks/>
          </p:cNvSpPr>
          <p:nvPr/>
        </p:nvSpPr>
        <p:spPr bwMode="auto">
          <a:xfrm>
            <a:off x="8348663" y="476250"/>
            <a:ext cx="115887" cy="79375"/>
          </a:xfrm>
          <a:custGeom>
            <a:avLst/>
            <a:gdLst>
              <a:gd name="T0" fmla="*/ 57840 w 99059"/>
              <a:gd name="T1" fmla="*/ 0 h 116840"/>
              <a:gd name="T2" fmla="*/ 32148 w 99059"/>
              <a:gd name="T3" fmla="*/ 2792 h 116840"/>
              <a:gd name="T4" fmla="*/ 14116 w 99059"/>
              <a:gd name="T5" fmla="*/ 10751 h 116840"/>
              <a:gd name="T6" fmla="*/ 3485 w 99059"/>
              <a:gd name="T7" fmla="*/ 23247 h 116840"/>
              <a:gd name="T8" fmla="*/ 0 w 99059"/>
              <a:gd name="T9" fmla="*/ 39653 h 116840"/>
              <a:gd name="T10" fmla="*/ 3485 w 99059"/>
              <a:gd name="T11" fmla="*/ 55922 h 116840"/>
              <a:gd name="T12" fmla="*/ 14116 w 99059"/>
              <a:gd name="T13" fmla="*/ 68431 h 116840"/>
              <a:gd name="T14" fmla="*/ 32148 w 99059"/>
              <a:gd name="T15" fmla="*/ 76461 h 116840"/>
              <a:gd name="T16" fmla="*/ 57840 w 99059"/>
              <a:gd name="T17" fmla="*/ 79297 h 116840"/>
              <a:gd name="T18" fmla="*/ 83378 w 99059"/>
              <a:gd name="T19" fmla="*/ 76461 h 116840"/>
              <a:gd name="T20" fmla="*/ 101336 w 99059"/>
              <a:gd name="T21" fmla="*/ 68431 h 116840"/>
              <a:gd name="T22" fmla="*/ 101575 w 99059"/>
              <a:gd name="T23" fmla="*/ 68150 h 116840"/>
              <a:gd name="T24" fmla="*/ 57840 w 99059"/>
              <a:gd name="T25" fmla="*/ 68150 h 116840"/>
              <a:gd name="T26" fmla="*/ 41639 w 99059"/>
              <a:gd name="T27" fmla="*/ 65398 h 116840"/>
              <a:gd name="T28" fmla="*/ 32451 w 99059"/>
              <a:gd name="T29" fmla="*/ 58438 h 116840"/>
              <a:gd name="T30" fmla="*/ 28351 w 99059"/>
              <a:gd name="T31" fmla="*/ 49209 h 116840"/>
              <a:gd name="T32" fmla="*/ 27411 w 99059"/>
              <a:gd name="T33" fmla="*/ 39653 h 116840"/>
              <a:gd name="T34" fmla="*/ 28351 w 99059"/>
              <a:gd name="T35" fmla="*/ 30026 h 116840"/>
              <a:gd name="T36" fmla="*/ 32451 w 99059"/>
              <a:gd name="T37" fmla="*/ 20802 h 116840"/>
              <a:gd name="T38" fmla="*/ 41639 w 99059"/>
              <a:gd name="T39" fmla="*/ 13876 h 116840"/>
              <a:gd name="T40" fmla="*/ 57840 w 99059"/>
              <a:gd name="T41" fmla="*/ 11147 h 116840"/>
              <a:gd name="T42" fmla="*/ 101673 w 99059"/>
              <a:gd name="T43" fmla="*/ 11147 h 116840"/>
              <a:gd name="T44" fmla="*/ 101336 w 99059"/>
              <a:gd name="T45" fmla="*/ 10751 h 116840"/>
              <a:gd name="T46" fmla="*/ 83378 w 99059"/>
              <a:gd name="T47" fmla="*/ 2792 h 116840"/>
              <a:gd name="T48" fmla="*/ 57840 w 99059"/>
              <a:gd name="T49" fmla="*/ 0 h 116840"/>
              <a:gd name="T50" fmla="*/ 101673 w 99059"/>
              <a:gd name="T51" fmla="*/ 11147 h 116840"/>
              <a:gd name="T52" fmla="*/ 57840 w 99059"/>
              <a:gd name="T53" fmla="*/ 11147 h 116840"/>
              <a:gd name="T54" fmla="*/ 73771 w 99059"/>
              <a:gd name="T55" fmla="*/ 13876 h 116840"/>
              <a:gd name="T56" fmla="*/ 82893 w 99059"/>
              <a:gd name="T57" fmla="*/ 20802 h 116840"/>
              <a:gd name="T58" fmla="*/ 87027 w 99059"/>
              <a:gd name="T59" fmla="*/ 30026 h 116840"/>
              <a:gd name="T60" fmla="*/ 88001 w 99059"/>
              <a:gd name="T61" fmla="*/ 39653 h 116840"/>
              <a:gd name="T62" fmla="*/ 87027 w 99059"/>
              <a:gd name="T63" fmla="*/ 49209 h 116840"/>
              <a:gd name="T64" fmla="*/ 82893 w 99059"/>
              <a:gd name="T65" fmla="*/ 58438 h 116840"/>
              <a:gd name="T66" fmla="*/ 73771 w 99059"/>
              <a:gd name="T67" fmla="*/ 65398 h 116840"/>
              <a:gd name="T68" fmla="*/ 57840 w 99059"/>
              <a:gd name="T69" fmla="*/ 68150 h 116840"/>
              <a:gd name="T70" fmla="*/ 101575 w 99059"/>
              <a:gd name="T71" fmla="*/ 68150 h 116840"/>
              <a:gd name="T72" fmla="*/ 111942 w 99059"/>
              <a:gd name="T73" fmla="*/ 55922 h 116840"/>
              <a:gd name="T74" fmla="*/ 115427 w 99059"/>
              <a:gd name="T75" fmla="*/ 39653 h 116840"/>
              <a:gd name="T76" fmla="*/ 111942 w 99059"/>
              <a:gd name="T77" fmla="*/ 23247 h 116840"/>
              <a:gd name="T78" fmla="*/ 101673 w 99059"/>
              <a:gd name="T79" fmla="*/ 11147 h 1168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9059"/>
              <a:gd name="T121" fmla="*/ 0 h 116840"/>
              <a:gd name="T122" fmla="*/ 99059 w 99059"/>
              <a:gd name="T123" fmla="*/ 116840 h 1168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9059" h="116840">
                <a:moveTo>
                  <a:pt x="49441" y="0"/>
                </a:moveTo>
                <a:lnTo>
                  <a:pt x="27480" y="4110"/>
                </a:lnTo>
                <a:lnTo>
                  <a:pt x="12066" y="15825"/>
                </a:lnTo>
                <a:lnTo>
                  <a:pt x="2979" y="34220"/>
                </a:lnTo>
                <a:lnTo>
                  <a:pt x="0" y="58369"/>
                </a:lnTo>
                <a:lnTo>
                  <a:pt x="2979" y="82317"/>
                </a:lnTo>
                <a:lnTo>
                  <a:pt x="12066" y="100730"/>
                </a:lnTo>
                <a:lnTo>
                  <a:pt x="27480" y="112550"/>
                </a:lnTo>
                <a:lnTo>
                  <a:pt x="49441" y="116725"/>
                </a:lnTo>
                <a:lnTo>
                  <a:pt x="71271" y="112550"/>
                </a:lnTo>
                <a:lnTo>
                  <a:pt x="86621" y="100730"/>
                </a:lnTo>
                <a:lnTo>
                  <a:pt x="86825" y="100317"/>
                </a:lnTo>
                <a:lnTo>
                  <a:pt x="49441" y="100317"/>
                </a:lnTo>
                <a:lnTo>
                  <a:pt x="35593" y="96266"/>
                </a:lnTo>
                <a:lnTo>
                  <a:pt x="27739" y="86020"/>
                </a:lnTo>
                <a:lnTo>
                  <a:pt x="24234" y="72435"/>
                </a:lnTo>
                <a:lnTo>
                  <a:pt x="23431" y="58369"/>
                </a:lnTo>
                <a:lnTo>
                  <a:pt x="24234" y="44199"/>
                </a:lnTo>
                <a:lnTo>
                  <a:pt x="27739" y="30621"/>
                </a:lnTo>
                <a:lnTo>
                  <a:pt x="35593" y="20426"/>
                </a:lnTo>
                <a:lnTo>
                  <a:pt x="49441" y="16408"/>
                </a:lnTo>
                <a:lnTo>
                  <a:pt x="86909" y="16408"/>
                </a:lnTo>
                <a:lnTo>
                  <a:pt x="86621" y="15825"/>
                </a:lnTo>
                <a:lnTo>
                  <a:pt x="71271" y="4110"/>
                </a:lnTo>
                <a:lnTo>
                  <a:pt x="49441" y="0"/>
                </a:lnTo>
                <a:close/>
              </a:path>
              <a:path w="99059" h="116840">
                <a:moveTo>
                  <a:pt x="86909" y="16408"/>
                </a:moveTo>
                <a:lnTo>
                  <a:pt x="49441" y="16408"/>
                </a:lnTo>
                <a:lnTo>
                  <a:pt x="63059" y="20426"/>
                </a:lnTo>
                <a:lnTo>
                  <a:pt x="70856" y="30621"/>
                </a:lnTo>
                <a:lnTo>
                  <a:pt x="74390" y="44199"/>
                </a:lnTo>
                <a:lnTo>
                  <a:pt x="75222" y="58369"/>
                </a:lnTo>
                <a:lnTo>
                  <a:pt x="74390" y="72435"/>
                </a:lnTo>
                <a:lnTo>
                  <a:pt x="70856" y="86020"/>
                </a:lnTo>
                <a:lnTo>
                  <a:pt x="63059" y="96266"/>
                </a:lnTo>
                <a:lnTo>
                  <a:pt x="49441" y="100317"/>
                </a:lnTo>
                <a:lnTo>
                  <a:pt x="86825" y="100317"/>
                </a:lnTo>
                <a:lnTo>
                  <a:pt x="95687" y="82317"/>
                </a:lnTo>
                <a:lnTo>
                  <a:pt x="98666" y="58369"/>
                </a:lnTo>
                <a:lnTo>
                  <a:pt x="95687" y="34220"/>
                </a:lnTo>
                <a:lnTo>
                  <a:pt x="86909" y="16408"/>
                </a:lnTo>
                <a:close/>
              </a:path>
            </a:pathLst>
          </a:custGeom>
          <a:solidFill>
            <a:srgbClr val="231F20"/>
          </a:solidFill>
          <a:ln w="9525">
            <a:noFill/>
            <a:round/>
            <a:headEnd/>
            <a:tailEnd/>
          </a:ln>
        </p:spPr>
        <p:txBody>
          <a:bodyPr lIns="0" tIns="0" rIns="0" bIns="0"/>
          <a:lstStyle/>
          <a:p>
            <a:endParaRPr lang="en-US"/>
          </a:p>
        </p:txBody>
      </p:sp>
      <p:sp>
        <p:nvSpPr>
          <p:cNvPr id="17425" name="object 18"/>
          <p:cNvSpPr>
            <a:spLocks/>
          </p:cNvSpPr>
          <p:nvPr/>
        </p:nvSpPr>
        <p:spPr bwMode="auto">
          <a:xfrm>
            <a:off x="8497888" y="476250"/>
            <a:ext cx="101600" cy="77788"/>
          </a:xfrm>
          <a:custGeom>
            <a:avLst/>
            <a:gdLst>
              <a:gd name="T0" fmla="*/ 24635 w 86995"/>
              <a:gd name="T1" fmla="*/ 1754 h 114300"/>
              <a:gd name="T2" fmla="*/ 0 w 86995"/>
              <a:gd name="T3" fmla="*/ 1754 h 114300"/>
              <a:gd name="T4" fmla="*/ 0 w 86995"/>
              <a:gd name="T5" fmla="*/ 77684 h 114300"/>
              <a:gd name="T6" fmla="*/ 24635 w 86995"/>
              <a:gd name="T7" fmla="*/ 77684 h 114300"/>
              <a:gd name="T8" fmla="*/ 24635 w 86995"/>
              <a:gd name="T9" fmla="*/ 45463 h 114300"/>
              <a:gd name="T10" fmla="*/ 27174 w 86995"/>
              <a:gd name="T11" fmla="*/ 34210 h 114300"/>
              <a:gd name="T12" fmla="*/ 34282 w 86995"/>
              <a:gd name="T13" fmla="*/ 24227 h 114300"/>
              <a:gd name="T14" fmla="*/ 43750 w 86995"/>
              <a:gd name="T15" fmla="*/ 18029 h 114300"/>
              <a:gd name="T16" fmla="*/ 24635 w 86995"/>
              <a:gd name="T17" fmla="*/ 18029 h 114300"/>
              <a:gd name="T18" fmla="*/ 24635 w 86995"/>
              <a:gd name="T19" fmla="*/ 1754 h 114300"/>
              <a:gd name="T20" fmla="*/ 98597 w 86995"/>
              <a:gd name="T21" fmla="*/ 14356 h 114300"/>
              <a:gd name="T22" fmla="*/ 59135 w 86995"/>
              <a:gd name="T23" fmla="*/ 14356 h 114300"/>
              <a:gd name="T24" fmla="*/ 69417 w 86995"/>
              <a:gd name="T25" fmla="*/ 15797 h 114300"/>
              <a:gd name="T26" fmla="*/ 74695 w 86995"/>
              <a:gd name="T27" fmla="*/ 20021 h 114300"/>
              <a:gd name="T28" fmla="*/ 76641 w 86995"/>
              <a:gd name="T29" fmla="*/ 26877 h 114300"/>
              <a:gd name="T30" fmla="*/ 76860 w 86995"/>
              <a:gd name="T31" fmla="*/ 34210 h 114300"/>
              <a:gd name="T32" fmla="*/ 76919 w 86995"/>
              <a:gd name="T33" fmla="*/ 77684 h 114300"/>
              <a:gd name="T34" fmla="*/ 101554 w 86995"/>
              <a:gd name="T35" fmla="*/ 77684 h 114300"/>
              <a:gd name="T36" fmla="*/ 101426 w 86995"/>
              <a:gd name="T37" fmla="*/ 24227 h 114300"/>
              <a:gd name="T38" fmla="*/ 100313 w 86995"/>
              <a:gd name="T39" fmla="*/ 17163 h 114300"/>
              <a:gd name="T40" fmla="*/ 98597 w 86995"/>
              <a:gd name="T41" fmla="*/ 14356 h 114300"/>
              <a:gd name="T42" fmla="*/ 66506 w 86995"/>
              <a:gd name="T43" fmla="*/ 0 h 114300"/>
              <a:gd name="T44" fmla="*/ 49472 w 86995"/>
              <a:gd name="T45" fmla="*/ 1920 h 114300"/>
              <a:gd name="T46" fmla="*/ 37536 w 86995"/>
              <a:gd name="T47" fmla="*/ 6623 h 114300"/>
              <a:gd name="T48" fmla="*/ 29755 w 86995"/>
              <a:gd name="T49" fmla="*/ 12521 h 114300"/>
              <a:gd name="T50" fmla="*/ 25184 w 86995"/>
              <a:gd name="T51" fmla="*/ 18029 h 114300"/>
              <a:gd name="T52" fmla="*/ 43750 w 86995"/>
              <a:gd name="T53" fmla="*/ 18029 h 114300"/>
              <a:gd name="T54" fmla="*/ 45191 w 86995"/>
              <a:gd name="T55" fmla="*/ 17085 h 114300"/>
              <a:gd name="T56" fmla="*/ 59135 w 86995"/>
              <a:gd name="T57" fmla="*/ 14356 h 114300"/>
              <a:gd name="T58" fmla="*/ 98597 w 86995"/>
              <a:gd name="T59" fmla="*/ 14356 h 114300"/>
              <a:gd name="T60" fmla="*/ 95321 w 86995"/>
              <a:gd name="T61" fmla="*/ 8994 h 114300"/>
              <a:gd name="T62" fmla="*/ 84686 w 86995"/>
              <a:gd name="T63" fmla="*/ 2590 h 114300"/>
              <a:gd name="T64" fmla="*/ 66506 w 86995"/>
              <a:gd name="T65" fmla="*/ 0 h 1143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995"/>
              <a:gd name="T100" fmla="*/ 0 h 114300"/>
              <a:gd name="T101" fmla="*/ 86995 w 86995"/>
              <a:gd name="T102" fmla="*/ 114300 h 1143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995" h="114300">
                <a:moveTo>
                  <a:pt x="21094" y="2578"/>
                </a:moveTo>
                <a:lnTo>
                  <a:pt x="0" y="2578"/>
                </a:lnTo>
                <a:lnTo>
                  <a:pt x="0" y="114147"/>
                </a:lnTo>
                <a:lnTo>
                  <a:pt x="21094" y="114147"/>
                </a:lnTo>
                <a:lnTo>
                  <a:pt x="21094" y="66802"/>
                </a:lnTo>
                <a:lnTo>
                  <a:pt x="23268" y="50267"/>
                </a:lnTo>
                <a:lnTo>
                  <a:pt x="29354" y="35599"/>
                </a:lnTo>
                <a:lnTo>
                  <a:pt x="37461" y="26492"/>
                </a:lnTo>
                <a:lnTo>
                  <a:pt x="21094" y="26492"/>
                </a:lnTo>
                <a:lnTo>
                  <a:pt x="21094" y="2578"/>
                </a:lnTo>
                <a:close/>
              </a:path>
              <a:path w="86995" h="114300">
                <a:moveTo>
                  <a:pt x="84424" y="21094"/>
                </a:moveTo>
                <a:lnTo>
                  <a:pt x="50634" y="21094"/>
                </a:lnTo>
                <a:lnTo>
                  <a:pt x="59438" y="23212"/>
                </a:lnTo>
                <a:lnTo>
                  <a:pt x="63958" y="29419"/>
                </a:lnTo>
                <a:lnTo>
                  <a:pt x="65624" y="39493"/>
                </a:lnTo>
                <a:lnTo>
                  <a:pt x="65811" y="50267"/>
                </a:lnTo>
                <a:lnTo>
                  <a:pt x="65862" y="114147"/>
                </a:lnTo>
                <a:lnTo>
                  <a:pt x="86956" y="114147"/>
                </a:lnTo>
                <a:lnTo>
                  <a:pt x="86846" y="35599"/>
                </a:lnTo>
                <a:lnTo>
                  <a:pt x="85893" y="25219"/>
                </a:lnTo>
                <a:lnTo>
                  <a:pt x="84424" y="21094"/>
                </a:lnTo>
                <a:close/>
              </a:path>
              <a:path w="86995" h="114300">
                <a:moveTo>
                  <a:pt x="56946" y="0"/>
                </a:moveTo>
                <a:lnTo>
                  <a:pt x="42360" y="2821"/>
                </a:lnTo>
                <a:lnTo>
                  <a:pt x="32140" y="9731"/>
                </a:lnTo>
                <a:lnTo>
                  <a:pt x="25478" y="18398"/>
                </a:lnTo>
                <a:lnTo>
                  <a:pt x="21564" y="26492"/>
                </a:lnTo>
                <a:lnTo>
                  <a:pt x="37461" y="26492"/>
                </a:lnTo>
                <a:lnTo>
                  <a:pt x="38695" y="25105"/>
                </a:lnTo>
                <a:lnTo>
                  <a:pt x="50634" y="21094"/>
                </a:lnTo>
                <a:lnTo>
                  <a:pt x="84424" y="21094"/>
                </a:lnTo>
                <a:lnTo>
                  <a:pt x="81619" y="13215"/>
                </a:lnTo>
                <a:lnTo>
                  <a:pt x="72512" y="3805"/>
                </a:lnTo>
                <a:lnTo>
                  <a:pt x="56946" y="0"/>
                </a:lnTo>
                <a:close/>
              </a:path>
            </a:pathLst>
          </a:custGeom>
          <a:solidFill>
            <a:srgbClr val="231F20"/>
          </a:solidFill>
          <a:ln w="9525">
            <a:noFill/>
            <a:round/>
            <a:headEnd/>
            <a:tailEnd/>
          </a:ln>
        </p:spPr>
        <p:txBody>
          <a:bodyPr lIns="0" tIns="0" rIns="0" bIns="0"/>
          <a:lstStyle/>
          <a:p>
            <a:endParaRPr lang="en-US"/>
          </a:p>
        </p:txBody>
      </p:sp>
      <p:sp>
        <p:nvSpPr>
          <p:cNvPr id="17426" name="object 19"/>
          <p:cNvSpPr>
            <a:spLocks/>
          </p:cNvSpPr>
          <p:nvPr/>
        </p:nvSpPr>
        <p:spPr bwMode="auto">
          <a:xfrm>
            <a:off x="8634413" y="476250"/>
            <a:ext cx="101600" cy="79375"/>
          </a:xfrm>
          <a:custGeom>
            <a:avLst/>
            <a:gdLst>
              <a:gd name="T0" fmla="*/ 53490 w 86359"/>
              <a:gd name="T1" fmla="*/ 0 h 116840"/>
              <a:gd name="T2" fmla="*/ 38035 w 86359"/>
              <a:gd name="T3" fmla="*/ 1054 h 116840"/>
              <a:gd name="T4" fmla="*/ 20436 w 86359"/>
              <a:gd name="T5" fmla="*/ 5812 h 116840"/>
              <a:gd name="T6" fmla="*/ 5992 w 86359"/>
              <a:gd name="T7" fmla="*/ 16659 h 116840"/>
              <a:gd name="T8" fmla="*/ 0 w 86359"/>
              <a:gd name="T9" fmla="*/ 35986 h 116840"/>
              <a:gd name="T10" fmla="*/ 4584 w 86359"/>
              <a:gd name="T11" fmla="*/ 55315 h 116840"/>
              <a:gd name="T12" fmla="*/ 17647 w 86359"/>
              <a:gd name="T13" fmla="*/ 68807 h 116840"/>
              <a:gd name="T14" fmla="*/ 38153 w 86359"/>
              <a:gd name="T15" fmla="*/ 76717 h 116840"/>
              <a:gd name="T16" fmla="*/ 65069 w 86359"/>
              <a:gd name="T17" fmla="*/ 79297 h 116840"/>
              <a:gd name="T18" fmla="*/ 74728 w 86359"/>
              <a:gd name="T19" fmla="*/ 79101 h 116840"/>
              <a:gd name="T20" fmla="*/ 82814 w 86359"/>
              <a:gd name="T21" fmla="*/ 78560 h 116840"/>
              <a:gd name="T22" fmla="*/ 90230 w 86359"/>
              <a:gd name="T23" fmla="*/ 77750 h 116840"/>
              <a:gd name="T24" fmla="*/ 97880 w 86359"/>
              <a:gd name="T25" fmla="*/ 76743 h 116840"/>
              <a:gd name="T26" fmla="*/ 97880 w 86359"/>
              <a:gd name="T27" fmla="*/ 68150 h 116840"/>
              <a:gd name="T28" fmla="*/ 73063 w 86359"/>
              <a:gd name="T29" fmla="*/ 68150 h 116840"/>
              <a:gd name="T30" fmla="*/ 50403 w 86359"/>
              <a:gd name="T31" fmla="*/ 64819 h 116840"/>
              <a:gd name="T32" fmla="*/ 35498 w 86359"/>
              <a:gd name="T33" fmla="*/ 56427 h 116840"/>
              <a:gd name="T34" fmla="*/ 27314 w 86359"/>
              <a:gd name="T35" fmla="*/ 45379 h 116840"/>
              <a:gd name="T36" fmla="*/ 24817 w 86359"/>
              <a:gd name="T37" fmla="*/ 34079 h 116840"/>
              <a:gd name="T38" fmla="*/ 100913 w 86359"/>
              <a:gd name="T39" fmla="*/ 34079 h 116840"/>
              <a:gd name="T40" fmla="*/ 100913 w 86359"/>
              <a:gd name="T41" fmla="*/ 30412 h 116840"/>
              <a:gd name="T42" fmla="*/ 99514 w 86359"/>
              <a:gd name="T43" fmla="*/ 24520 h 116840"/>
              <a:gd name="T44" fmla="*/ 25907 w 86359"/>
              <a:gd name="T45" fmla="*/ 24520 h 116840"/>
              <a:gd name="T46" fmla="*/ 27132 w 86359"/>
              <a:gd name="T47" fmla="*/ 21022 h 116840"/>
              <a:gd name="T48" fmla="*/ 31358 w 86359"/>
              <a:gd name="T49" fmla="*/ 16581 h 116840"/>
              <a:gd name="T50" fmla="*/ 39410 w 86359"/>
              <a:gd name="T51" fmla="*/ 12767 h 116840"/>
              <a:gd name="T52" fmla="*/ 52115 w 86359"/>
              <a:gd name="T53" fmla="*/ 11147 h 116840"/>
              <a:gd name="T54" fmla="*/ 91599 w 86359"/>
              <a:gd name="T55" fmla="*/ 11147 h 116840"/>
              <a:gd name="T56" fmla="*/ 89192 w 86359"/>
              <a:gd name="T57" fmla="*/ 8518 h 116840"/>
              <a:gd name="T58" fmla="*/ 74389 w 86359"/>
              <a:gd name="T59" fmla="*/ 2244 h 116840"/>
              <a:gd name="T60" fmla="*/ 53490 w 86359"/>
              <a:gd name="T61" fmla="*/ 0 h 116840"/>
              <a:gd name="T62" fmla="*/ 97880 w 86359"/>
              <a:gd name="T63" fmla="*/ 65441 h 116840"/>
              <a:gd name="T64" fmla="*/ 92098 w 86359"/>
              <a:gd name="T65" fmla="*/ 66554 h 116840"/>
              <a:gd name="T66" fmla="*/ 84359 w 86359"/>
              <a:gd name="T67" fmla="*/ 68150 h 116840"/>
              <a:gd name="T68" fmla="*/ 97880 w 86359"/>
              <a:gd name="T69" fmla="*/ 68150 h 116840"/>
              <a:gd name="T70" fmla="*/ 97880 w 86359"/>
              <a:gd name="T71" fmla="*/ 65441 h 116840"/>
              <a:gd name="T72" fmla="*/ 91599 w 86359"/>
              <a:gd name="T73" fmla="*/ 11147 h 116840"/>
              <a:gd name="T74" fmla="*/ 52115 w 86359"/>
              <a:gd name="T75" fmla="*/ 11147 h 116840"/>
              <a:gd name="T76" fmla="*/ 63887 w 86359"/>
              <a:gd name="T77" fmla="*/ 12565 h 116840"/>
              <a:gd name="T78" fmla="*/ 71238 w 86359"/>
              <a:gd name="T79" fmla="*/ 16044 h 116840"/>
              <a:gd name="T80" fmla="*/ 75023 w 86359"/>
              <a:gd name="T81" fmla="*/ 20417 h 116840"/>
              <a:gd name="T82" fmla="*/ 76096 w 86359"/>
              <a:gd name="T83" fmla="*/ 24520 h 116840"/>
              <a:gd name="T84" fmla="*/ 99514 w 86359"/>
              <a:gd name="T85" fmla="*/ 24520 h 116840"/>
              <a:gd name="T86" fmla="*/ 98000 w 86359"/>
              <a:gd name="T87" fmla="*/ 18137 h 116840"/>
              <a:gd name="T88" fmla="*/ 91599 w 86359"/>
              <a:gd name="T89" fmla="*/ 11147 h 1168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359"/>
              <a:gd name="T136" fmla="*/ 0 h 116840"/>
              <a:gd name="T137" fmla="*/ 86359 w 86359"/>
              <a:gd name="T138" fmla="*/ 116840 h 1168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359" h="116840">
                <a:moveTo>
                  <a:pt x="45466" y="0"/>
                </a:moveTo>
                <a:lnTo>
                  <a:pt x="32329" y="1552"/>
                </a:lnTo>
                <a:lnTo>
                  <a:pt x="17370" y="8555"/>
                </a:lnTo>
                <a:lnTo>
                  <a:pt x="5093" y="24522"/>
                </a:lnTo>
                <a:lnTo>
                  <a:pt x="0" y="52971"/>
                </a:lnTo>
                <a:lnTo>
                  <a:pt x="3896" y="81423"/>
                </a:lnTo>
                <a:lnTo>
                  <a:pt x="15000" y="101284"/>
                </a:lnTo>
                <a:lnTo>
                  <a:pt x="32430" y="112927"/>
                </a:lnTo>
                <a:lnTo>
                  <a:pt x="55308" y="116725"/>
                </a:lnTo>
                <a:lnTo>
                  <a:pt x="63518" y="116436"/>
                </a:lnTo>
                <a:lnTo>
                  <a:pt x="70391" y="115641"/>
                </a:lnTo>
                <a:lnTo>
                  <a:pt x="76695" y="114448"/>
                </a:lnTo>
                <a:lnTo>
                  <a:pt x="83197" y="112966"/>
                </a:lnTo>
                <a:lnTo>
                  <a:pt x="83197" y="100317"/>
                </a:lnTo>
                <a:lnTo>
                  <a:pt x="62103" y="100317"/>
                </a:lnTo>
                <a:lnTo>
                  <a:pt x="42842" y="95413"/>
                </a:lnTo>
                <a:lnTo>
                  <a:pt x="30173" y="83061"/>
                </a:lnTo>
                <a:lnTo>
                  <a:pt x="23217" y="66798"/>
                </a:lnTo>
                <a:lnTo>
                  <a:pt x="21094" y="50165"/>
                </a:lnTo>
                <a:lnTo>
                  <a:pt x="85775" y="50165"/>
                </a:lnTo>
                <a:lnTo>
                  <a:pt x="85775" y="44767"/>
                </a:lnTo>
                <a:lnTo>
                  <a:pt x="84586" y="36093"/>
                </a:lnTo>
                <a:lnTo>
                  <a:pt x="22021" y="36093"/>
                </a:lnTo>
                <a:lnTo>
                  <a:pt x="23062" y="30944"/>
                </a:lnTo>
                <a:lnTo>
                  <a:pt x="26654" y="24407"/>
                </a:lnTo>
                <a:lnTo>
                  <a:pt x="33498" y="18793"/>
                </a:lnTo>
                <a:lnTo>
                  <a:pt x="44297" y="16408"/>
                </a:lnTo>
                <a:lnTo>
                  <a:pt x="77858" y="16408"/>
                </a:lnTo>
                <a:lnTo>
                  <a:pt x="75812" y="12539"/>
                </a:lnTo>
                <a:lnTo>
                  <a:pt x="63230" y="3303"/>
                </a:lnTo>
                <a:lnTo>
                  <a:pt x="45466" y="0"/>
                </a:lnTo>
                <a:close/>
              </a:path>
              <a:path w="86359" h="116840">
                <a:moveTo>
                  <a:pt x="83197" y="96329"/>
                </a:moveTo>
                <a:lnTo>
                  <a:pt x="78282" y="97967"/>
                </a:lnTo>
                <a:lnTo>
                  <a:pt x="71704" y="100317"/>
                </a:lnTo>
                <a:lnTo>
                  <a:pt x="83197" y="100317"/>
                </a:lnTo>
                <a:lnTo>
                  <a:pt x="83197" y="96329"/>
                </a:lnTo>
                <a:close/>
              </a:path>
              <a:path w="86359" h="116840">
                <a:moveTo>
                  <a:pt x="77858" y="16408"/>
                </a:moveTo>
                <a:lnTo>
                  <a:pt x="44297" y="16408"/>
                </a:lnTo>
                <a:lnTo>
                  <a:pt x="54303" y="18496"/>
                </a:lnTo>
                <a:lnTo>
                  <a:pt x="60552" y="23617"/>
                </a:lnTo>
                <a:lnTo>
                  <a:pt x="63769" y="30054"/>
                </a:lnTo>
                <a:lnTo>
                  <a:pt x="64681" y="36093"/>
                </a:lnTo>
                <a:lnTo>
                  <a:pt x="84586" y="36093"/>
                </a:lnTo>
                <a:lnTo>
                  <a:pt x="83299" y="26697"/>
                </a:lnTo>
                <a:lnTo>
                  <a:pt x="77858" y="16408"/>
                </a:lnTo>
                <a:close/>
              </a:path>
            </a:pathLst>
          </a:custGeom>
          <a:solidFill>
            <a:srgbClr val="231F20"/>
          </a:solidFill>
          <a:ln w="9525">
            <a:noFill/>
            <a:round/>
            <a:headEnd/>
            <a:tailEnd/>
          </a:ln>
        </p:spPr>
        <p:txBody>
          <a:bodyPr lIns="0" tIns="0" rIns="0" bIns="0"/>
          <a:lstStyle/>
          <a:p>
            <a:endParaRPr lang="en-US"/>
          </a:p>
        </p:txBody>
      </p:sp>
      <p:sp>
        <p:nvSpPr>
          <p:cNvPr id="17427" name="object 20"/>
          <p:cNvSpPr>
            <a:spLocks/>
          </p:cNvSpPr>
          <p:nvPr/>
        </p:nvSpPr>
        <p:spPr bwMode="auto">
          <a:xfrm>
            <a:off x="7867650" y="306388"/>
            <a:ext cx="292100" cy="84137"/>
          </a:xfrm>
          <a:custGeom>
            <a:avLst/>
            <a:gdLst>
              <a:gd name="T0" fmla="*/ 51937 w 248920"/>
              <a:gd name="T1" fmla="*/ 0 h 123825"/>
              <a:gd name="T2" fmla="*/ 105973 w 248920"/>
              <a:gd name="T3" fmla="*/ 3221 h 123825"/>
              <a:gd name="T4" fmla="*/ 151692 w 248920"/>
              <a:gd name="T5" fmla="*/ 9547 h 123825"/>
              <a:gd name="T6" fmla="*/ 183509 w 248920"/>
              <a:gd name="T7" fmla="*/ 18532 h 123825"/>
              <a:gd name="T8" fmla="*/ 195840 w 248920"/>
              <a:gd name="T9" fmla="*/ 29728 h 123825"/>
              <a:gd name="T10" fmla="*/ 174994 w 248920"/>
              <a:gd name="T11" fmla="*/ 46347 h 123825"/>
              <a:gd name="T12" fmla="*/ 122846 w 248920"/>
              <a:gd name="T13" fmla="*/ 60660 h 123825"/>
              <a:gd name="T14" fmla="*/ 0 w 248920"/>
              <a:gd name="T15" fmla="*/ 83930 h 123825"/>
              <a:gd name="T16" fmla="*/ 63033 w 248920"/>
              <a:gd name="T17" fmla="*/ 74911 h 123825"/>
              <a:gd name="T18" fmla="*/ 129021 w 248920"/>
              <a:gd name="T19" fmla="*/ 63977 h 123825"/>
              <a:gd name="T20" fmla="*/ 191413 w 248920"/>
              <a:gd name="T21" fmla="*/ 52141 h 123825"/>
              <a:gd name="T22" fmla="*/ 243659 w 248920"/>
              <a:gd name="T23" fmla="*/ 40416 h 123825"/>
              <a:gd name="T24" fmla="*/ 291518 w 248920"/>
              <a:gd name="T25" fmla="*/ 21349 h 123825"/>
              <a:gd name="T26" fmla="*/ 269735 w 248920"/>
              <a:gd name="T27" fmla="*/ 11894 h 123825"/>
              <a:gd name="T28" fmla="*/ 215687 w 248920"/>
              <a:gd name="T29" fmla="*/ 4862 h 123825"/>
              <a:gd name="T30" fmla="*/ 139660 w 248920"/>
              <a:gd name="T31" fmla="*/ 736 h 123825"/>
              <a:gd name="T32" fmla="*/ 51937 w 248920"/>
              <a:gd name="T33" fmla="*/ 0 h 1238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8920"/>
              <a:gd name="T52" fmla="*/ 0 h 123825"/>
              <a:gd name="T53" fmla="*/ 248920 w 248920"/>
              <a:gd name="T54" fmla="*/ 123825 h 1238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8920" h="123825">
                <a:moveTo>
                  <a:pt x="44259" y="0"/>
                </a:moveTo>
                <a:lnTo>
                  <a:pt x="90307" y="4741"/>
                </a:lnTo>
                <a:lnTo>
                  <a:pt x="129268" y="14050"/>
                </a:lnTo>
                <a:lnTo>
                  <a:pt x="156382" y="27273"/>
                </a:lnTo>
                <a:lnTo>
                  <a:pt x="166890" y="43751"/>
                </a:lnTo>
                <a:lnTo>
                  <a:pt x="149125" y="68209"/>
                </a:lnTo>
                <a:lnTo>
                  <a:pt x="104686" y="89274"/>
                </a:lnTo>
                <a:lnTo>
                  <a:pt x="0" y="123520"/>
                </a:lnTo>
                <a:lnTo>
                  <a:pt x="53715" y="110247"/>
                </a:lnTo>
                <a:lnTo>
                  <a:pt x="109948" y="94155"/>
                </a:lnTo>
                <a:lnTo>
                  <a:pt x="163117" y="76736"/>
                </a:lnTo>
                <a:lnTo>
                  <a:pt x="207640" y="59480"/>
                </a:lnTo>
                <a:lnTo>
                  <a:pt x="248424" y="31419"/>
                </a:lnTo>
                <a:lnTo>
                  <a:pt x="229861" y="17505"/>
                </a:lnTo>
                <a:lnTo>
                  <a:pt x="183803" y="7156"/>
                </a:lnTo>
                <a:lnTo>
                  <a:pt x="119015" y="1083"/>
                </a:lnTo>
                <a:lnTo>
                  <a:pt x="44259" y="0"/>
                </a:lnTo>
                <a:close/>
              </a:path>
            </a:pathLst>
          </a:custGeom>
          <a:solidFill>
            <a:srgbClr val="00AEEF"/>
          </a:solidFill>
          <a:ln w="9525">
            <a:noFill/>
            <a:round/>
            <a:headEnd/>
            <a:tailEnd/>
          </a:ln>
        </p:spPr>
        <p:txBody>
          <a:bodyPr lIns="0" tIns="0" rIns="0" bIns="0"/>
          <a:lstStyle/>
          <a:p>
            <a:endParaRPr lang="en-US"/>
          </a:p>
        </p:txBody>
      </p:sp>
      <p:sp>
        <p:nvSpPr>
          <p:cNvPr id="17428" name="object 21"/>
          <p:cNvSpPr>
            <a:spLocks/>
          </p:cNvSpPr>
          <p:nvPr/>
        </p:nvSpPr>
        <p:spPr bwMode="auto">
          <a:xfrm>
            <a:off x="7594600" y="236538"/>
            <a:ext cx="633413" cy="127000"/>
          </a:xfrm>
          <a:custGeom>
            <a:avLst/>
            <a:gdLst>
              <a:gd name="T0" fmla="*/ 593295 w 537845"/>
              <a:gd name="T1" fmla="*/ 0 h 184784"/>
              <a:gd name="T2" fmla="*/ 509365 w 537845"/>
              <a:gd name="T3" fmla="*/ 1438 h 184784"/>
              <a:gd name="T4" fmla="*/ 380824 w 537845"/>
              <a:gd name="T5" fmla="*/ 7401 h 184784"/>
              <a:gd name="T6" fmla="*/ 301136 w 537845"/>
              <a:gd name="T7" fmla="*/ 13484 h 184784"/>
              <a:gd name="T8" fmla="*/ 227984 w 537845"/>
              <a:gd name="T9" fmla="*/ 20983 h 184784"/>
              <a:gd name="T10" fmla="*/ 162684 w 537845"/>
              <a:gd name="T11" fmla="*/ 29670 h 184784"/>
              <a:gd name="T12" fmla="*/ 106552 w 537845"/>
              <a:gd name="T13" fmla="*/ 39319 h 184784"/>
              <a:gd name="T14" fmla="*/ 60902 w 537845"/>
              <a:gd name="T15" fmla="*/ 49705 h 184784"/>
              <a:gd name="T16" fmla="*/ 6311 w 537845"/>
              <a:gd name="T17" fmla="*/ 71780 h 184784"/>
              <a:gd name="T18" fmla="*/ 0 w 537845"/>
              <a:gd name="T19" fmla="*/ 83016 h 184784"/>
              <a:gd name="T20" fmla="*/ 10497 w 537845"/>
              <a:gd name="T21" fmla="*/ 95163 h 184784"/>
              <a:gd name="T22" fmla="*/ 81075 w 537845"/>
              <a:gd name="T23" fmla="*/ 114158 h 184784"/>
              <a:gd name="T24" fmla="*/ 138428 w 537845"/>
              <a:gd name="T25" fmla="*/ 120679 h 184784"/>
              <a:gd name="T26" fmla="*/ 208671 w 537845"/>
              <a:gd name="T27" fmla="*/ 124997 h 184784"/>
              <a:gd name="T28" fmla="*/ 290438 w 537845"/>
              <a:gd name="T29" fmla="*/ 126946 h 184784"/>
              <a:gd name="T30" fmla="*/ 382365 w 537845"/>
              <a:gd name="T31" fmla="*/ 126362 h 184784"/>
              <a:gd name="T32" fmla="*/ 289923 w 537845"/>
              <a:gd name="T33" fmla="*/ 121229 h 184784"/>
              <a:gd name="T34" fmla="*/ 224548 w 537845"/>
              <a:gd name="T35" fmla="*/ 112764 h 184784"/>
              <a:gd name="T36" fmla="*/ 185220 w 537845"/>
              <a:gd name="T37" fmla="*/ 100727 h 184784"/>
              <a:gd name="T38" fmla="*/ 170908 w 537845"/>
              <a:gd name="T39" fmla="*/ 84875 h 184784"/>
              <a:gd name="T40" fmla="*/ 178007 w 537845"/>
              <a:gd name="T41" fmla="*/ 71835 h 184784"/>
              <a:gd name="T42" fmla="*/ 239519 w 537845"/>
              <a:gd name="T43" fmla="*/ 45973 h 184784"/>
              <a:gd name="T44" fmla="*/ 290892 w 537845"/>
              <a:gd name="T45" fmla="*/ 33953 h 184784"/>
              <a:gd name="T46" fmla="*/ 353983 w 537845"/>
              <a:gd name="T47" fmla="*/ 23073 h 184784"/>
              <a:gd name="T48" fmla="*/ 427271 w 537845"/>
              <a:gd name="T49" fmla="*/ 13735 h 184784"/>
              <a:gd name="T50" fmla="*/ 509234 w 537845"/>
              <a:gd name="T51" fmla="*/ 6337 h 184784"/>
              <a:gd name="T52" fmla="*/ 598354 w 537845"/>
              <a:gd name="T53" fmla="*/ 1282 h 184784"/>
              <a:gd name="T54" fmla="*/ 633233 w 537845"/>
              <a:gd name="T55" fmla="*/ 52 h 184784"/>
              <a:gd name="T56" fmla="*/ 593295 w 537845"/>
              <a:gd name="T57" fmla="*/ 0 h 184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7845"/>
              <a:gd name="T88" fmla="*/ 0 h 184784"/>
              <a:gd name="T89" fmla="*/ 537845 w 537845"/>
              <a:gd name="T90" fmla="*/ 184784 h 184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7845" h="184784">
                <a:moveTo>
                  <a:pt x="503780" y="0"/>
                </a:moveTo>
                <a:lnTo>
                  <a:pt x="432513" y="2093"/>
                </a:lnTo>
                <a:lnTo>
                  <a:pt x="323366" y="10768"/>
                </a:lnTo>
                <a:lnTo>
                  <a:pt x="255701" y="19619"/>
                </a:lnTo>
                <a:lnTo>
                  <a:pt x="193586" y="30530"/>
                </a:lnTo>
                <a:lnTo>
                  <a:pt x="138139" y="43169"/>
                </a:lnTo>
                <a:lnTo>
                  <a:pt x="90476" y="57209"/>
                </a:lnTo>
                <a:lnTo>
                  <a:pt x="51713" y="72320"/>
                </a:lnTo>
                <a:lnTo>
                  <a:pt x="5359" y="104439"/>
                </a:lnTo>
                <a:lnTo>
                  <a:pt x="0" y="120788"/>
                </a:lnTo>
                <a:lnTo>
                  <a:pt x="8913" y="138461"/>
                </a:lnTo>
                <a:lnTo>
                  <a:pt x="68843" y="166099"/>
                </a:lnTo>
                <a:lnTo>
                  <a:pt x="117542" y="175587"/>
                </a:lnTo>
                <a:lnTo>
                  <a:pt x="177187" y="181869"/>
                </a:lnTo>
                <a:lnTo>
                  <a:pt x="246617" y="184705"/>
                </a:lnTo>
                <a:lnTo>
                  <a:pt x="324675" y="183856"/>
                </a:lnTo>
                <a:lnTo>
                  <a:pt x="246180" y="176387"/>
                </a:lnTo>
                <a:lnTo>
                  <a:pt x="190669" y="164071"/>
                </a:lnTo>
                <a:lnTo>
                  <a:pt x="157274" y="146557"/>
                </a:lnTo>
                <a:lnTo>
                  <a:pt x="145122" y="123493"/>
                </a:lnTo>
                <a:lnTo>
                  <a:pt x="151150" y="104519"/>
                </a:lnTo>
                <a:lnTo>
                  <a:pt x="203381" y="66891"/>
                </a:lnTo>
                <a:lnTo>
                  <a:pt x="247003" y="49401"/>
                </a:lnTo>
                <a:lnTo>
                  <a:pt x="300575" y="33571"/>
                </a:lnTo>
                <a:lnTo>
                  <a:pt x="362805" y="19984"/>
                </a:lnTo>
                <a:lnTo>
                  <a:pt x="432402" y="9221"/>
                </a:lnTo>
                <a:lnTo>
                  <a:pt x="508076" y="1865"/>
                </a:lnTo>
                <a:lnTo>
                  <a:pt x="537692" y="75"/>
                </a:lnTo>
                <a:lnTo>
                  <a:pt x="503780" y="0"/>
                </a:lnTo>
                <a:close/>
              </a:path>
            </a:pathLst>
          </a:custGeom>
          <a:solidFill>
            <a:srgbClr val="00AEEF"/>
          </a:solidFill>
          <a:ln w="9525">
            <a:noFill/>
            <a:round/>
            <a:headEnd/>
            <a:tailEnd/>
          </a:ln>
        </p:spPr>
        <p:txBody>
          <a:bodyPr lIns="0" tIns="0" rIns="0" bIns="0"/>
          <a:lstStyle/>
          <a:p>
            <a:endParaRPr lang="en-US"/>
          </a:p>
        </p:txBody>
      </p:sp>
      <p:sp>
        <p:nvSpPr>
          <p:cNvPr id="17429" name="object 22"/>
          <p:cNvSpPr>
            <a:spLocks/>
          </p:cNvSpPr>
          <p:nvPr/>
        </p:nvSpPr>
        <p:spPr bwMode="auto">
          <a:xfrm>
            <a:off x="381000" y="762000"/>
            <a:ext cx="6672263" cy="0"/>
          </a:xfrm>
          <a:custGeom>
            <a:avLst/>
            <a:gdLst>
              <a:gd name="T0" fmla="*/ 0 w 5671820"/>
              <a:gd name="T1" fmla="*/ 6672023 w 5671820"/>
              <a:gd name="T2" fmla="*/ 0 60000 65536"/>
              <a:gd name="T3" fmla="*/ 0 60000 65536"/>
              <a:gd name="T4" fmla="*/ 0 w 5671820"/>
              <a:gd name="T5" fmla="*/ 5671820 w 5671820"/>
            </a:gdLst>
            <a:ahLst/>
            <a:cxnLst>
              <a:cxn ang="T2">
                <a:pos x="T0" y="0"/>
              </a:cxn>
              <a:cxn ang="T3">
                <a:pos x="T1" y="0"/>
              </a:cxn>
            </a:cxnLst>
            <a:rect l="T4" t="0" r="T5" b="0"/>
            <a:pathLst>
              <a:path w="5671820">
                <a:moveTo>
                  <a:pt x="0" y="0"/>
                </a:moveTo>
                <a:lnTo>
                  <a:pt x="5671616" y="0"/>
                </a:lnTo>
              </a:path>
            </a:pathLst>
          </a:custGeom>
          <a:noFill/>
          <a:ln w="9893">
            <a:solidFill>
              <a:srgbClr val="858E98"/>
            </a:solidFill>
            <a:round/>
            <a:headEnd/>
            <a:tailEnd/>
          </a:ln>
        </p:spPr>
        <p:txBody>
          <a:bodyPr lIns="0" tIns="0" rIns="0" bIns="0"/>
          <a:lstStyle/>
          <a:p>
            <a:endParaRPr lang="en-US"/>
          </a:p>
        </p:txBody>
      </p:sp>
      <p:sp>
        <p:nvSpPr>
          <p:cNvPr id="17430" name="object 23"/>
          <p:cNvSpPr>
            <a:spLocks noChangeArrowheads="1"/>
          </p:cNvSpPr>
          <p:nvPr/>
        </p:nvSpPr>
        <p:spPr bwMode="auto">
          <a:xfrm>
            <a:off x="381000" y="838200"/>
            <a:ext cx="2362200" cy="1009650"/>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7431" name="object 24"/>
          <p:cNvSpPr txBox="1">
            <a:spLocks noChangeArrowheads="1"/>
          </p:cNvSpPr>
          <p:nvPr/>
        </p:nvSpPr>
        <p:spPr bwMode="auto">
          <a:xfrm>
            <a:off x="2971800" y="1066800"/>
            <a:ext cx="2438400" cy="476250"/>
          </a:xfrm>
          <a:prstGeom prst="rect">
            <a:avLst/>
          </a:prstGeom>
          <a:noFill/>
          <a:ln w="9525">
            <a:noFill/>
            <a:miter lim="800000"/>
            <a:headEnd/>
            <a:tailEnd/>
          </a:ln>
        </p:spPr>
        <p:txBody>
          <a:bodyPr lIns="0" tIns="0" rIns="0" bIns="0">
            <a:spAutoFit/>
          </a:bodyPr>
          <a:lstStyle/>
          <a:p>
            <a:pPr marL="12700" indent="41275" algn="r">
              <a:lnSpc>
                <a:spcPct val="103000"/>
              </a:lnSpc>
            </a:pPr>
            <a:r>
              <a:rPr lang="en-US" altLang="en-US" sz="1000" b="1">
                <a:solidFill>
                  <a:srgbClr val="231F20"/>
                </a:solidFill>
              </a:rPr>
              <a:t>Activate the safety mechanism  by pressing in both sides of the  hub to release the lock.</a:t>
            </a:r>
            <a:endParaRPr lang="en-US" altLang="en-US" sz="1000" b="1"/>
          </a:p>
        </p:txBody>
      </p:sp>
      <p:sp>
        <p:nvSpPr>
          <p:cNvPr id="17432" name="object 25"/>
          <p:cNvSpPr>
            <a:spLocks noChangeArrowheads="1"/>
          </p:cNvSpPr>
          <p:nvPr/>
        </p:nvSpPr>
        <p:spPr bwMode="auto">
          <a:xfrm>
            <a:off x="381000" y="1981200"/>
            <a:ext cx="2405063" cy="917575"/>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26" name="object 26"/>
          <p:cNvSpPr txBox="1"/>
          <p:nvPr/>
        </p:nvSpPr>
        <p:spPr>
          <a:xfrm>
            <a:off x="3657600" y="2133600"/>
            <a:ext cx="1649413" cy="153988"/>
          </a:xfrm>
          <a:prstGeom prst="rect">
            <a:avLst/>
          </a:prstGeom>
        </p:spPr>
        <p:txBody>
          <a:bodyPr lIns="0" tIns="0" rIns="0" bIns="0">
            <a:spAutoFit/>
          </a:bodyPr>
          <a:lstStyle/>
          <a:p>
            <a:pPr marL="12700" fontAlgn="auto">
              <a:spcBef>
                <a:spcPts val="0"/>
              </a:spcBef>
              <a:spcAft>
                <a:spcPts val="0"/>
              </a:spcAft>
              <a:defRPr/>
            </a:pPr>
            <a:r>
              <a:rPr sz="1000" b="1" spc="-15" dirty="0">
                <a:solidFill>
                  <a:srgbClr val="231F20"/>
                </a:solidFill>
                <a:latin typeface="Arial"/>
                <a:cs typeface="Arial"/>
              </a:rPr>
              <a:t>Slide </a:t>
            </a:r>
            <a:r>
              <a:rPr sz="1000" b="1" dirty="0">
                <a:solidFill>
                  <a:srgbClr val="231F20"/>
                </a:solidFill>
                <a:latin typeface="Arial"/>
                <a:cs typeface="Arial"/>
              </a:rPr>
              <a:t>the </a:t>
            </a:r>
            <a:r>
              <a:rPr sz="1000" b="1" spc="10" dirty="0">
                <a:solidFill>
                  <a:srgbClr val="231F20"/>
                </a:solidFill>
                <a:latin typeface="Arial"/>
                <a:cs typeface="Arial"/>
              </a:rPr>
              <a:t>hub</a:t>
            </a:r>
            <a:r>
              <a:rPr sz="1000" b="1" spc="25" dirty="0">
                <a:solidFill>
                  <a:srgbClr val="231F20"/>
                </a:solidFill>
                <a:latin typeface="Arial"/>
                <a:cs typeface="Arial"/>
              </a:rPr>
              <a:t> </a:t>
            </a:r>
            <a:r>
              <a:rPr sz="1000" b="1" spc="10" dirty="0">
                <a:solidFill>
                  <a:srgbClr val="231F20"/>
                </a:solidFill>
                <a:latin typeface="Arial"/>
                <a:cs typeface="Arial"/>
              </a:rPr>
              <a:t>backward</a:t>
            </a:r>
            <a:r>
              <a:rPr sz="1000" spc="10" dirty="0">
                <a:solidFill>
                  <a:srgbClr val="231F20"/>
                </a:solidFill>
                <a:latin typeface="Arial"/>
                <a:cs typeface="Arial"/>
              </a:rPr>
              <a:t>.</a:t>
            </a:r>
            <a:endParaRPr sz="1000" dirty="0">
              <a:latin typeface="Arial"/>
              <a:cs typeface="Arial"/>
            </a:endParaRPr>
          </a:p>
        </p:txBody>
      </p:sp>
      <p:sp>
        <p:nvSpPr>
          <p:cNvPr id="17434" name="object 27"/>
          <p:cNvSpPr txBox="1">
            <a:spLocks noChangeArrowheads="1"/>
          </p:cNvSpPr>
          <p:nvPr/>
        </p:nvSpPr>
        <p:spPr bwMode="auto">
          <a:xfrm>
            <a:off x="393700" y="6400800"/>
            <a:ext cx="2297113" cy="333375"/>
          </a:xfrm>
          <a:prstGeom prst="rect">
            <a:avLst/>
          </a:prstGeom>
          <a:noFill/>
          <a:ln w="9525">
            <a:noFill/>
            <a:miter lim="800000"/>
            <a:headEnd/>
            <a:tailEnd/>
          </a:ln>
        </p:spPr>
        <p:txBody>
          <a:bodyPr lIns="0" tIns="0" rIns="0" bIns="0">
            <a:spAutoFit/>
          </a:bodyPr>
          <a:lstStyle/>
          <a:p>
            <a:pPr marL="12700">
              <a:lnSpc>
                <a:spcPts val="1313"/>
              </a:lnSpc>
            </a:pPr>
            <a:r>
              <a:rPr lang="en-US" altLang="en-US" sz="1100">
                <a:solidFill>
                  <a:srgbClr val="C00000"/>
                </a:solidFill>
              </a:rPr>
              <a:t>Tech Services 1.800.515.8112  </a:t>
            </a:r>
            <a:r>
              <a:rPr lang="en-US" altLang="en-US" sz="1100">
                <a:solidFill>
                  <a:srgbClr val="C00000"/>
                </a:solidFill>
                <a:hlinkClick r:id="rId4"/>
              </a:rPr>
              <a:t>http://us.gbo.com</a:t>
            </a:r>
            <a:endParaRPr lang="en-US" altLang="en-US" sz="1100">
              <a:solidFill>
                <a:srgbClr val="C00000"/>
              </a:solidFill>
            </a:endParaRPr>
          </a:p>
        </p:txBody>
      </p:sp>
      <p:sp>
        <p:nvSpPr>
          <p:cNvPr id="28" name="object 28"/>
          <p:cNvSpPr txBox="1"/>
          <p:nvPr/>
        </p:nvSpPr>
        <p:spPr>
          <a:xfrm>
            <a:off x="5943600" y="685800"/>
            <a:ext cx="2894013" cy="3695700"/>
          </a:xfrm>
          <a:prstGeom prst="rect">
            <a:avLst/>
          </a:prstGeom>
          <a:solidFill>
            <a:schemeClr val="accent2">
              <a:lumMod val="40000"/>
              <a:lumOff val="60000"/>
            </a:schemeClr>
          </a:solidFill>
        </p:spPr>
        <p:txBody>
          <a:bodyPr lIns="0" tIns="121285" rIns="0" bIns="0">
            <a:spAutoFit/>
          </a:bodyPr>
          <a:lstStyle/>
          <a:p>
            <a:pPr marL="111125">
              <a:spcBef>
                <a:spcPts val="950"/>
              </a:spcBef>
              <a:defRPr/>
            </a:pPr>
            <a:r>
              <a:rPr lang="en-US" sz="1100">
                <a:solidFill>
                  <a:srgbClr val="231F20"/>
                </a:solidFill>
              </a:rPr>
              <a:t>RECOMMENDATIONS:</a:t>
            </a:r>
            <a:endParaRPr lang="en-US" sz="1100"/>
          </a:p>
          <a:p>
            <a:pPr marL="111125">
              <a:spcBef>
                <a:spcPts val="13"/>
              </a:spcBef>
              <a:defRPr/>
            </a:pPr>
            <a:endParaRPr lang="en-US" sz="1200">
              <a:latin typeface="Times New Roman" charset="0"/>
              <a:cs typeface="Times New Roman" charset="0"/>
            </a:endParaRPr>
          </a:p>
          <a:p>
            <a:pPr marL="111125">
              <a:lnSpc>
                <a:spcPct val="106000"/>
              </a:lnSpc>
              <a:defRPr/>
            </a:pPr>
            <a:r>
              <a:rPr lang="en-US" sz="1100">
                <a:solidFill>
                  <a:srgbClr val="231F20"/>
                </a:solidFill>
              </a:rPr>
              <a:t>Remove VACUETTE</a:t>
            </a:r>
            <a:r>
              <a:rPr lang="en-US" sz="900" baseline="30000">
                <a:solidFill>
                  <a:srgbClr val="231F20"/>
                </a:solidFill>
              </a:rPr>
              <a:t>® </a:t>
            </a:r>
            <a:r>
              <a:rPr lang="en-US" sz="1100">
                <a:solidFill>
                  <a:srgbClr val="231F20"/>
                </a:solidFill>
              </a:rPr>
              <a:t>Safety Blood  Collection Set from packaging.</a:t>
            </a:r>
            <a:endParaRPr lang="en-US" sz="1100"/>
          </a:p>
          <a:p>
            <a:pPr marL="111125">
              <a:lnSpc>
                <a:spcPct val="106000"/>
              </a:lnSpc>
              <a:defRPr/>
            </a:pPr>
            <a:r>
              <a:rPr lang="en-US" sz="1100">
                <a:solidFill>
                  <a:srgbClr val="231F20"/>
                </a:solidFill>
              </a:rPr>
              <a:t>Check to make sure that the wing  protector is securely locked into its  safety mechanism.</a:t>
            </a:r>
            <a:endParaRPr lang="en-US" sz="1100"/>
          </a:p>
          <a:p>
            <a:pPr marL="111125">
              <a:lnSpc>
                <a:spcPct val="106000"/>
              </a:lnSpc>
              <a:defRPr/>
            </a:pPr>
            <a:r>
              <a:rPr lang="en-US" sz="1100" b="1" u="sng">
                <a:solidFill>
                  <a:srgbClr val="231F20"/>
                </a:solidFill>
              </a:rPr>
              <a:t>Activate the safety mechanism </a:t>
            </a:r>
            <a:r>
              <a:rPr lang="en-US" sz="1100">
                <a:solidFill>
                  <a:srgbClr val="231F20"/>
                </a:solidFill>
              </a:rPr>
              <a:t> when the blood collection has been  completed and the needle of the  VACUETTE</a:t>
            </a:r>
            <a:r>
              <a:rPr lang="en-US" sz="900" baseline="30000">
                <a:solidFill>
                  <a:srgbClr val="231F20"/>
                </a:solidFill>
              </a:rPr>
              <a:t>® </a:t>
            </a:r>
            <a:r>
              <a:rPr lang="en-US" sz="1100">
                <a:solidFill>
                  <a:srgbClr val="231F20"/>
                </a:solidFill>
              </a:rPr>
              <a:t>Safety Blood Collection  Set is in the patient’s vein.</a:t>
            </a:r>
            <a:endParaRPr lang="en-US" sz="1100"/>
          </a:p>
          <a:p>
            <a:pPr marL="111125">
              <a:defRPr/>
            </a:pPr>
            <a:r>
              <a:rPr lang="en-US" sz="900">
                <a:solidFill>
                  <a:srgbClr val="231F20"/>
                </a:solidFill>
              </a:rPr>
              <a:t>NOTES:</a:t>
            </a:r>
            <a:endParaRPr lang="en-US" sz="900"/>
          </a:p>
          <a:p>
            <a:pPr marL="111125">
              <a:spcBef>
                <a:spcPts val="38"/>
              </a:spcBef>
              <a:defRPr/>
            </a:pPr>
            <a:endParaRPr lang="en-US" sz="900">
              <a:latin typeface="Times New Roman" charset="0"/>
              <a:cs typeface="Times New Roman" charset="0"/>
            </a:endParaRPr>
          </a:p>
          <a:p>
            <a:pPr marL="111125">
              <a:buFontTx/>
              <a:buChar char="•"/>
              <a:defRPr/>
            </a:pPr>
            <a:r>
              <a:rPr lang="en-US" sz="900" i="1">
                <a:solidFill>
                  <a:srgbClr val="231F20"/>
                </a:solidFill>
                <a:latin typeface="Helvetica" pitchFamily="34" charset="0"/>
                <a:ea typeface="Helvetica" pitchFamily="34" charset="0"/>
                <a:cs typeface="Helvetica" pitchFamily="34" charset="0"/>
              </a:rPr>
              <a:t>I</a:t>
            </a:r>
            <a:r>
              <a:rPr lang="en-US" sz="900" i="1">
                <a:solidFill>
                  <a:srgbClr val="231F20"/>
                </a:solidFill>
              </a:rPr>
              <a:t>f individual packaging has been  opened or tampered with, please  choose another needle.</a:t>
            </a:r>
            <a:endParaRPr lang="en-US" sz="900"/>
          </a:p>
          <a:p>
            <a:pPr marL="111125">
              <a:spcBef>
                <a:spcPts val="38"/>
              </a:spcBef>
              <a:buClr>
                <a:srgbClr val="231F20"/>
              </a:buClr>
              <a:buFont typeface="Helvetica" pitchFamily="34" charset="0"/>
              <a:buChar char="•"/>
              <a:defRPr/>
            </a:pPr>
            <a:endParaRPr lang="en-US" sz="900">
              <a:latin typeface="Times New Roman" charset="0"/>
              <a:cs typeface="Times New Roman" charset="0"/>
            </a:endParaRPr>
          </a:p>
          <a:p>
            <a:pPr marL="111125">
              <a:buFontTx/>
              <a:buChar char="•"/>
              <a:defRPr/>
            </a:pPr>
            <a:r>
              <a:rPr lang="en-US" sz="900" i="1">
                <a:solidFill>
                  <a:srgbClr val="231F20"/>
                </a:solidFill>
                <a:latin typeface="Helvetica" pitchFamily="34" charset="0"/>
                <a:ea typeface="Helvetica" pitchFamily="34" charset="0"/>
                <a:cs typeface="Helvetica" pitchFamily="34" charset="0"/>
              </a:rPr>
              <a:t>Do not apply undue pressure to  </a:t>
            </a:r>
            <a:r>
              <a:rPr lang="en-US" sz="900" i="1">
                <a:solidFill>
                  <a:srgbClr val="231F20"/>
                </a:solidFill>
              </a:rPr>
              <a:t>the puncture site.</a:t>
            </a:r>
            <a:endParaRPr lang="en-US" sz="900"/>
          </a:p>
          <a:p>
            <a:pPr marL="111125">
              <a:spcBef>
                <a:spcPts val="38"/>
              </a:spcBef>
              <a:buClr>
                <a:srgbClr val="231F20"/>
              </a:buClr>
              <a:buFont typeface="Helvetica" pitchFamily="34" charset="0"/>
              <a:buChar char="•"/>
              <a:defRPr/>
            </a:pPr>
            <a:endParaRPr lang="en-US" sz="900">
              <a:latin typeface="Times New Roman" charset="0"/>
              <a:cs typeface="Times New Roman" charset="0"/>
            </a:endParaRPr>
          </a:p>
          <a:p>
            <a:pPr marL="111125">
              <a:buFontTx/>
              <a:buChar char="•"/>
              <a:defRPr/>
            </a:pPr>
            <a:r>
              <a:rPr lang="en-US" sz="900" i="1">
                <a:solidFill>
                  <a:srgbClr val="231F20"/>
                </a:solidFill>
                <a:latin typeface="Helvetica" pitchFamily="34" charset="0"/>
                <a:ea typeface="Helvetica" pitchFamily="34" charset="0"/>
                <a:cs typeface="Helvetica" pitchFamily="34" charset="0"/>
              </a:rPr>
              <a:t>Maintain pressure on the puncture  </a:t>
            </a:r>
            <a:r>
              <a:rPr lang="en-US" sz="900" i="1">
                <a:solidFill>
                  <a:srgbClr val="231F20"/>
                </a:solidFill>
              </a:rPr>
              <a:t>site according to facility protocol.</a:t>
            </a:r>
            <a:endParaRPr lang="en-US" sz="900"/>
          </a:p>
        </p:txBody>
      </p:sp>
      <p:sp>
        <p:nvSpPr>
          <p:cNvPr id="17436" name="object 29"/>
          <p:cNvSpPr>
            <a:spLocks noChangeArrowheads="1"/>
          </p:cNvSpPr>
          <p:nvPr/>
        </p:nvSpPr>
        <p:spPr bwMode="auto">
          <a:xfrm>
            <a:off x="6629400" y="4419600"/>
            <a:ext cx="1905000" cy="838200"/>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7437" name="object 31"/>
          <p:cNvSpPr>
            <a:spLocks/>
          </p:cNvSpPr>
          <p:nvPr/>
        </p:nvSpPr>
        <p:spPr bwMode="auto">
          <a:xfrm>
            <a:off x="4648200" y="4419600"/>
            <a:ext cx="1905000" cy="838200"/>
          </a:xfrm>
          <a:custGeom>
            <a:avLst/>
            <a:gdLst>
              <a:gd name="T0" fmla="*/ 0 w 1718945"/>
              <a:gd name="T1" fmla="*/ 838032 h 1205229"/>
              <a:gd name="T2" fmla="*/ 1904338 w 1718945"/>
              <a:gd name="T3" fmla="*/ 838032 h 1205229"/>
              <a:gd name="T4" fmla="*/ 1904338 w 1718945"/>
              <a:gd name="T5" fmla="*/ 0 h 1205229"/>
              <a:gd name="T6" fmla="*/ 0 w 1718945"/>
              <a:gd name="T7" fmla="*/ 0 h 1205229"/>
              <a:gd name="T8" fmla="*/ 0 w 1718945"/>
              <a:gd name="T9" fmla="*/ 838032 h 1205229"/>
              <a:gd name="T10" fmla="*/ 0 60000 65536"/>
              <a:gd name="T11" fmla="*/ 0 60000 65536"/>
              <a:gd name="T12" fmla="*/ 0 60000 65536"/>
              <a:gd name="T13" fmla="*/ 0 60000 65536"/>
              <a:gd name="T14" fmla="*/ 0 60000 65536"/>
              <a:gd name="T15" fmla="*/ 0 w 1718945"/>
              <a:gd name="T16" fmla="*/ 0 h 1205229"/>
              <a:gd name="T17" fmla="*/ 1718945 w 1718945"/>
              <a:gd name="T18" fmla="*/ 1205229 h 1205229"/>
            </a:gdLst>
            <a:ahLst/>
            <a:cxnLst>
              <a:cxn ang="T10">
                <a:pos x="T0" y="T1"/>
              </a:cxn>
              <a:cxn ang="T11">
                <a:pos x="T2" y="T3"/>
              </a:cxn>
              <a:cxn ang="T12">
                <a:pos x="T4" y="T5"/>
              </a:cxn>
              <a:cxn ang="T13">
                <a:pos x="T6" y="T7"/>
              </a:cxn>
              <a:cxn ang="T14">
                <a:pos x="T8" y="T9"/>
              </a:cxn>
            </a:cxnLst>
            <a:rect l="T15" t="T16" r="T17" b="T18"/>
            <a:pathLst>
              <a:path w="1718945" h="1205229">
                <a:moveTo>
                  <a:pt x="0" y="1204988"/>
                </a:moveTo>
                <a:lnTo>
                  <a:pt x="1718348" y="1204988"/>
                </a:lnTo>
                <a:lnTo>
                  <a:pt x="1718348" y="0"/>
                </a:lnTo>
                <a:lnTo>
                  <a:pt x="0" y="0"/>
                </a:lnTo>
                <a:lnTo>
                  <a:pt x="0" y="1204988"/>
                </a:lnTo>
                <a:close/>
              </a:path>
            </a:pathLst>
          </a:custGeom>
          <a:solidFill>
            <a:schemeClr val="tx1"/>
          </a:solidFill>
          <a:ln w="9525">
            <a:noFill/>
            <a:round/>
            <a:headEnd/>
            <a:tailEnd/>
          </a:ln>
        </p:spPr>
        <p:txBody>
          <a:bodyPr lIns="0" tIns="0" rIns="0" bIns="0"/>
          <a:lstStyle/>
          <a:p>
            <a:endParaRPr lang="en-US"/>
          </a:p>
        </p:txBody>
      </p:sp>
      <p:sp>
        <p:nvSpPr>
          <p:cNvPr id="17438" name="object 32"/>
          <p:cNvSpPr txBox="1">
            <a:spLocks noChangeArrowheads="1"/>
          </p:cNvSpPr>
          <p:nvPr/>
        </p:nvSpPr>
        <p:spPr bwMode="auto">
          <a:xfrm>
            <a:off x="4724400" y="4191000"/>
            <a:ext cx="1981200" cy="947738"/>
          </a:xfrm>
          <a:prstGeom prst="rect">
            <a:avLst/>
          </a:prstGeom>
          <a:noFill/>
          <a:ln w="9525">
            <a:noFill/>
            <a:miter lim="800000"/>
            <a:headEnd/>
            <a:tailEnd/>
          </a:ln>
        </p:spPr>
        <p:txBody>
          <a:bodyPr lIns="0" tIns="0" rIns="0" bIns="0">
            <a:spAutoFit/>
          </a:bodyPr>
          <a:lstStyle/>
          <a:p>
            <a:endParaRPr lang="en-US" altLang="en-US" sz="900">
              <a:latin typeface="Times New Roman" charset="0"/>
              <a:cs typeface="Times New Roman" charset="0"/>
            </a:endParaRPr>
          </a:p>
          <a:p>
            <a:pPr>
              <a:spcBef>
                <a:spcPts val="50"/>
              </a:spcBef>
            </a:pPr>
            <a:endParaRPr lang="en-US" altLang="en-US" sz="1000">
              <a:latin typeface="Times New Roman" charset="0"/>
              <a:cs typeface="Times New Roman" charset="0"/>
            </a:endParaRPr>
          </a:p>
          <a:p>
            <a:pPr>
              <a:lnSpc>
                <a:spcPct val="103000"/>
              </a:lnSpc>
            </a:pPr>
            <a:r>
              <a:rPr lang="en-US" altLang="en-US" sz="800" b="1">
                <a:solidFill>
                  <a:srgbClr val="C00000"/>
                </a:solidFill>
              </a:rPr>
              <a:t>After completion, place  gauze over site and hold</a:t>
            </a:r>
          </a:p>
          <a:p>
            <a:pPr>
              <a:lnSpc>
                <a:spcPct val="103000"/>
              </a:lnSpc>
            </a:pPr>
            <a:r>
              <a:rPr lang="en-US" altLang="en-US" sz="800" b="1">
                <a:solidFill>
                  <a:srgbClr val="C00000"/>
                </a:solidFill>
                <a:latin typeface="Helvetica" pitchFamily="34" charset="0"/>
                <a:ea typeface="Helvetica" pitchFamily="34" charset="0"/>
                <a:cs typeface="Helvetica" pitchFamily="34" charset="0"/>
              </a:rPr>
              <a:t>wing with a thumb or finger.  </a:t>
            </a:r>
            <a:r>
              <a:rPr lang="en-US" altLang="en-US" sz="800" b="1">
                <a:solidFill>
                  <a:srgbClr val="C00000"/>
                </a:solidFill>
              </a:rPr>
              <a:t>Activate the safety mechanism by  squeezing both sides of the hub.</a:t>
            </a:r>
          </a:p>
        </p:txBody>
      </p:sp>
      <p:sp>
        <p:nvSpPr>
          <p:cNvPr id="17439" name="object 33"/>
          <p:cNvSpPr>
            <a:spLocks/>
          </p:cNvSpPr>
          <p:nvPr/>
        </p:nvSpPr>
        <p:spPr bwMode="auto">
          <a:xfrm>
            <a:off x="4724400" y="4495800"/>
            <a:ext cx="260350" cy="222250"/>
          </a:xfrm>
          <a:custGeom>
            <a:avLst/>
            <a:gdLst>
              <a:gd name="T0" fmla="*/ 0 w 220979"/>
              <a:gd name="T1" fmla="*/ 147727 h 325120"/>
              <a:gd name="T2" fmla="*/ 13623 w 220979"/>
              <a:gd name="T3" fmla="*/ 184872 h 325120"/>
              <a:gd name="T4" fmla="*/ 85859 w 220979"/>
              <a:gd name="T5" fmla="*/ 219194 h 325120"/>
              <a:gd name="T6" fmla="*/ 142399 w 220979"/>
              <a:gd name="T7" fmla="*/ 221912 h 325120"/>
              <a:gd name="T8" fmla="*/ 229423 w 220979"/>
              <a:gd name="T9" fmla="*/ 200229 h 325120"/>
              <a:gd name="T10" fmla="*/ 129412 w 220979"/>
              <a:gd name="T11" fmla="*/ 193210 h 325120"/>
              <a:gd name="T12" fmla="*/ 68891 w 220979"/>
              <a:gd name="T13" fmla="*/ 173335 h 325120"/>
              <a:gd name="T14" fmla="*/ 59970 w 220979"/>
              <a:gd name="T15" fmla="*/ 147727 h 325120"/>
              <a:gd name="T16" fmla="*/ 103632 w 220979"/>
              <a:gd name="T17" fmla="*/ 118730 h 325120"/>
              <a:gd name="T18" fmla="*/ 130015 w 220979"/>
              <a:gd name="T19" fmla="*/ 118958 h 325120"/>
              <a:gd name="T20" fmla="*/ 199901 w 220979"/>
              <a:gd name="T21" fmla="*/ 155053 h 325120"/>
              <a:gd name="T22" fmla="*/ 168910 w 220979"/>
              <a:gd name="T23" fmla="*/ 187628 h 325120"/>
              <a:gd name="T24" fmla="*/ 239643 w 220979"/>
              <a:gd name="T25" fmla="*/ 193210 h 325120"/>
              <a:gd name="T26" fmla="*/ 259854 w 220979"/>
              <a:gd name="T27" fmla="*/ 157083 h 325120"/>
              <a:gd name="T28" fmla="*/ 249955 w 220979"/>
              <a:gd name="T29" fmla="*/ 129272 h 325120"/>
              <a:gd name="T30" fmla="*/ 193064 w 220979"/>
              <a:gd name="T31" fmla="*/ 103467 h 325120"/>
              <a:gd name="T32" fmla="*/ 205586 w 220979"/>
              <a:gd name="T33" fmla="*/ 99701 h 325120"/>
              <a:gd name="T34" fmla="*/ 221454 w 220979"/>
              <a:gd name="T35" fmla="*/ 92989 h 325120"/>
              <a:gd name="T36" fmla="*/ 103632 w 220979"/>
              <a:gd name="T37" fmla="*/ 92789 h 325120"/>
              <a:gd name="T38" fmla="*/ 127826 w 220979"/>
              <a:gd name="T39" fmla="*/ 28996 h 325120"/>
              <a:gd name="T40" fmla="*/ 150775 w 220979"/>
              <a:gd name="T41" fmla="*/ 31055 h 325120"/>
              <a:gd name="T42" fmla="*/ 185163 w 220979"/>
              <a:gd name="T43" fmla="*/ 59208 h 325120"/>
              <a:gd name="T44" fmla="*/ 151676 w 220979"/>
              <a:gd name="T45" fmla="*/ 88769 h 325120"/>
              <a:gd name="T46" fmla="*/ 221454 w 220979"/>
              <a:gd name="T47" fmla="*/ 92989 h 325120"/>
              <a:gd name="T48" fmla="*/ 245134 w 220979"/>
              <a:gd name="T49" fmla="*/ 57073 h 325120"/>
              <a:gd name="T50" fmla="*/ 242614 w 220979"/>
              <a:gd name="T51" fmla="*/ 43799 h 325120"/>
              <a:gd name="T52" fmla="*/ 235138 w 220979"/>
              <a:gd name="T53" fmla="*/ 32200 h 325120"/>
              <a:gd name="T54" fmla="*/ 128888 w 220979"/>
              <a:gd name="T55" fmla="*/ 0 h 325120"/>
              <a:gd name="T56" fmla="*/ 41296 w 220979"/>
              <a:gd name="T57" fmla="*/ 20748 h 325120"/>
              <a:gd name="T58" fmla="*/ 6837 w 220979"/>
              <a:gd name="T59" fmla="*/ 72639 h 325120"/>
              <a:gd name="T60" fmla="*/ 66449 w 220979"/>
              <a:gd name="T61" fmla="*/ 67143 h 325120"/>
              <a:gd name="T62" fmla="*/ 92753 w 220979"/>
              <a:gd name="T63" fmla="*/ 35100 h 325120"/>
              <a:gd name="T64" fmla="*/ 231794 w 220979"/>
              <a:gd name="T65" fmla="*/ 28996 h 325120"/>
              <a:gd name="T66" fmla="*/ 190955 w 220979"/>
              <a:gd name="T67" fmla="*/ 8163 h 325120"/>
              <a:gd name="T68" fmla="*/ 128888 w 220979"/>
              <a:gd name="T69" fmla="*/ 0 h 325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0979"/>
              <a:gd name="T106" fmla="*/ 0 h 325120"/>
              <a:gd name="T107" fmla="*/ 220979 w 220979"/>
              <a:gd name="T108" fmla="*/ 325120 h 325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0979" h="325120">
                <a:moveTo>
                  <a:pt x="50901" y="216103"/>
                </a:moveTo>
                <a:lnTo>
                  <a:pt x="0" y="216103"/>
                </a:lnTo>
                <a:lnTo>
                  <a:pt x="638" y="228102"/>
                </a:lnTo>
                <a:lnTo>
                  <a:pt x="11563" y="270441"/>
                </a:lnTo>
                <a:lnTo>
                  <a:pt x="35575" y="301874"/>
                </a:lnTo>
                <a:lnTo>
                  <a:pt x="72875" y="320650"/>
                </a:lnTo>
                <a:lnTo>
                  <a:pt x="109842" y="325043"/>
                </a:lnTo>
                <a:lnTo>
                  <a:pt x="120865" y="324626"/>
                </a:lnTo>
                <a:lnTo>
                  <a:pt x="161994" y="314657"/>
                </a:lnTo>
                <a:lnTo>
                  <a:pt x="194729" y="292907"/>
                </a:lnTo>
                <a:lnTo>
                  <a:pt x="203403" y="282638"/>
                </a:lnTo>
                <a:lnTo>
                  <a:pt x="109842" y="282638"/>
                </a:lnTo>
                <a:lnTo>
                  <a:pt x="95814" y="281452"/>
                </a:lnTo>
                <a:lnTo>
                  <a:pt x="58473" y="253565"/>
                </a:lnTo>
                <a:lnTo>
                  <a:pt x="51444" y="229790"/>
                </a:lnTo>
                <a:lnTo>
                  <a:pt x="50901" y="216103"/>
                </a:lnTo>
                <a:close/>
              </a:path>
              <a:path w="220979" h="325120">
                <a:moveTo>
                  <a:pt x="87960" y="135737"/>
                </a:moveTo>
                <a:lnTo>
                  <a:pt x="87960" y="173685"/>
                </a:lnTo>
                <a:lnTo>
                  <a:pt x="102973" y="173686"/>
                </a:lnTo>
                <a:lnTo>
                  <a:pt x="110354" y="174019"/>
                </a:lnTo>
                <a:lnTo>
                  <a:pt x="151510" y="185229"/>
                </a:lnTo>
                <a:lnTo>
                  <a:pt x="169671" y="226821"/>
                </a:lnTo>
                <a:lnTo>
                  <a:pt x="168596" y="239447"/>
                </a:lnTo>
                <a:lnTo>
                  <a:pt x="143367" y="274473"/>
                </a:lnTo>
                <a:lnTo>
                  <a:pt x="109842" y="282638"/>
                </a:lnTo>
                <a:lnTo>
                  <a:pt x="203403" y="282638"/>
                </a:lnTo>
                <a:lnTo>
                  <a:pt x="220014" y="240371"/>
                </a:lnTo>
                <a:lnTo>
                  <a:pt x="220558" y="229790"/>
                </a:lnTo>
                <a:lnTo>
                  <a:pt x="220483" y="228102"/>
                </a:lnTo>
                <a:lnTo>
                  <a:pt x="212156" y="189107"/>
                </a:lnTo>
                <a:lnTo>
                  <a:pt x="176521" y="155027"/>
                </a:lnTo>
                <a:lnTo>
                  <a:pt x="163868" y="151358"/>
                </a:lnTo>
                <a:lnTo>
                  <a:pt x="163868" y="150469"/>
                </a:lnTo>
                <a:lnTo>
                  <a:pt x="174497" y="145849"/>
                </a:lnTo>
                <a:lnTo>
                  <a:pt x="183622" y="140030"/>
                </a:lnTo>
                <a:lnTo>
                  <a:pt x="187965" y="136029"/>
                </a:lnTo>
                <a:lnTo>
                  <a:pt x="96291" y="136029"/>
                </a:lnTo>
                <a:lnTo>
                  <a:pt x="87960" y="135737"/>
                </a:lnTo>
                <a:close/>
              </a:path>
              <a:path w="220979" h="325120">
                <a:moveTo>
                  <a:pt x="196741" y="42417"/>
                </a:moveTo>
                <a:lnTo>
                  <a:pt x="108496" y="42417"/>
                </a:lnTo>
                <a:lnTo>
                  <a:pt x="118723" y="43170"/>
                </a:lnTo>
                <a:lnTo>
                  <a:pt x="127974" y="45429"/>
                </a:lnTo>
                <a:lnTo>
                  <a:pt x="156312" y="77074"/>
                </a:lnTo>
                <a:lnTo>
                  <a:pt x="157162" y="86613"/>
                </a:lnTo>
                <a:lnTo>
                  <a:pt x="157162" y="96151"/>
                </a:lnTo>
                <a:lnTo>
                  <a:pt x="128739" y="129857"/>
                </a:lnTo>
                <a:lnTo>
                  <a:pt x="96291" y="136029"/>
                </a:lnTo>
                <a:lnTo>
                  <a:pt x="187965" y="136029"/>
                </a:lnTo>
                <a:lnTo>
                  <a:pt x="207394" y="94950"/>
                </a:lnTo>
                <a:lnTo>
                  <a:pt x="208064" y="83489"/>
                </a:lnTo>
                <a:lnTo>
                  <a:pt x="207533" y="73514"/>
                </a:lnTo>
                <a:lnTo>
                  <a:pt x="205925" y="64071"/>
                </a:lnTo>
                <a:lnTo>
                  <a:pt x="203290" y="55321"/>
                </a:lnTo>
                <a:lnTo>
                  <a:pt x="199580" y="47104"/>
                </a:lnTo>
                <a:lnTo>
                  <a:pt x="196741" y="42417"/>
                </a:lnTo>
                <a:close/>
              </a:path>
              <a:path w="220979" h="325120">
                <a:moveTo>
                  <a:pt x="109397" y="0"/>
                </a:moveTo>
                <a:lnTo>
                  <a:pt x="66979" y="8026"/>
                </a:lnTo>
                <a:lnTo>
                  <a:pt x="35051" y="30352"/>
                </a:lnTo>
                <a:lnTo>
                  <a:pt x="14269" y="64125"/>
                </a:lnTo>
                <a:lnTo>
                  <a:pt x="5803" y="106260"/>
                </a:lnTo>
                <a:lnTo>
                  <a:pt x="56705" y="106260"/>
                </a:lnTo>
                <a:lnTo>
                  <a:pt x="56400" y="98221"/>
                </a:lnTo>
                <a:lnTo>
                  <a:pt x="57302" y="90411"/>
                </a:lnTo>
                <a:lnTo>
                  <a:pt x="78727" y="51346"/>
                </a:lnTo>
                <a:lnTo>
                  <a:pt x="99567" y="42417"/>
                </a:lnTo>
                <a:lnTo>
                  <a:pt x="196741" y="42417"/>
                </a:lnTo>
                <a:lnTo>
                  <a:pt x="194992" y="39529"/>
                </a:lnTo>
                <a:lnTo>
                  <a:pt x="162078" y="11941"/>
                </a:lnTo>
                <a:lnTo>
                  <a:pt x="118503" y="333"/>
                </a:lnTo>
                <a:lnTo>
                  <a:pt x="109397" y="0"/>
                </a:lnTo>
                <a:close/>
              </a:path>
            </a:pathLst>
          </a:custGeom>
          <a:solidFill>
            <a:srgbClr val="C00000"/>
          </a:solidFill>
          <a:ln w="9525">
            <a:noFill/>
            <a:round/>
            <a:headEnd/>
            <a:tailEnd/>
          </a:ln>
        </p:spPr>
        <p:txBody>
          <a:bodyPr lIns="0" tIns="0" rIns="0" bIns="0"/>
          <a:lstStyle/>
          <a:p>
            <a:endParaRPr lang="en-US"/>
          </a:p>
        </p:txBody>
      </p:sp>
      <p:sp>
        <p:nvSpPr>
          <p:cNvPr id="17440" name="object 35"/>
          <p:cNvSpPr>
            <a:spLocks noChangeArrowheads="1"/>
          </p:cNvSpPr>
          <p:nvPr/>
        </p:nvSpPr>
        <p:spPr bwMode="auto">
          <a:xfrm>
            <a:off x="6629400" y="5410200"/>
            <a:ext cx="1828800" cy="838200"/>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7441" name="object 37"/>
          <p:cNvSpPr>
            <a:spLocks/>
          </p:cNvSpPr>
          <p:nvPr/>
        </p:nvSpPr>
        <p:spPr bwMode="auto">
          <a:xfrm>
            <a:off x="4648200" y="5334000"/>
            <a:ext cx="1905000" cy="990600"/>
          </a:xfrm>
          <a:custGeom>
            <a:avLst/>
            <a:gdLst>
              <a:gd name="T0" fmla="*/ 0 w 1718945"/>
              <a:gd name="T1" fmla="*/ 990207 h 1249045"/>
              <a:gd name="T2" fmla="*/ 1904338 w 1718945"/>
              <a:gd name="T3" fmla="*/ 990207 h 1249045"/>
              <a:gd name="T4" fmla="*/ 1904338 w 1718945"/>
              <a:gd name="T5" fmla="*/ 0 h 1249045"/>
              <a:gd name="T6" fmla="*/ 0 w 1718945"/>
              <a:gd name="T7" fmla="*/ 0 h 1249045"/>
              <a:gd name="T8" fmla="*/ 0 w 1718945"/>
              <a:gd name="T9" fmla="*/ 990207 h 1249045"/>
              <a:gd name="T10" fmla="*/ 0 60000 65536"/>
              <a:gd name="T11" fmla="*/ 0 60000 65536"/>
              <a:gd name="T12" fmla="*/ 0 60000 65536"/>
              <a:gd name="T13" fmla="*/ 0 60000 65536"/>
              <a:gd name="T14" fmla="*/ 0 60000 65536"/>
              <a:gd name="T15" fmla="*/ 0 w 1718945"/>
              <a:gd name="T16" fmla="*/ 0 h 1249045"/>
              <a:gd name="T17" fmla="*/ 1718945 w 1718945"/>
              <a:gd name="T18" fmla="*/ 1249045 h 1249045"/>
            </a:gdLst>
            <a:ahLst/>
            <a:cxnLst>
              <a:cxn ang="T10">
                <a:pos x="T0" y="T1"/>
              </a:cxn>
              <a:cxn ang="T11">
                <a:pos x="T2" y="T3"/>
              </a:cxn>
              <a:cxn ang="T12">
                <a:pos x="T4" y="T5"/>
              </a:cxn>
              <a:cxn ang="T13">
                <a:pos x="T6" y="T7"/>
              </a:cxn>
              <a:cxn ang="T14">
                <a:pos x="T8" y="T9"/>
              </a:cxn>
            </a:cxnLst>
            <a:rect l="T15" t="T16" r="T17" b="T18"/>
            <a:pathLst>
              <a:path w="1718945" h="1249045">
                <a:moveTo>
                  <a:pt x="0" y="1248549"/>
                </a:moveTo>
                <a:lnTo>
                  <a:pt x="1718348" y="1248549"/>
                </a:lnTo>
                <a:lnTo>
                  <a:pt x="1718348" y="0"/>
                </a:lnTo>
                <a:lnTo>
                  <a:pt x="0" y="0"/>
                </a:lnTo>
                <a:lnTo>
                  <a:pt x="0" y="1248549"/>
                </a:lnTo>
                <a:close/>
              </a:path>
            </a:pathLst>
          </a:custGeom>
          <a:solidFill>
            <a:schemeClr val="tx1"/>
          </a:solidFill>
          <a:ln w="9525">
            <a:noFill/>
            <a:round/>
            <a:headEnd/>
            <a:tailEnd/>
          </a:ln>
        </p:spPr>
        <p:txBody>
          <a:bodyPr lIns="0" tIns="0" rIns="0" bIns="0"/>
          <a:lstStyle/>
          <a:p>
            <a:endParaRPr lang="en-US"/>
          </a:p>
        </p:txBody>
      </p:sp>
      <p:sp>
        <p:nvSpPr>
          <p:cNvPr id="17442" name="object 38"/>
          <p:cNvSpPr txBox="1">
            <a:spLocks noChangeArrowheads="1"/>
          </p:cNvSpPr>
          <p:nvPr/>
        </p:nvSpPr>
        <p:spPr bwMode="auto">
          <a:xfrm>
            <a:off x="4724400" y="5410200"/>
            <a:ext cx="1828800" cy="800100"/>
          </a:xfrm>
          <a:prstGeom prst="rect">
            <a:avLst/>
          </a:prstGeom>
          <a:noFill/>
          <a:ln w="9525">
            <a:noFill/>
            <a:miter lim="800000"/>
            <a:headEnd/>
            <a:tailEnd/>
          </a:ln>
        </p:spPr>
        <p:txBody>
          <a:bodyPr lIns="0" tIns="0" rIns="0" bIns="0">
            <a:spAutoFit/>
          </a:bodyPr>
          <a:lstStyle/>
          <a:p>
            <a:pPr marL="300038"/>
            <a:r>
              <a:rPr lang="en-US" altLang="en-US" sz="800" b="1">
                <a:solidFill>
                  <a:srgbClr val="C00000"/>
                </a:solidFill>
              </a:rPr>
              <a:t>Slide the safety  mechanism backward</a:t>
            </a:r>
          </a:p>
          <a:p>
            <a:pPr marL="300038">
              <a:lnSpc>
                <a:spcPts val="1025"/>
              </a:lnSpc>
              <a:spcBef>
                <a:spcPts val="163"/>
              </a:spcBef>
            </a:pPr>
            <a:r>
              <a:rPr lang="en-US" altLang="en-US" sz="800" b="1">
                <a:solidFill>
                  <a:srgbClr val="C00000"/>
                </a:solidFill>
              </a:rPr>
              <a:t>until an </a:t>
            </a:r>
            <a:r>
              <a:rPr lang="en-US" altLang="en-US" sz="900" b="1">
                <a:solidFill>
                  <a:srgbClr val="C00000"/>
                </a:solidFill>
              </a:rPr>
              <a:t>audible click </a:t>
            </a:r>
            <a:r>
              <a:rPr lang="en-US" altLang="en-US" sz="800" b="1">
                <a:solidFill>
                  <a:srgbClr val="C00000"/>
                </a:solidFill>
              </a:rPr>
              <a:t>is  heard. The click is a sign that  the safety mechanism has  been correctly activated.</a:t>
            </a:r>
          </a:p>
        </p:txBody>
      </p:sp>
      <p:sp>
        <p:nvSpPr>
          <p:cNvPr id="17443" name="object 39"/>
          <p:cNvSpPr>
            <a:spLocks/>
          </p:cNvSpPr>
          <p:nvPr/>
        </p:nvSpPr>
        <p:spPr bwMode="auto">
          <a:xfrm>
            <a:off x="4648200" y="5410200"/>
            <a:ext cx="261938" cy="212725"/>
          </a:xfrm>
          <a:custGeom>
            <a:avLst/>
            <a:gdLst>
              <a:gd name="T0" fmla="*/ 214102 w 222885"/>
              <a:gd name="T1" fmla="*/ 162016 h 313054"/>
              <a:gd name="T2" fmla="*/ 157431 w 222885"/>
              <a:gd name="T3" fmla="*/ 162016 h 313054"/>
              <a:gd name="T4" fmla="*/ 157431 w 222885"/>
              <a:gd name="T5" fmla="*/ 212380 h 313054"/>
              <a:gd name="T6" fmla="*/ 214102 w 222885"/>
              <a:gd name="T7" fmla="*/ 212380 h 313054"/>
              <a:gd name="T8" fmla="*/ 214102 w 222885"/>
              <a:gd name="T9" fmla="*/ 162016 h 313054"/>
              <a:gd name="T10" fmla="*/ 214102 w 222885"/>
              <a:gd name="T11" fmla="*/ 0 h 313054"/>
              <a:gd name="T12" fmla="*/ 157431 w 222885"/>
              <a:gd name="T13" fmla="*/ 0 h 313054"/>
              <a:gd name="T14" fmla="*/ 0 w 222885"/>
              <a:gd name="T15" fmla="*/ 127730 h 313054"/>
              <a:gd name="T16" fmla="*/ 0 w 222885"/>
              <a:gd name="T17" fmla="*/ 162016 h 313054"/>
              <a:gd name="T18" fmla="*/ 261326 w 222885"/>
              <a:gd name="T19" fmla="*/ 162016 h 313054"/>
              <a:gd name="T20" fmla="*/ 261326 w 222885"/>
              <a:gd name="T21" fmla="*/ 134712 h 313054"/>
              <a:gd name="T22" fmla="*/ 46178 w 222885"/>
              <a:gd name="T23" fmla="*/ 134712 h 313054"/>
              <a:gd name="T24" fmla="*/ 156371 w 222885"/>
              <a:gd name="T25" fmla="*/ 41259 h 313054"/>
              <a:gd name="T26" fmla="*/ 214102 w 222885"/>
              <a:gd name="T27" fmla="*/ 41259 h 313054"/>
              <a:gd name="T28" fmla="*/ 214102 w 222885"/>
              <a:gd name="T29" fmla="*/ 0 h 313054"/>
              <a:gd name="T30" fmla="*/ 214102 w 222885"/>
              <a:gd name="T31" fmla="*/ 41259 h 313054"/>
              <a:gd name="T32" fmla="*/ 157431 w 222885"/>
              <a:gd name="T33" fmla="*/ 41259 h 313054"/>
              <a:gd name="T34" fmla="*/ 157431 w 222885"/>
              <a:gd name="T35" fmla="*/ 134712 h 313054"/>
              <a:gd name="T36" fmla="*/ 214102 w 222885"/>
              <a:gd name="T37" fmla="*/ 134712 h 313054"/>
              <a:gd name="T38" fmla="*/ 214102 w 222885"/>
              <a:gd name="T39" fmla="*/ 41259 h 3130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2885"/>
              <a:gd name="T61" fmla="*/ 0 h 313054"/>
              <a:gd name="T62" fmla="*/ 222885 w 222885"/>
              <a:gd name="T63" fmla="*/ 313054 h 3130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2885" h="313054">
                <a:moveTo>
                  <a:pt x="182181" y="238429"/>
                </a:moveTo>
                <a:lnTo>
                  <a:pt x="133959" y="238429"/>
                </a:lnTo>
                <a:lnTo>
                  <a:pt x="133959" y="312547"/>
                </a:lnTo>
                <a:lnTo>
                  <a:pt x="182181" y="312547"/>
                </a:lnTo>
                <a:lnTo>
                  <a:pt x="182181" y="238429"/>
                </a:lnTo>
                <a:close/>
              </a:path>
              <a:path w="222885" h="313054">
                <a:moveTo>
                  <a:pt x="182181" y="0"/>
                </a:moveTo>
                <a:lnTo>
                  <a:pt x="133959" y="0"/>
                </a:lnTo>
                <a:lnTo>
                  <a:pt x="0" y="187972"/>
                </a:lnTo>
                <a:lnTo>
                  <a:pt x="0" y="238429"/>
                </a:lnTo>
                <a:lnTo>
                  <a:pt x="222364" y="238429"/>
                </a:lnTo>
                <a:lnTo>
                  <a:pt x="222364" y="198247"/>
                </a:lnTo>
                <a:lnTo>
                  <a:pt x="39293" y="198247"/>
                </a:lnTo>
                <a:lnTo>
                  <a:pt x="133057" y="60718"/>
                </a:lnTo>
                <a:lnTo>
                  <a:pt x="182181" y="60718"/>
                </a:lnTo>
                <a:lnTo>
                  <a:pt x="182181" y="0"/>
                </a:lnTo>
                <a:close/>
              </a:path>
              <a:path w="222885" h="313054">
                <a:moveTo>
                  <a:pt x="182181" y="60718"/>
                </a:moveTo>
                <a:lnTo>
                  <a:pt x="133959" y="60718"/>
                </a:lnTo>
                <a:lnTo>
                  <a:pt x="133959" y="198247"/>
                </a:lnTo>
                <a:lnTo>
                  <a:pt x="182181" y="198247"/>
                </a:lnTo>
                <a:lnTo>
                  <a:pt x="182181" y="60718"/>
                </a:lnTo>
                <a:close/>
              </a:path>
            </a:pathLst>
          </a:custGeom>
          <a:solidFill>
            <a:srgbClr val="CC0000"/>
          </a:solidFill>
          <a:ln w="9525">
            <a:noFill/>
            <a:round/>
            <a:headEnd/>
            <a:tailEnd/>
          </a:ln>
        </p:spPr>
        <p:txBody>
          <a:bodyPr lIns="0" tIns="0" rIns="0" bIns="0"/>
          <a:lstStyle/>
          <a:p>
            <a:endParaRPr lang="en-US"/>
          </a:p>
        </p:txBody>
      </p:sp>
      <p:sp>
        <p:nvSpPr>
          <p:cNvPr id="17444" name="object 40"/>
          <p:cNvSpPr>
            <a:spLocks/>
          </p:cNvSpPr>
          <p:nvPr/>
        </p:nvSpPr>
        <p:spPr bwMode="auto">
          <a:xfrm>
            <a:off x="533400" y="4419600"/>
            <a:ext cx="1905000" cy="668338"/>
          </a:xfrm>
          <a:custGeom>
            <a:avLst/>
            <a:gdLst>
              <a:gd name="T0" fmla="*/ 0 w 1719580"/>
              <a:gd name="T1" fmla="*/ 668119 h 1203325"/>
              <a:gd name="T2" fmla="*/ 1904746 w 1719580"/>
              <a:gd name="T3" fmla="*/ 668119 h 1203325"/>
              <a:gd name="T4" fmla="*/ 1904746 w 1719580"/>
              <a:gd name="T5" fmla="*/ 0 h 1203325"/>
              <a:gd name="T6" fmla="*/ 0 w 1719580"/>
              <a:gd name="T7" fmla="*/ 0 h 1203325"/>
              <a:gd name="T8" fmla="*/ 0 w 1719580"/>
              <a:gd name="T9" fmla="*/ 668119 h 1203325"/>
              <a:gd name="T10" fmla="*/ 0 60000 65536"/>
              <a:gd name="T11" fmla="*/ 0 60000 65536"/>
              <a:gd name="T12" fmla="*/ 0 60000 65536"/>
              <a:gd name="T13" fmla="*/ 0 60000 65536"/>
              <a:gd name="T14" fmla="*/ 0 60000 65536"/>
              <a:gd name="T15" fmla="*/ 0 w 1719580"/>
              <a:gd name="T16" fmla="*/ 0 h 1203325"/>
              <a:gd name="T17" fmla="*/ 1719580 w 1719580"/>
              <a:gd name="T18" fmla="*/ 1203325 h 1203325"/>
            </a:gdLst>
            <a:ahLst/>
            <a:cxnLst>
              <a:cxn ang="T10">
                <a:pos x="T0" y="T1"/>
              </a:cxn>
              <a:cxn ang="T11">
                <a:pos x="T2" y="T3"/>
              </a:cxn>
              <a:cxn ang="T12">
                <a:pos x="T4" y="T5"/>
              </a:cxn>
              <a:cxn ang="T13">
                <a:pos x="T6" y="T7"/>
              </a:cxn>
              <a:cxn ang="T14">
                <a:pos x="T8" y="T9"/>
              </a:cxn>
            </a:cxnLst>
            <a:rect l="T15" t="T16" r="T17" b="T18"/>
            <a:pathLst>
              <a:path w="1719580" h="1203325">
                <a:moveTo>
                  <a:pt x="0" y="1202931"/>
                </a:moveTo>
                <a:lnTo>
                  <a:pt x="1719351" y="1202931"/>
                </a:lnTo>
                <a:lnTo>
                  <a:pt x="1719351" y="0"/>
                </a:lnTo>
                <a:lnTo>
                  <a:pt x="0" y="0"/>
                </a:lnTo>
                <a:lnTo>
                  <a:pt x="0" y="1202931"/>
                </a:lnTo>
                <a:close/>
              </a:path>
            </a:pathLst>
          </a:custGeom>
          <a:solidFill>
            <a:schemeClr val="tx1"/>
          </a:solidFill>
          <a:ln w="9525">
            <a:noFill/>
            <a:round/>
            <a:headEnd/>
            <a:tailEnd/>
          </a:ln>
        </p:spPr>
        <p:txBody>
          <a:bodyPr lIns="0" tIns="0" rIns="0" bIns="0"/>
          <a:lstStyle/>
          <a:p>
            <a:endParaRPr lang="en-US"/>
          </a:p>
        </p:txBody>
      </p:sp>
      <p:sp>
        <p:nvSpPr>
          <p:cNvPr id="17445" name="object 41"/>
          <p:cNvSpPr txBox="1">
            <a:spLocks noChangeArrowheads="1"/>
          </p:cNvSpPr>
          <p:nvPr/>
        </p:nvSpPr>
        <p:spPr bwMode="auto">
          <a:xfrm>
            <a:off x="533400" y="4114800"/>
            <a:ext cx="2209800" cy="820738"/>
          </a:xfrm>
          <a:prstGeom prst="rect">
            <a:avLst/>
          </a:prstGeom>
          <a:noFill/>
          <a:ln w="9525">
            <a:noFill/>
            <a:miter lim="800000"/>
            <a:headEnd/>
            <a:tailEnd/>
          </a:ln>
        </p:spPr>
        <p:txBody>
          <a:bodyPr lIns="0" tIns="0" rIns="0" bIns="0">
            <a:spAutoFit/>
          </a:bodyPr>
          <a:lstStyle/>
          <a:p>
            <a:endParaRPr lang="en-US" altLang="en-US" sz="800">
              <a:latin typeface="Times New Roman" charset="0"/>
              <a:cs typeface="Times New Roman" charset="0"/>
            </a:endParaRPr>
          </a:p>
          <a:p>
            <a:endParaRPr lang="en-US" altLang="en-US" sz="800">
              <a:latin typeface="Times New Roman" charset="0"/>
              <a:cs typeface="Times New Roman" charset="0"/>
            </a:endParaRPr>
          </a:p>
          <a:p>
            <a:endParaRPr lang="en-US" altLang="en-US" sz="800">
              <a:latin typeface="Times New Roman" charset="0"/>
              <a:cs typeface="Times New Roman" charset="0"/>
            </a:endParaRPr>
          </a:p>
          <a:p>
            <a:pPr>
              <a:spcBef>
                <a:spcPts val="500"/>
              </a:spcBef>
            </a:pPr>
            <a:r>
              <a:rPr lang="en-US" altLang="en-US" sz="800" b="1">
                <a:solidFill>
                  <a:srgbClr val="C00000"/>
                </a:solidFill>
              </a:rPr>
              <a:t>Perform venipuncture  with patient’s arm in  downward position.</a:t>
            </a:r>
          </a:p>
        </p:txBody>
      </p:sp>
      <p:sp>
        <p:nvSpPr>
          <p:cNvPr id="42" name="object 42"/>
          <p:cNvSpPr/>
          <p:nvPr/>
        </p:nvSpPr>
        <p:spPr>
          <a:xfrm>
            <a:off x="533400" y="4495800"/>
            <a:ext cx="155575" cy="212725"/>
          </a:xfrm>
          <a:custGeom>
            <a:avLst/>
            <a:gdLst/>
            <a:ahLst/>
            <a:cxnLst/>
            <a:rect l="l" t="t" r="r" b="b"/>
            <a:pathLst>
              <a:path w="132715" h="313054">
                <a:moveTo>
                  <a:pt x="132613" y="0"/>
                </a:moveTo>
                <a:lnTo>
                  <a:pt x="91084" y="0"/>
                </a:lnTo>
                <a:lnTo>
                  <a:pt x="89372" y="6872"/>
                </a:lnTo>
                <a:lnTo>
                  <a:pt x="86904" y="13182"/>
                </a:lnTo>
                <a:lnTo>
                  <a:pt x="58712" y="40195"/>
                </a:lnTo>
                <a:lnTo>
                  <a:pt x="15851" y="51130"/>
                </a:lnTo>
                <a:lnTo>
                  <a:pt x="0" y="51803"/>
                </a:lnTo>
                <a:lnTo>
                  <a:pt x="0" y="91986"/>
                </a:lnTo>
                <a:lnTo>
                  <a:pt x="76796" y="91986"/>
                </a:lnTo>
                <a:lnTo>
                  <a:pt x="76796" y="312559"/>
                </a:lnTo>
                <a:lnTo>
                  <a:pt x="132613" y="312559"/>
                </a:lnTo>
                <a:lnTo>
                  <a:pt x="132613" y="0"/>
                </a:lnTo>
                <a:close/>
              </a:path>
            </a:pathLst>
          </a:custGeom>
          <a:solidFill>
            <a:srgbClr val="C00000"/>
          </a:solidFill>
        </p:spPr>
        <p:txBody>
          <a:bodyPr lIns="0" tIns="0" rIns="0" bIns="0"/>
          <a:lstStyle/>
          <a:p>
            <a:pPr fontAlgn="auto">
              <a:spcBef>
                <a:spcPts val="0"/>
              </a:spcBef>
              <a:spcAft>
                <a:spcPts val="0"/>
              </a:spcAft>
              <a:defRPr/>
            </a:pPr>
            <a:endParaRPr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n-lt"/>
              <a:cs typeface="+mn-cs"/>
            </a:endParaRPr>
          </a:p>
        </p:txBody>
      </p:sp>
      <p:sp>
        <p:nvSpPr>
          <p:cNvPr id="17447" name="object 43"/>
          <p:cNvSpPr>
            <a:spLocks noChangeArrowheads="1"/>
          </p:cNvSpPr>
          <p:nvPr/>
        </p:nvSpPr>
        <p:spPr bwMode="auto">
          <a:xfrm>
            <a:off x="2514600" y="4343400"/>
            <a:ext cx="1644650" cy="811213"/>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7448" name="object 44"/>
          <p:cNvSpPr>
            <a:spLocks/>
          </p:cNvSpPr>
          <p:nvPr/>
        </p:nvSpPr>
        <p:spPr bwMode="auto">
          <a:xfrm>
            <a:off x="2682875" y="4354513"/>
            <a:ext cx="1763713" cy="814387"/>
          </a:xfrm>
          <a:custGeom>
            <a:avLst/>
            <a:gdLst>
              <a:gd name="T0" fmla="*/ 0 w 1499235"/>
              <a:gd name="T1" fmla="*/ 814318 h 1195704"/>
              <a:gd name="T2" fmla="*/ 1763622 w 1499235"/>
              <a:gd name="T3" fmla="*/ 814318 h 1195704"/>
              <a:gd name="T4" fmla="*/ 1763622 w 1499235"/>
              <a:gd name="T5" fmla="*/ 0 h 1195704"/>
              <a:gd name="T6" fmla="*/ 0 w 1499235"/>
              <a:gd name="T7" fmla="*/ 0 h 1195704"/>
              <a:gd name="T8" fmla="*/ 0 w 1499235"/>
              <a:gd name="T9" fmla="*/ 814318 h 1195704"/>
              <a:gd name="T10" fmla="*/ 0 60000 65536"/>
              <a:gd name="T11" fmla="*/ 0 60000 65536"/>
              <a:gd name="T12" fmla="*/ 0 60000 65536"/>
              <a:gd name="T13" fmla="*/ 0 60000 65536"/>
              <a:gd name="T14" fmla="*/ 0 60000 65536"/>
              <a:gd name="T15" fmla="*/ 0 w 1499235"/>
              <a:gd name="T16" fmla="*/ 0 h 1195704"/>
              <a:gd name="T17" fmla="*/ 1499235 w 1499235"/>
              <a:gd name="T18" fmla="*/ 1195704 h 1195704"/>
            </a:gdLst>
            <a:ahLst/>
            <a:cxnLst>
              <a:cxn ang="T10">
                <a:pos x="T0" y="T1"/>
              </a:cxn>
              <a:cxn ang="T11">
                <a:pos x="T2" y="T3"/>
              </a:cxn>
              <a:cxn ang="T12">
                <a:pos x="T4" y="T5"/>
              </a:cxn>
              <a:cxn ang="T13">
                <a:pos x="T6" y="T7"/>
              </a:cxn>
              <a:cxn ang="T14">
                <a:pos x="T8" y="T9"/>
              </a:cxn>
            </a:cxnLst>
            <a:rect l="T15" t="T16" r="T17" b="T18"/>
            <a:pathLst>
              <a:path w="1499235" h="1195704">
                <a:moveTo>
                  <a:pt x="0" y="1195603"/>
                </a:moveTo>
                <a:lnTo>
                  <a:pt x="1499158" y="1195603"/>
                </a:lnTo>
                <a:lnTo>
                  <a:pt x="1499158" y="0"/>
                </a:lnTo>
                <a:lnTo>
                  <a:pt x="0" y="0"/>
                </a:lnTo>
                <a:lnTo>
                  <a:pt x="0" y="1195603"/>
                </a:lnTo>
                <a:close/>
              </a:path>
            </a:pathLst>
          </a:custGeom>
          <a:noFill/>
          <a:ln w="8369">
            <a:solidFill>
              <a:srgbClr val="5091CD"/>
            </a:solidFill>
            <a:round/>
            <a:headEnd/>
            <a:tailEnd/>
          </a:ln>
        </p:spPr>
        <p:txBody>
          <a:bodyPr lIns="0" tIns="0" rIns="0" bIns="0"/>
          <a:lstStyle/>
          <a:p>
            <a:endParaRPr lang="en-US"/>
          </a:p>
        </p:txBody>
      </p:sp>
      <p:sp>
        <p:nvSpPr>
          <p:cNvPr id="17449" name="object 45"/>
          <p:cNvSpPr>
            <a:spLocks/>
          </p:cNvSpPr>
          <p:nvPr/>
        </p:nvSpPr>
        <p:spPr bwMode="auto">
          <a:xfrm>
            <a:off x="457200" y="5410200"/>
            <a:ext cx="1981200" cy="609600"/>
          </a:xfrm>
          <a:custGeom>
            <a:avLst/>
            <a:gdLst>
              <a:gd name="T0" fmla="*/ 0 w 1718945"/>
              <a:gd name="T1" fmla="*/ 609358 h 1249045"/>
              <a:gd name="T2" fmla="*/ 1980512 w 1718945"/>
              <a:gd name="T3" fmla="*/ 609358 h 1249045"/>
              <a:gd name="T4" fmla="*/ 1980512 w 1718945"/>
              <a:gd name="T5" fmla="*/ 0 h 1249045"/>
              <a:gd name="T6" fmla="*/ 0 w 1718945"/>
              <a:gd name="T7" fmla="*/ 0 h 1249045"/>
              <a:gd name="T8" fmla="*/ 0 w 1718945"/>
              <a:gd name="T9" fmla="*/ 609358 h 1249045"/>
              <a:gd name="T10" fmla="*/ 0 60000 65536"/>
              <a:gd name="T11" fmla="*/ 0 60000 65536"/>
              <a:gd name="T12" fmla="*/ 0 60000 65536"/>
              <a:gd name="T13" fmla="*/ 0 60000 65536"/>
              <a:gd name="T14" fmla="*/ 0 60000 65536"/>
              <a:gd name="T15" fmla="*/ 0 w 1718945"/>
              <a:gd name="T16" fmla="*/ 0 h 1249045"/>
              <a:gd name="T17" fmla="*/ 1718945 w 1718945"/>
              <a:gd name="T18" fmla="*/ 1249045 h 1249045"/>
            </a:gdLst>
            <a:ahLst/>
            <a:cxnLst>
              <a:cxn ang="T10">
                <a:pos x="T0" y="T1"/>
              </a:cxn>
              <a:cxn ang="T11">
                <a:pos x="T2" y="T3"/>
              </a:cxn>
              <a:cxn ang="T12">
                <a:pos x="T4" y="T5"/>
              </a:cxn>
              <a:cxn ang="T13">
                <a:pos x="T6" y="T7"/>
              </a:cxn>
              <a:cxn ang="T14">
                <a:pos x="T8" y="T9"/>
              </a:cxn>
            </a:cxnLst>
            <a:rect l="T15" t="T16" r="T17" b="T18"/>
            <a:pathLst>
              <a:path w="1718945" h="1249045">
                <a:moveTo>
                  <a:pt x="0" y="1248549"/>
                </a:moveTo>
                <a:lnTo>
                  <a:pt x="1718348" y="1248549"/>
                </a:lnTo>
                <a:lnTo>
                  <a:pt x="1718348" y="0"/>
                </a:lnTo>
                <a:lnTo>
                  <a:pt x="0" y="0"/>
                </a:lnTo>
                <a:lnTo>
                  <a:pt x="0" y="1248549"/>
                </a:lnTo>
                <a:close/>
              </a:path>
            </a:pathLst>
          </a:custGeom>
          <a:solidFill>
            <a:schemeClr val="tx1"/>
          </a:solidFill>
          <a:ln w="9525">
            <a:noFill/>
            <a:round/>
            <a:headEnd/>
            <a:tailEnd/>
          </a:ln>
        </p:spPr>
        <p:txBody>
          <a:bodyPr lIns="0" tIns="0" rIns="0" bIns="0"/>
          <a:lstStyle/>
          <a:p>
            <a:endParaRPr lang="en-US"/>
          </a:p>
        </p:txBody>
      </p:sp>
      <p:sp>
        <p:nvSpPr>
          <p:cNvPr id="17450" name="object 46"/>
          <p:cNvSpPr txBox="1">
            <a:spLocks noChangeArrowheads="1"/>
          </p:cNvSpPr>
          <p:nvPr/>
        </p:nvSpPr>
        <p:spPr bwMode="auto">
          <a:xfrm>
            <a:off x="838200" y="5486400"/>
            <a:ext cx="1785938" cy="523875"/>
          </a:xfrm>
          <a:prstGeom prst="rect">
            <a:avLst/>
          </a:prstGeom>
          <a:noFill/>
          <a:ln w="9525">
            <a:noFill/>
            <a:miter lim="800000"/>
            <a:headEnd/>
            <a:tailEnd/>
          </a:ln>
        </p:spPr>
        <p:txBody>
          <a:bodyPr lIns="0" tIns="0" rIns="0" bIns="0">
            <a:spAutoFit/>
          </a:bodyPr>
          <a:lstStyle/>
          <a:p>
            <a:pPr marL="298450"/>
            <a:r>
              <a:rPr lang="en-US" altLang="en-US" sz="800" b="1">
                <a:solidFill>
                  <a:srgbClr val="C00000"/>
                </a:solidFill>
                <a:latin typeface="Helvetica" pitchFamily="34" charset="0"/>
                <a:ea typeface="Helvetica" pitchFamily="34" charset="0"/>
                <a:cs typeface="Helvetica" pitchFamily="34" charset="0"/>
              </a:rPr>
              <a:t>Flashback will confirm</a:t>
            </a:r>
          </a:p>
          <a:p>
            <a:pPr marL="298450"/>
            <a:r>
              <a:rPr lang="en-US" altLang="en-US" sz="800" b="1">
                <a:solidFill>
                  <a:srgbClr val="C00000"/>
                </a:solidFill>
              </a:rPr>
              <a:t>successful venipuncture.  Collect VACUETTE</a:t>
            </a:r>
            <a:r>
              <a:rPr lang="en-US" altLang="en-US" sz="700" b="1" baseline="33000">
                <a:solidFill>
                  <a:srgbClr val="C00000"/>
                </a:solidFill>
              </a:rPr>
              <a:t>® </a:t>
            </a:r>
            <a:r>
              <a:rPr lang="en-US" altLang="en-US" sz="800" b="1">
                <a:solidFill>
                  <a:srgbClr val="C00000"/>
                </a:solidFill>
              </a:rPr>
              <a:t>Blood  Collection Tubes.</a:t>
            </a:r>
          </a:p>
        </p:txBody>
      </p:sp>
      <p:sp>
        <p:nvSpPr>
          <p:cNvPr id="17451" name="object 47"/>
          <p:cNvSpPr>
            <a:spLocks/>
          </p:cNvSpPr>
          <p:nvPr/>
        </p:nvSpPr>
        <p:spPr bwMode="auto">
          <a:xfrm>
            <a:off x="533400" y="5486400"/>
            <a:ext cx="252413" cy="217488"/>
          </a:xfrm>
          <a:custGeom>
            <a:avLst/>
            <a:gdLst>
              <a:gd name="T0" fmla="*/ 234669 w 213994"/>
              <a:gd name="T1" fmla="*/ 28883 h 319404"/>
              <a:gd name="T2" fmla="*/ 130086 w 213994"/>
              <a:gd name="T3" fmla="*/ 28883 h 319404"/>
              <a:gd name="T4" fmla="*/ 139361 w 213994"/>
              <a:gd name="T5" fmla="*/ 29121 h 319404"/>
              <a:gd name="T6" fmla="*/ 147720 w 213994"/>
              <a:gd name="T7" fmla="*/ 29835 h 319404"/>
              <a:gd name="T8" fmla="*/ 185198 w 213994"/>
              <a:gd name="T9" fmla="*/ 45867 h 319404"/>
              <a:gd name="T10" fmla="*/ 192224 w 213994"/>
              <a:gd name="T11" fmla="*/ 62738 h 319404"/>
              <a:gd name="T12" fmla="*/ 192224 w 213994"/>
              <a:gd name="T13" fmla="*/ 66587 h 319404"/>
              <a:gd name="T14" fmla="*/ 175537 w 213994"/>
              <a:gd name="T15" fmla="*/ 93331 h 319404"/>
              <a:gd name="T16" fmla="*/ 137187 w 213994"/>
              <a:gd name="T17" fmla="*/ 114358 h 319404"/>
              <a:gd name="T18" fmla="*/ 108847 w 213994"/>
              <a:gd name="T19" fmla="*/ 125370 h 319404"/>
              <a:gd name="T20" fmla="*/ 99398 w 213994"/>
              <a:gd name="T21" fmla="*/ 129029 h 319404"/>
              <a:gd name="T22" fmla="*/ 47651 w 213994"/>
              <a:gd name="T23" fmla="*/ 152400 h 319404"/>
              <a:gd name="T24" fmla="*/ 12630 w 213994"/>
              <a:gd name="T25" fmla="*/ 181170 h 319404"/>
              <a:gd name="T26" fmla="*/ 0 w 213994"/>
              <a:gd name="T27" fmla="*/ 217082 h 319404"/>
              <a:gd name="T28" fmla="*/ 251739 w 213994"/>
              <a:gd name="T29" fmla="*/ 217082 h 319404"/>
              <a:gd name="T30" fmla="*/ 251739 w 213994"/>
              <a:gd name="T31" fmla="*/ 186071 h 319404"/>
              <a:gd name="T32" fmla="*/ 72144 w 213994"/>
              <a:gd name="T33" fmla="*/ 186071 h 319404"/>
              <a:gd name="T34" fmla="*/ 74601 w 213994"/>
              <a:gd name="T35" fmla="*/ 181410 h 319404"/>
              <a:gd name="T36" fmla="*/ 109279 w 213994"/>
              <a:gd name="T37" fmla="*/ 160838 h 319404"/>
              <a:gd name="T38" fmla="*/ 146404 w 213994"/>
              <a:gd name="T39" fmla="*/ 146359 h 319404"/>
              <a:gd name="T40" fmla="*/ 154303 w 213994"/>
              <a:gd name="T41" fmla="*/ 143357 h 319404"/>
              <a:gd name="T42" fmla="*/ 193213 w 213994"/>
              <a:gd name="T43" fmla="*/ 127030 h 319404"/>
              <a:gd name="T44" fmla="*/ 226993 w 213994"/>
              <a:gd name="T45" fmla="*/ 107482 h 319404"/>
              <a:gd name="T46" fmla="*/ 248408 w 213994"/>
              <a:gd name="T47" fmla="*/ 83157 h 319404"/>
              <a:gd name="T48" fmla="*/ 252246 w 213994"/>
              <a:gd name="T49" fmla="*/ 65107 h 319404"/>
              <a:gd name="T50" fmla="*/ 251901 w 213994"/>
              <a:gd name="T51" fmla="*/ 60137 h 319404"/>
              <a:gd name="T52" fmla="*/ 238634 w 213994"/>
              <a:gd name="T53" fmla="*/ 32653 h 319404"/>
              <a:gd name="T54" fmla="*/ 234669 w 213994"/>
              <a:gd name="T55" fmla="*/ 28883 h 319404"/>
              <a:gd name="T56" fmla="*/ 133772 w 213994"/>
              <a:gd name="T57" fmla="*/ 0 h 319404"/>
              <a:gd name="T58" fmla="*/ 79259 w 213994"/>
              <a:gd name="T59" fmla="*/ 6234 h 319404"/>
              <a:gd name="T60" fmla="*/ 39487 w 213994"/>
              <a:gd name="T61" fmla="*/ 23417 h 319404"/>
              <a:gd name="T62" fmla="*/ 15010 w 213994"/>
              <a:gd name="T63" fmla="*/ 49412 h 319404"/>
              <a:gd name="T64" fmla="*/ 6845 w 213994"/>
              <a:gd name="T65" fmla="*/ 82092 h 319404"/>
              <a:gd name="T66" fmla="*/ 66885 w 213994"/>
              <a:gd name="T67" fmla="*/ 82092 h 319404"/>
              <a:gd name="T68" fmla="*/ 67327 w 213994"/>
              <a:gd name="T69" fmla="*/ 76564 h 319404"/>
              <a:gd name="T70" fmla="*/ 68131 w 213994"/>
              <a:gd name="T71" fmla="*/ 71226 h 319404"/>
              <a:gd name="T72" fmla="*/ 81356 w 213994"/>
              <a:gd name="T73" fmla="*/ 44241 h 319404"/>
              <a:gd name="T74" fmla="*/ 121505 w 213994"/>
              <a:gd name="T75" fmla="*/ 29141 h 319404"/>
              <a:gd name="T76" fmla="*/ 130086 w 213994"/>
              <a:gd name="T77" fmla="*/ 28883 h 319404"/>
              <a:gd name="T78" fmla="*/ 234669 w 213994"/>
              <a:gd name="T79" fmla="*/ 28883 h 319404"/>
              <a:gd name="T80" fmla="*/ 233189 w 213994"/>
              <a:gd name="T81" fmla="*/ 27474 h 319404"/>
              <a:gd name="T82" fmla="*/ 190127 w 213994"/>
              <a:gd name="T83" fmla="*/ 6390 h 319404"/>
              <a:gd name="T84" fmla="*/ 149927 w 213994"/>
              <a:gd name="T85" fmla="*/ 400 h 319404"/>
              <a:gd name="T86" fmla="*/ 133772 w 213994"/>
              <a:gd name="T87" fmla="*/ 0 h 319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3994"/>
              <a:gd name="T133" fmla="*/ 0 h 319404"/>
              <a:gd name="T134" fmla="*/ 213994 w 213994"/>
              <a:gd name="T135" fmla="*/ 319404 h 3194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3994" h="319404">
                <a:moveTo>
                  <a:pt x="198951" y="42418"/>
                </a:moveTo>
                <a:lnTo>
                  <a:pt x="110286" y="42418"/>
                </a:lnTo>
                <a:lnTo>
                  <a:pt x="118149" y="42767"/>
                </a:lnTo>
                <a:lnTo>
                  <a:pt x="125236" y="43816"/>
                </a:lnTo>
                <a:lnTo>
                  <a:pt x="157010" y="67360"/>
                </a:lnTo>
                <a:lnTo>
                  <a:pt x="162966" y="92138"/>
                </a:lnTo>
                <a:lnTo>
                  <a:pt x="162966" y="97790"/>
                </a:lnTo>
                <a:lnTo>
                  <a:pt x="148819" y="137067"/>
                </a:lnTo>
                <a:lnTo>
                  <a:pt x="116306" y="167947"/>
                </a:lnTo>
                <a:lnTo>
                  <a:pt x="92280" y="184119"/>
                </a:lnTo>
                <a:lnTo>
                  <a:pt x="84269" y="189493"/>
                </a:lnTo>
                <a:lnTo>
                  <a:pt x="40398" y="223815"/>
                </a:lnTo>
                <a:lnTo>
                  <a:pt x="10708" y="266067"/>
                </a:lnTo>
                <a:lnTo>
                  <a:pt x="0" y="318808"/>
                </a:lnTo>
                <a:lnTo>
                  <a:pt x="213423" y="318808"/>
                </a:lnTo>
                <a:lnTo>
                  <a:pt x="213423" y="273265"/>
                </a:lnTo>
                <a:lnTo>
                  <a:pt x="61163" y="273265"/>
                </a:lnTo>
                <a:lnTo>
                  <a:pt x="63246" y="266420"/>
                </a:lnTo>
                <a:lnTo>
                  <a:pt x="92646" y="236207"/>
                </a:lnTo>
                <a:lnTo>
                  <a:pt x="124120" y="214944"/>
                </a:lnTo>
                <a:lnTo>
                  <a:pt x="130817" y="210535"/>
                </a:lnTo>
                <a:lnTo>
                  <a:pt x="163805" y="186557"/>
                </a:lnTo>
                <a:lnTo>
                  <a:pt x="192443" y="157848"/>
                </a:lnTo>
                <a:lnTo>
                  <a:pt x="210599" y="122125"/>
                </a:lnTo>
                <a:lnTo>
                  <a:pt x="213852" y="95616"/>
                </a:lnTo>
                <a:lnTo>
                  <a:pt x="213560" y="88317"/>
                </a:lnTo>
                <a:lnTo>
                  <a:pt x="202312" y="47955"/>
                </a:lnTo>
                <a:lnTo>
                  <a:pt x="198951" y="42418"/>
                </a:lnTo>
                <a:close/>
              </a:path>
              <a:path w="213994" h="319404">
                <a:moveTo>
                  <a:pt x="113411" y="0"/>
                </a:moveTo>
                <a:lnTo>
                  <a:pt x="67195" y="9156"/>
                </a:lnTo>
                <a:lnTo>
                  <a:pt x="33477" y="34391"/>
                </a:lnTo>
                <a:lnTo>
                  <a:pt x="12725" y="72567"/>
                </a:lnTo>
                <a:lnTo>
                  <a:pt x="5803" y="120561"/>
                </a:lnTo>
                <a:lnTo>
                  <a:pt x="56705" y="120561"/>
                </a:lnTo>
                <a:lnTo>
                  <a:pt x="57079" y="112443"/>
                </a:lnTo>
                <a:lnTo>
                  <a:pt x="57761" y="104603"/>
                </a:lnTo>
                <a:lnTo>
                  <a:pt x="68973" y="64973"/>
                </a:lnTo>
                <a:lnTo>
                  <a:pt x="103011" y="42796"/>
                </a:lnTo>
                <a:lnTo>
                  <a:pt x="110286" y="42418"/>
                </a:lnTo>
                <a:lnTo>
                  <a:pt x="198951" y="42418"/>
                </a:lnTo>
                <a:lnTo>
                  <a:pt x="197696" y="40349"/>
                </a:lnTo>
                <a:lnTo>
                  <a:pt x="161188" y="9385"/>
                </a:lnTo>
                <a:lnTo>
                  <a:pt x="127107" y="587"/>
                </a:lnTo>
                <a:lnTo>
                  <a:pt x="113411" y="0"/>
                </a:lnTo>
                <a:close/>
              </a:path>
            </a:pathLst>
          </a:custGeom>
          <a:solidFill>
            <a:srgbClr val="CC0000"/>
          </a:solidFill>
          <a:ln w="9525">
            <a:noFill/>
            <a:round/>
            <a:headEnd/>
            <a:tailEnd/>
          </a:ln>
        </p:spPr>
        <p:txBody>
          <a:bodyPr lIns="0" tIns="0" rIns="0" bIns="0"/>
          <a:lstStyle/>
          <a:p>
            <a:endParaRPr lang="en-US"/>
          </a:p>
        </p:txBody>
      </p:sp>
      <p:sp>
        <p:nvSpPr>
          <p:cNvPr id="17452" name="object 48"/>
          <p:cNvSpPr>
            <a:spLocks noChangeArrowheads="1"/>
          </p:cNvSpPr>
          <p:nvPr/>
        </p:nvSpPr>
        <p:spPr bwMode="auto">
          <a:xfrm>
            <a:off x="2514600" y="5334000"/>
            <a:ext cx="1763713" cy="844550"/>
          </a:xfrm>
          <a:prstGeom prst="rect">
            <a:avLst/>
          </a:prstGeom>
          <a:blipFill dpi="0" rotWithShape="1">
            <a:blip r:embed="rId8"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7453" name="object 49"/>
          <p:cNvSpPr>
            <a:spLocks/>
          </p:cNvSpPr>
          <p:nvPr/>
        </p:nvSpPr>
        <p:spPr bwMode="auto">
          <a:xfrm>
            <a:off x="2682875" y="5289550"/>
            <a:ext cx="1763713" cy="846138"/>
          </a:xfrm>
          <a:custGeom>
            <a:avLst/>
            <a:gdLst>
              <a:gd name="T0" fmla="*/ 0 w 1499235"/>
              <a:gd name="T1" fmla="*/ 845852 h 1240154"/>
              <a:gd name="T2" fmla="*/ 1763622 w 1499235"/>
              <a:gd name="T3" fmla="*/ 845852 h 1240154"/>
              <a:gd name="T4" fmla="*/ 1763622 w 1499235"/>
              <a:gd name="T5" fmla="*/ 0 h 1240154"/>
              <a:gd name="T6" fmla="*/ 0 w 1499235"/>
              <a:gd name="T7" fmla="*/ 0 h 1240154"/>
              <a:gd name="T8" fmla="*/ 0 w 1499235"/>
              <a:gd name="T9" fmla="*/ 845852 h 1240154"/>
              <a:gd name="T10" fmla="*/ 0 60000 65536"/>
              <a:gd name="T11" fmla="*/ 0 60000 65536"/>
              <a:gd name="T12" fmla="*/ 0 60000 65536"/>
              <a:gd name="T13" fmla="*/ 0 60000 65536"/>
              <a:gd name="T14" fmla="*/ 0 60000 65536"/>
              <a:gd name="T15" fmla="*/ 0 w 1499235"/>
              <a:gd name="T16" fmla="*/ 0 h 1240154"/>
              <a:gd name="T17" fmla="*/ 1499235 w 1499235"/>
              <a:gd name="T18" fmla="*/ 1240154 h 1240154"/>
            </a:gdLst>
            <a:ahLst/>
            <a:cxnLst>
              <a:cxn ang="T10">
                <a:pos x="T0" y="T1"/>
              </a:cxn>
              <a:cxn ang="T11">
                <a:pos x="T2" y="T3"/>
              </a:cxn>
              <a:cxn ang="T12">
                <a:pos x="T4" y="T5"/>
              </a:cxn>
              <a:cxn ang="T13">
                <a:pos x="T6" y="T7"/>
              </a:cxn>
              <a:cxn ang="T14">
                <a:pos x="T8" y="T9"/>
              </a:cxn>
            </a:cxnLst>
            <a:rect l="T15" t="T16" r="T17" b="T18"/>
            <a:pathLst>
              <a:path w="1499235" h="1240154">
                <a:moveTo>
                  <a:pt x="0" y="1239735"/>
                </a:moveTo>
                <a:lnTo>
                  <a:pt x="1499158" y="1239735"/>
                </a:lnTo>
                <a:lnTo>
                  <a:pt x="1499158" y="0"/>
                </a:lnTo>
                <a:lnTo>
                  <a:pt x="0" y="0"/>
                </a:lnTo>
                <a:lnTo>
                  <a:pt x="0" y="1239735"/>
                </a:lnTo>
                <a:close/>
              </a:path>
            </a:pathLst>
          </a:custGeom>
          <a:noFill/>
          <a:ln w="8369">
            <a:solidFill>
              <a:srgbClr val="5091CD"/>
            </a:solidFill>
            <a:round/>
            <a:headEnd/>
            <a:tailEnd/>
          </a:ln>
        </p:spPr>
        <p:txBody>
          <a:bodyPr lIns="0" tIns="0" rIns="0" bIns="0"/>
          <a:lstStyle/>
          <a:p>
            <a:endParaRPr lang="en-US"/>
          </a:p>
        </p:txBody>
      </p:sp>
      <p:sp>
        <p:nvSpPr>
          <p:cNvPr id="17454" name="object 50"/>
          <p:cNvSpPr>
            <a:spLocks/>
          </p:cNvSpPr>
          <p:nvPr/>
        </p:nvSpPr>
        <p:spPr bwMode="auto">
          <a:xfrm>
            <a:off x="8426450" y="6462713"/>
            <a:ext cx="173038" cy="153987"/>
          </a:xfrm>
          <a:custGeom>
            <a:avLst/>
            <a:gdLst>
              <a:gd name="T0" fmla="*/ 144397 w 147320"/>
              <a:gd name="T1" fmla="*/ 0 h 226059"/>
              <a:gd name="T2" fmla="*/ 31355 w 147320"/>
              <a:gd name="T3" fmla="*/ 0 h 226059"/>
              <a:gd name="T4" fmla="*/ 17469 w 147320"/>
              <a:gd name="T5" fmla="*/ 1416 h 226059"/>
              <a:gd name="T6" fmla="*/ 7689 w 147320"/>
              <a:gd name="T7" fmla="*/ 5342 h 226059"/>
              <a:gd name="T8" fmla="*/ 1903 w 147320"/>
              <a:gd name="T9" fmla="*/ 11292 h 226059"/>
              <a:gd name="T10" fmla="*/ 0 w 147320"/>
              <a:gd name="T11" fmla="*/ 18781 h 226059"/>
              <a:gd name="T12" fmla="*/ 0 w 147320"/>
              <a:gd name="T13" fmla="*/ 137533 h 226059"/>
              <a:gd name="T14" fmla="*/ 2348 w 147320"/>
              <a:gd name="T15" fmla="*/ 144162 h 226059"/>
              <a:gd name="T16" fmla="*/ 8841 w 147320"/>
              <a:gd name="T17" fmla="*/ 149274 h 226059"/>
              <a:gd name="T18" fmla="*/ 18652 w 147320"/>
              <a:gd name="T19" fmla="*/ 152563 h 226059"/>
              <a:gd name="T20" fmla="*/ 30952 w 147320"/>
              <a:gd name="T21" fmla="*/ 153727 h 226059"/>
              <a:gd name="T22" fmla="*/ 142770 w 147320"/>
              <a:gd name="T23" fmla="*/ 153727 h 226059"/>
              <a:gd name="T24" fmla="*/ 155206 w 147320"/>
              <a:gd name="T25" fmla="*/ 152432 h 226059"/>
              <a:gd name="T26" fmla="*/ 164134 w 147320"/>
              <a:gd name="T27" fmla="*/ 149030 h 226059"/>
              <a:gd name="T28" fmla="*/ 169519 w 147320"/>
              <a:gd name="T29" fmla="*/ 144254 h 226059"/>
              <a:gd name="T30" fmla="*/ 171322 w 147320"/>
              <a:gd name="T31" fmla="*/ 138831 h 226059"/>
              <a:gd name="T32" fmla="*/ 169575 w 147320"/>
              <a:gd name="T33" fmla="*/ 133313 h 226059"/>
              <a:gd name="T34" fmla="*/ 164285 w 147320"/>
              <a:gd name="T35" fmla="*/ 128547 h 226059"/>
              <a:gd name="T36" fmla="*/ 155375 w 147320"/>
              <a:gd name="T37" fmla="*/ 125198 h 226059"/>
              <a:gd name="T38" fmla="*/ 142770 w 147320"/>
              <a:gd name="T39" fmla="*/ 123934 h 226059"/>
              <a:gd name="T40" fmla="*/ 57177 w 147320"/>
              <a:gd name="T41" fmla="*/ 123934 h 226059"/>
              <a:gd name="T42" fmla="*/ 57177 w 147320"/>
              <a:gd name="T43" fmla="*/ 91112 h 226059"/>
              <a:gd name="T44" fmla="*/ 126243 w 147320"/>
              <a:gd name="T45" fmla="*/ 91112 h 226059"/>
              <a:gd name="T46" fmla="*/ 138971 w 147320"/>
              <a:gd name="T47" fmla="*/ 89816 h 226059"/>
              <a:gd name="T48" fmla="*/ 148152 w 147320"/>
              <a:gd name="T49" fmla="*/ 86415 h 226059"/>
              <a:gd name="T50" fmla="*/ 153714 w 147320"/>
              <a:gd name="T51" fmla="*/ 81637 h 226059"/>
              <a:gd name="T52" fmla="*/ 155585 w 147320"/>
              <a:gd name="T53" fmla="*/ 76215 h 226059"/>
              <a:gd name="T54" fmla="*/ 153770 w 147320"/>
              <a:gd name="T55" fmla="*/ 70698 h 226059"/>
              <a:gd name="T56" fmla="*/ 148303 w 147320"/>
              <a:gd name="T57" fmla="*/ 65931 h 226059"/>
              <a:gd name="T58" fmla="*/ 139141 w 147320"/>
              <a:gd name="T59" fmla="*/ 62582 h 226059"/>
              <a:gd name="T60" fmla="*/ 126243 w 147320"/>
              <a:gd name="T61" fmla="*/ 61318 h 226059"/>
              <a:gd name="T62" fmla="*/ 57177 w 147320"/>
              <a:gd name="T63" fmla="*/ 61318 h 226059"/>
              <a:gd name="T64" fmla="*/ 57177 w 147320"/>
              <a:gd name="T65" fmla="*/ 29793 h 226059"/>
              <a:gd name="T66" fmla="*/ 144397 w 147320"/>
              <a:gd name="T67" fmla="*/ 29793 h 226059"/>
              <a:gd name="T68" fmla="*/ 156831 w 147320"/>
              <a:gd name="T69" fmla="*/ 28498 h 226059"/>
              <a:gd name="T70" fmla="*/ 165759 w 147320"/>
              <a:gd name="T71" fmla="*/ 25096 h 226059"/>
              <a:gd name="T72" fmla="*/ 171145 w 147320"/>
              <a:gd name="T73" fmla="*/ 20319 h 226059"/>
              <a:gd name="T74" fmla="*/ 172948 w 147320"/>
              <a:gd name="T75" fmla="*/ 14897 h 226059"/>
              <a:gd name="T76" fmla="*/ 171201 w 147320"/>
              <a:gd name="T77" fmla="*/ 9379 h 226059"/>
              <a:gd name="T78" fmla="*/ 165911 w 147320"/>
              <a:gd name="T79" fmla="*/ 4613 h 226059"/>
              <a:gd name="T80" fmla="*/ 157002 w 147320"/>
              <a:gd name="T81" fmla="*/ 1264 h 226059"/>
              <a:gd name="T82" fmla="*/ 144397 w 147320"/>
              <a:gd name="T83" fmla="*/ 0 h 2260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320"/>
              <a:gd name="T127" fmla="*/ 0 h 226059"/>
              <a:gd name="T128" fmla="*/ 147320 w 147320"/>
              <a:gd name="T129" fmla="*/ 226059 h 2260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320" h="226059">
                <a:moveTo>
                  <a:pt x="122936" y="0"/>
                </a:moveTo>
                <a:lnTo>
                  <a:pt x="26695" y="0"/>
                </a:lnTo>
                <a:lnTo>
                  <a:pt x="14873" y="2079"/>
                </a:lnTo>
                <a:lnTo>
                  <a:pt x="6546" y="7842"/>
                </a:lnTo>
                <a:lnTo>
                  <a:pt x="1620" y="16577"/>
                </a:lnTo>
                <a:lnTo>
                  <a:pt x="0" y="27571"/>
                </a:lnTo>
                <a:lnTo>
                  <a:pt x="0" y="201904"/>
                </a:lnTo>
                <a:lnTo>
                  <a:pt x="1999" y="211636"/>
                </a:lnTo>
                <a:lnTo>
                  <a:pt x="7527" y="219140"/>
                </a:lnTo>
                <a:lnTo>
                  <a:pt x="15880" y="223969"/>
                </a:lnTo>
                <a:lnTo>
                  <a:pt x="26352" y="225678"/>
                </a:lnTo>
                <a:lnTo>
                  <a:pt x="121551" y="225678"/>
                </a:lnTo>
                <a:lnTo>
                  <a:pt x="132138" y="223776"/>
                </a:lnTo>
                <a:lnTo>
                  <a:pt x="139739" y="218782"/>
                </a:lnTo>
                <a:lnTo>
                  <a:pt x="144324" y="211770"/>
                </a:lnTo>
                <a:lnTo>
                  <a:pt x="145859" y="203809"/>
                </a:lnTo>
                <a:lnTo>
                  <a:pt x="144372" y="195709"/>
                </a:lnTo>
                <a:lnTo>
                  <a:pt x="139868" y="188712"/>
                </a:lnTo>
                <a:lnTo>
                  <a:pt x="132282" y="183796"/>
                </a:lnTo>
                <a:lnTo>
                  <a:pt x="121551" y="181940"/>
                </a:lnTo>
                <a:lnTo>
                  <a:pt x="48679" y="181940"/>
                </a:lnTo>
                <a:lnTo>
                  <a:pt x="48679" y="133756"/>
                </a:lnTo>
                <a:lnTo>
                  <a:pt x="107480" y="133756"/>
                </a:lnTo>
                <a:lnTo>
                  <a:pt x="118316" y="131853"/>
                </a:lnTo>
                <a:lnTo>
                  <a:pt x="126133" y="126860"/>
                </a:lnTo>
                <a:lnTo>
                  <a:pt x="130868" y="119847"/>
                </a:lnTo>
                <a:lnTo>
                  <a:pt x="132461" y="111886"/>
                </a:lnTo>
                <a:lnTo>
                  <a:pt x="130916" y="103787"/>
                </a:lnTo>
                <a:lnTo>
                  <a:pt x="126261" y="96789"/>
                </a:lnTo>
                <a:lnTo>
                  <a:pt x="118461" y="91873"/>
                </a:lnTo>
                <a:lnTo>
                  <a:pt x="107480" y="90017"/>
                </a:lnTo>
                <a:lnTo>
                  <a:pt x="48679" y="90017"/>
                </a:lnTo>
                <a:lnTo>
                  <a:pt x="48679" y="43738"/>
                </a:lnTo>
                <a:lnTo>
                  <a:pt x="122936" y="43738"/>
                </a:lnTo>
                <a:lnTo>
                  <a:pt x="133522" y="41836"/>
                </a:lnTo>
                <a:lnTo>
                  <a:pt x="141123" y="36842"/>
                </a:lnTo>
                <a:lnTo>
                  <a:pt x="145708" y="29829"/>
                </a:lnTo>
                <a:lnTo>
                  <a:pt x="147243" y="21869"/>
                </a:lnTo>
                <a:lnTo>
                  <a:pt x="145756" y="13769"/>
                </a:lnTo>
                <a:lnTo>
                  <a:pt x="141252" y="6772"/>
                </a:lnTo>
                <a:lnTo>
                  <a:pt x="133667" y="1856"/>
                </a:lnTo>
                <a:lnTo>
                  <a:pt x="122936" y="0"/>
                </a:lnTo>
                <a:close/>
              </a:path>
            </a:pathLst>
          </a:custGeom>
          <a:solidFill>
            <a:srgbClr val="5091CD"/>
          </a:solidFill>
          <a:ln w="9525">
            <a:noFill/>
            <a:round/>
            <a:headEnd/>
            <a:tailEnd/>
          </a:ln>
        </p:spPr>
        <p:txBody>
          <a:bodyPr lIns="0" tIns="0" rIns="0" bIns="0"/>
          <a:lstStyle/>
          <a:p>
            <a:endParaRPr lang="en-US"/>
          </a:p>
        </p:txBody>
      </p:sp>
      <p:sp>
        <p:nvSpPr>
          <p:cNvPr id="17455" name="object 51"/>
          <p:cNvSpPr>
            <a:spLocks/>
          </p:cNvSpPr>
          <p:nvPr/>
        </p:nvSpPr>
        <p:spPr bwMode="auto">
          <a:xfrm>
            <a:off x="6853238" y="6464300"/>
            <a:ext cx="241300" cy="157163"/>
          </a:xfrm>
          <a:custGeom>
            <a:avLst/>
            <a:gdLst>
              <a:gd name="T0" fmla="*/ 30907 w 205739"/>
              <a:gd name="T1" fmla="*/ 0 h 229870"/>
              <a:gd name="T2" fmla="*/ 19304 w 205739"/>
              <a:gd name="T3" fmla="*/ 1157 h 229870"/>
              <a:gd name="T4" fmla="*/ 9432 w 205739"/>
              <a:gd name="T5" fmla="*/ 4386 h 229870"/>
              <a:gd name="T6" fmla="*/ 2571 w 205739"/>
              <a:gd name="T7" fmla="*/ 9322 h 229870"/>
              <a:gd name="T8" fmla="*/ 0 w 205739"/>
              <a:gd name="T9" fmla="*/ 15603 h 229870"/>
              <a:gd name="T10" fmla="*/ 0 w 205739"/>
              <a:gd name="T11" fmla="*/ 18634 h 229870"/>
              <a:gd name="T12" fmla="*/ 90725 w 205739"/>
              <a:gd name="T13" fmla="*/ 144329 h 229870"/>
              <a:gd name="T14" fmla="*/ 120427 w 205739"/>
              <a:gd name="T15" fmla="*/ 156903 h 229870"/>
              <a:gd name="T16" fmla="*/ 131789 w 205739"/>
              <a:gd name="T17" fmla="*/ 155913 h 229870"/>
              <a:gd name="T18" fmla="*/ 139954 w 205739"/>
              <a:gd name="T19" fmla="*/ 153217 h 229870"/>
              <a:gd name="T20" fmla="*/ 145785 w 205739"/>
              <a:gd name="T21" fmla="*/ 149220 h 229870"/>
              <a:gd name="T22" fmla="*/ 150143 w 205739"/>
              <a:gd name="T23" fmla="*/ 144329 h 229870"/>
              <a:gd name="T24" fmla="*/ 181873 w 205739"/>
              <a:gd name="T25" fmla="*/ 100766 h 229870"/>
              <a:gd name="T26" fmla="*/ 120427 w 205739"/>
              <a:gd name="T27" fmla="*/ 100766 h 229870"/>
              <a:gd name="T28" fmla="*/ 58209 w 205739"/>
              <a:gd name="T29" fmla="*/ 10619 h 229870"/>
              <a:gd name="T30" fmla="*/ 53656 w 205739"/>
              <a:gd name="T31" fmla="*/ 6491 h 229870"/>
              <a:gd name="T32" fmla="*/ 47714 w 205739"/>
              <a:gd name="T33" fmla="*/ 3115 h 229870"/>
              <a:gd name="T34" fmla="*/ 40193 w 205739"/>
              <a:gd name="T35" fmla="*/ 836 h 229870"/>
              <a:gd name="T36" fmla="*/ 30907 w 205739"/>
              <a:gd name="T37" fmla="*/ 0 h 229870"/>
              <a:gd name="T38" fmla="*/ 209962 w 205739"/>
              <a:gd name="T39" fmla="*/ 0 h 229870"/>
              <a:gd name="T40" fmla="*/ 120427 w 205739"/>
              <a:gd name="T41" fmla="*/ 100766 h 229870"/>
              <a:gd name="T42" fmla="*/ 181873 w 205739"/>
              <a:gd name="T43" fmla="*/ 100766 h 229870"/>
              <a:gd name="T44" fmla="*/ 238069 w 205739"/>
              <a:gd name="T45" fmla="*/ 23618 h 229870"/>
              <a:gd name="T46" fmla="*/ 240064 w 205739"/>
              <a:gd name="T47" fmla="*/ 20804 h 229870"/>
              <a:gd name="T48" fmla="*/ 240868 w 205739"/>
              <a:gd name="T49" fmla="*/ 18634 h 229870"/>
              <a:gd name="T50" fmla="*/ 240868 w 205739"/>
              <a:gd name="T51" fmla="*/ 15603 h 229870"/>
              <a:gd name="T52" fmla="*/ 238298 w 205739"/>
              <a:gd name="T53" fmla="*/ 9322 h 229870"/>
              <a:gd name="T54" fmla="*/ 231436 w 205739"/>
              <a:gd name="T55" fmla="*/ 4386 h 229870"/>
              <a:gd name="T56" fmla="*/ 221565 w 205739"/>
              <a:gd name="T57" fmla="*/ 1157 h 229870"/>
              <a:gd name="T58" fmla="*/ 209962 w 205739"/>
              <a:gd name="T59" fmla="*/ 0 h 2298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5739"/>
              <a:gd name="T91" fmla="*/ 0 h 229870"/>
              <a:gd name="T92" fmla="*/ 205739 w 205739"/>
              <a:gd name="T93" fmla="*/ 229870 h 2298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5739" h="229870">
                <a:moveTo>
                  <a:pt x="26352" y="0"/>
                </a:moveTo>
                <a:lnTo>
                  <a:pt x="16459" y="1692"/>
                </a:lnTo>
                <a:lnTo>
                  <a:pt x="8042" y="6415"/>
                </a:lnTo>
                <a:lnTo>
                  <a:pt x="2192" y="13635"/>
                </a:lnTo>
                <a:lnTo>
                  <a:pt x="0" y="22821"/>
                </a:lnTo>
                <a:lnTo>
                  <a:pt x="0" y="27254"/>
                </a:lnTo>
                <a:lnTo>
                  <a:pt x="77355" y="211099"/>
                </a:lnTo>
                <a:lnTo>
                  <a:pt x="102679" y="229489"/>
                </a:lnTo>
                <a:lnTo>
                  <a:pt x="112367" y="228042"/>
                </a:lnTo>
                <a:lnTo>
                  <a:pt x="119329" y="224099"/>
                </a:lnTo>
                <a:lnTo>
                  <a:pt x="124300" y="218253"/>
                </a:lnTo>
                <a:lnTo>
                  <a:pt x="128016" y="211099"/>
                </a:lnTo>
                <a:lnTo>
                  <a:pt x="155070" y="147383"/>
                </a:lnTo>
                <a:lnTo>
                  <a:pt x="102679" y="147383"/>
                </a:lnTo>
                <a:lnTo>
                  <a:pt x="49631" y="15532"/>
                </a:lnTo>
                <a:lnTo>
                  <a:pt x="45749" y="9494"/>
                </a:lnTo>
                <a:lnTo>
                  <a:pt x="40682" y="4556"/>
                </a:lnTo>
                <a:lnTo>
                  <a:pt x="34270" y="1223"/>
                </a:lnTo>
                <a:lnTo>
                  <a:pt x="26352" y="0"/>
                </a:lnTo>
                <a:close/>
              </a:path>
              <a:path w="205739" h="229870">
                <a:moveTo>
                  <a:pt x="179019" y="0"/>
                </a:moveTo>
                <a:lnTo>
                  <a:pt x="102679" y="147383"/>
                </a:lnTo>
                <a:lnTo>
                  <a:pt x="155070" y="147383"/>
                </a:lnTo>
                <a:lnTo>
                  <a:pt x="202984" y="34544"/>
                </a:lnTo>
                <a:lnTo>
                  <a:pt x="204685" y="30429"/>
                </a:lnTo>
                <a:lnTo>
                  <a:pt x="205371" y="27254"/>
                </a:lnTo>
                <a:lnTo>
                  <a:pt x="205371" y="22821"/>
                </a:lnTo>
                <a:lnTo>
                  <a:pt x="203179" y="13635"/>
                </a:lnTo>
                <a:lnTo>
                  <a:pt x="197329" y="6415"/>
                </a:lnTo>
                <a:lnTo>
                  <a:pt x="188912" y="1692"/>
                </a:lnTo>
                <a:lnTo>
                  <a:pt x="179019" y="0"/>
                </a:lnTo>
                <a:close/>
              </a:path>
            </a:pathLst>
          </a:custGeom>
          <a:solidFill>
            <a:srgbClr val="5091CD"/>
          </a:solidFill>
          <a:ln w="9525">
            <a:noFill/>
            <a:round/>
            <a:headEnd/>
            <a:tailEnd/>
          </a:ln>
        </p:spPr>
        <p:txBody>
          <a:bodyPr lIns="0" tIns="0" rIns="0" bIns="0"/>
          <a:lstStyle/>
          <a:p>
            <a:endParaRPr lang="en-US"/>
          </a:p>
        </p:txBody>
      </p:sp>
      <p:sp>
        <p:nvSpPr>
          <p:cNvPr id="17456" name="object 52"/>
          <p:cNvSpPr>
            <a:spLocks/>
          </p:cNvSpPr>
          <p:nvPr/>
        </p:nvSpPr>
        <p:spPr bwMode="auto">
          <a:xfrm>
            <a:off x="7804150" y="6462713"/>
            <a:ext cx="173038" cy="153987"/>
          </a:xfrm>
          <a:custGeom>
            <a:avLst/>
            <a:gdLst>
              <a:gd name="T0" fmla="*/ 144397 w 147320"/>
              <a:gd name="T1" fmla="*/ 0 h 226059"/>
              <a:gd name="T2" fmla="*/ 31355 w 147320"/>
              <a:gd name="T3" fmla="*/ 0 h 226059"/>
              <a:gd name="T4" fmla="*/ 17469 w 147320"/>
              <a:gd name="T5" fmla="*/ 1416 h 226059"/>
              <a:gd name="T6" fmla="*/ 7689 w 147320"/>
              <a:gd name="T7" fmla="*/ 5342 h 226059"/>
              <a:gd name="T8" fmla="*/ 1903 w 147320"/>
              <a:gd name="T9" fmla="*/ 11292 h 226059"/>
              <a:gd name="T10" fmla="*/ 0 w 147320"/>
              <a:gd name="T11" fmla="*/ 18781 h 226059"/>
              <a:gd name="T12" fmla="*/ 0 w 147320"/>
              <a:gd name="T13" fmla="*/ 137533 h 226059"/>
              <a:gd name="T14" fmla="*/ 2348 w 147320"/>
              <a:gd name="T15" fmla="*/ 144162 h 226059"/>
              <a:gd name="T16" fmla="*/ 8841 w 147320"/>
              <a:gd name="T17" fmla="*/ 149274 h 226059"/>
              <a:gd name="T18" fmla="*/ 18652 w 147320"/>
              <a:gd name="T19" fmla="*/ 152563 h 226059"/>
              <a:gd name="T20" fmla="*/ 30952 w 147320"/>
              <a:gd name="T21" fmla="*/ 153727 h 226059"/>
              <a:gd name="T22" fmla="*/ 142786 w 147320"/>
              <a:gd name="T23" fmla="*/ 153727 h 226059"/>
              <a:gd name="T24" fmla="*/ 155212 w 147320"/>
              <a:gd name="T25" fmla="*/ 152432 h 226059"/>
              <a:gd name="T26" fmla="*/ 164136 w 147320"/>
              <a:gd name="T27" fmla="*/ 149030 h 226059"/>
              <a:gd name="T28" fmla="*/ 169519 w 147320"/>
              <a:gd name="T29" fmla="*/ 144254 h 226059"/>
              <a:gd name="T30" fmla="*/ 171322 w 147320"/>
              <a:gd name="T31" fmla="*/ 138831 h 226059"/>
              <a:gd name="T32" fmla="*/ 169575 w 147320"/>
              <a:gd name="T33" fmla="*/ 133313 h 226059"/>
              <a:gd name="T34" fmla="*/ 164286 w 147320"/>
              <a:gd name="T35" fmla="*/ 128547 h 226059"/>
              <a:gd name="T36" fmla="*/ 155382 w 147320"/>
              <a:gd name="T37" fmla="*/ 125198 h 226059"/>
              <a:gd name="T38" fmla="*/ 142786 w 147320"/>
              <a:gd name="T39" fmla="*/ 123934 h 226059"/>
              <a:gd name="T40" fmla="*/ 57177 w 147320"/>
              <a:gd name="T41" fmla="*/ 123934 h 226059"/>
              <a:gd name="T42" fmla="*/ 57177 w 147320"/>
              <a:gd name="T43" fmla="*/ 91112 h 226059"/>
              <a:gd name="T44" fmla="*/ 126243 w 147320"/>
              <a:gd name="T45" fmla="*/ 91112 h 226059"/>
              <a:gd name="T46" fmla="*/ 138973 w 147320"/>
              <a:gd name="T47" fmla="*/ 89816 h 226059"/>
              <a:gd name="T48" fmla="*/ 148159 w 147320"/>
              <a:gd name="T49" fmla="*/ 86415 h 226059"/>
              <a:gd name="T50" fmla="*/ 153727 w 147320"/>
              <a:gd name="T51" fmla="*/ 81637 h 226059"/>
              <a:gd name="T52" fmla="*/ 155599 w 147320"/>
              <a:gd name="T53" fmla="*/ 76215 h 226059"/>
              <a:gd name="T54" fmla="*/ 153783 w 147320"/>
              <a:gd name="T55" fmla="*/ 70698 h 226059"/>
              <a:gd name="T56" fmla="*/ 148311 w 147320"/>
              <a:gd name="T57" fmla="*/ 65931 h 226059"/>
              <a:gd name="T58" fmla="*/ 139143 w 147320"/>
              <a:gd name="T59" fmla="*/ 62582 h 226059"/>
              <a:gd name="T60" fmla="*/ 126243 w 147320"/>
              <a:gd name="T61" fmla="*/ 61318 h 226059"/>
              <a:gd name="T62" fmla="*/ 57177 w 147320"/>
              <a:gd name="T63" fmla="*/ 61318 h 226059"/>
              <a:gd name="T64" fmla="*/ 57177 w 147320"/>
              <a:gd name="T65" fmla="*/ 29793 h 226059"/>
              <a:gd name="T66" fmla="*/ 144397 w 147320"/>
              <a:gd name="T67" fmla="*/ 29793 h 226059"/>
              <a:gd name="T68" fmla="*/ 156831 w 147320"/>
              <a:gd name="T69" fmla="*/ 28498 h 226059"/>
              <a:gd name="T70" fmla="*/ 165759 w 147320"/>
              <a:gd name="T71" fmla="*/ 25096 h 226059"/>
              <a:gd name="T72" fmla="*/ 171145 w 147320"/>
              <a:gd name="T73" fmla="*/ 20319 h 226059"/>
              <a:gd name="T74" fmla="*/ 172948 w 147320"/>
              <a:gd name="T75" fmla="*/ 14897 h 226059"/>
              <a:gd name="T76" fmla="*/ 171201 w 147320"/>
              <a:gd name="T77" fmla="*/ 9379 h 226059"/>
              <a:gd name="T78" fmla="*/ 165911 w 147320"/>
              <a:gd name="T79" fmla="*/ 4613 h 226059"/>
              <a:gd name="T80" fmla="*/ 157002 w 147320"/>
              <a:gd name="T81" fmla="*/ 1264 h 226059"/>
              <a:gd name="T82" fmla="*/ 144397 w 147320"/>
              <a:gd name="T83" fmla="*/ 0 h 2260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7320"/>
              <a:gd name="T127" fmla="*/ 0 h 226059"/>
              <a:gd name="T128" fmla="*/ 147320 w 147320"/>
              <a:gd name="T129" fmla="*/ 226059 h 2260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7320" h="226059">
                <a:moveTo>
                  <a:pt x="122936" y="0"/>
                </a:moveTo>
                <a:lnTo>
                  <a:pt x="26695" y="0"/>
                </a:lnTo>
                <a:lnTo>
                  <a:pt x="14873" y="2079"/>
                </a:lnTo>
                <a:lnTo>
                  <a:pt x="6546" y="7842"/>
                </a:lnTo>
                <a:lnTo>
                  <a:pt x="1620" y="16577"/>
                </a:lnTo>
                <a:lnTo>
                  <a:pt x="0" y="27571"/>
                </a:lnTo>
                <a:lnTo>
                  <a:pt x="0" y="201904"/>
                </a:lnTo>
                <a:lnTo>
                  <a:pt x="1999" y="211636"/>
                </a:lnTo>
                <a:lnTo>
                  <a:pt x="7527" y="219140"/>
                </a:lnTo>
                <a:lnTo>
                  <a:pt x="15880" y="223969"/>
                </a:lnTo>
                <a:lnTo>
                  <a:pt x="26352" y="225678"/>
                </a:lnTo>
                <a:lnTo>
                  <a:pt x="121564" y="225678"/>
                </a:lnTo>
                <a:lnTo>
                  <a:pt x="132143" y="223776"/>
                </a:lnTo>
                <a:lnTo>
                  <a:pt x="139741" y="218782"/>
                </a:lnTo>
                <a:lnTo>
                  <a:pt x="144324" y="211770"/>
                </a:lnTo>
                <a:lnTo>
                  <a:pt x="145859" y="203809"/>
                </a:lnTo>
                <a:lnTo>
                  <a:pt x="144372" y="195709"/>
                </a:lnTo>
                <a:lnTo>
                  <a:pt x="139869" y="188712"/>
                </a:lnTo>
                <a:lnTo>
                  <a:pt x="132288" y="183796"/>
                </a:lnTo>
                <a:lnTo>
                  <a:pt x="121564" y="181940"/>
                </a:lnTo>
                <a:lnTo>
                  <a:pt x="48679" y="181940"/>
                </a:lnTo>
                <a:lnTo>
                  <a:pt x="48679" y="133756"/>
                </a:lnTo>
                <a:lnTo>
                  <a:pt x="107480" y="133756"/>
                </a:lnTo>
                <a:lnTo>
                  <a:pt x="118318" y="131853"/>
                </a:lnTo>
                <a:lnTo>
                  <a:pt x="126139" y="126860"/>
                </a:lnTo>
                <a:lnTo>
                  <a:pt x="130879" y="119847"/>
                </a:lnTo>
                <a:lnTo>
                  <a:pt x="132473" y="111886"/>
                </a:lnTo>
                <a:lnTo>
                  <a:pt x="130927" y="103787"/>
                </a:lnTo>
                <a:lnTo>
                  <a:pt x="126268" y="96789"/>
                </a:lnTo>
                <a:lnTo>
                  <a:pt x="118463" y="91873"/>
                </a:lnTo>
                <a:lnTo>
                  <a:pt x="107480" y="90017"/>
                </a:lnTo>
                <a:lnTo>
                  <a:pt x="48679" y="90017"/>
                </a:lnTo>
                <a:lnTo>
                  <a:pt x="48679" y="43738"/>
                </a:lnTo>
                <a:lnTo>
                  <a:pt x="122936" y="43738"/>
                </a:lnTo>
                <a:lnTo>
                  <a:pt x="133522" y="41836"/>
                </a:lnTo>
                <a:lnTo>
                  <a:pt x="141123" y="36842"/>
                </a:lnTo>
                <a:lnTo>
                  <a:pt x="145708" y="29829"/>
                </a:lnTo>
                <a:lnTo>
                  <a:pt x="147243" y="21869"/>
                </a:lnTo>
                <a:lnTo>
                  <a:pt x="145756" y="13769"/>
                </a:lnTo>
                <a:lnTo>
                  <a:pt x="141252" y="6772"/>
                </a:lnTo>
                <a:lnTo>
                  <a:pt x="133667" y="1856"/>
                </a:lnTo>
                <a:lnTo>
                  <a:pt x="122936" y="0"/>
                </a:lnTo>
                <a:close/>
              </a:path>
            </a:pathLst>
          </a:custGeom>
          <a:solidFill>
            <a:srgbClr val="5091CD"/>
          </a:solidFill>
          <a:ln w="9525">
            <a:noFill/>
            <a:round/>
            <a:headEnd/>
            <a:tailEnd/>
          </a:ln>
        </p:spPr>
        <p:txBody>
          <a:bodyPr lIns="0" tIns="0" rIns="0" bIns="0"/>
          <a:lstStyle/>
          <a:p>
            <a:endParaRPr lang="en-US"/>
          </a:p>
        </p:txBody>
      </p:sp>
      <p:sp>
        <p:nvSpPr>
          <p:cNvPr id="17457" name="object 53"/>
          <p:cNvSpPr>
            <a:spLocks/>
          </p:cNvSpPr>
          <p:nvPr/>
        </p:nvSpPr>
        <p:spPr bwMode="auto">
          <a:xfrm>
            <a:off x="7302500" y="6461125"/>
            <a:ext cx="246063" cy="160338"/>
          </a:xfrm>
          <a:custGeom>
            <a:avLst/>
            <a:gdLst>
              <a:gd name="T0" fmla="*/ 136781 w 210185"/>
              <a:gd name="T1" fmla="*/ 0 h 233679"/>
              <a:gd name="T2" fmla="*/ 83539 w 210185"/>
              <a:gd name="T3" fmla="*/ 6300 h 233679"/>
              <a:gd name="T4" fmla="*/ 40060 w 210185"/>
              <a:gd name="T5" fmla="*/ 23480 h 233679"/>
              <a:gd name="T6" fmla="*/ 10746 w 210185"/>
              <a:gd name="T7" fmla="*/ 48960 h 233679"/>
              <a:gd name="T8" fmla="*/ 0 w 210185"/>
              <a:gd name="T9" fmla="*/ 80169 h 233679"/>
              <a:gd name="T10" fmla="*/ 10746 w 210185"/>
              <a:gd name="T11" fmla="*/ 111364 h 233679"/>
              <a:gd name="T12" fmla="*/ 40060 w 210185"/>
              <a:gd name="T13" fmla="*/ 136844 h 233679"/>
              <a:gd name="T14" fmla="*/ 83539 w 210185"/>
              <a:gd name="T15" fmla="*/ 154022 h 233679"/>
              <a:gd name="T16" fmla="*/ 136781 w 210185"/>
              <a:gd name="T17" fmla="*/ 160321 h 233679"/>
              <a:gd name="T18" fmla="*/ 165245 w 210185"/>
              <a:gd name="T19" fmla="*/ 158583 h 233679"/>
              <a:gd name="T20" fmla="*/ 215445 w 210185"/>
              <a:gd name="T21" fmla="*/ 145744 h 233679"/>
              <a:gd name="T22" fmla="*/ 245807 w 210185"/>
              <a:gd name="T23" fmla="*/ 127713 h 233679"/>
              <a:gd name="T24" fmla="*/ 245807 w 210185"/>
              <a:gd name="T25" fmla="*/ 126685 h 233679"/>
              <a:gd name="T26" fmla="*/ 136766 w 210185"/>
              <a:gd name="T27" fmla="*/ 126685 h 233679"/>
              <a:gd name="T28" fmla="*/ 105874 w 210185"/>
              <a:gd name="T29" fmla="*/ 123029 h 233679"/>
              <a:gd name="T30" fmla="*/ 80647 w 210185"/>
              <a:gd name="T31" fmla="*/ 113060 h 233679"/>
              <a:gd name="T32" fmla="*/ 63638 w 210185"/>
              <a:gd name="T33" fmla="*/ 98275 h 233679"/>
              <a:gd name="T34" fmla="*/ 57404 w 210185"/>
              <a:gd name="T35" fmla="*/ 80160 h 233679"/>
              <a:gd name="T36" fmla="*/ 63638 w 210185"/>
              <a:gd name="T37" fmla="*/ 62065 h 233679"/>
              <a:gd name="T38" fmla="*/ 80647 w 210185"/>
              <a:gd name="T39" fmla="*/ 47282 h 233679"/>
              <a:gd name="T40" fmla="*/ 105874 w 210185"/>
              <a:gd name="T41" fmla="*/ 37316 h 233679"/>
              <a:gd name="T42" fmla="*/ 136766 w 210185"/>
              <a:gd name="T43" fmla="*/ 33662 h 233679"/>
              <a:gd name="T44" fmla="*/ 242431 w 210185"/>
              <a:gd name="T45" fmla="*/ 33662 h 233679"/>
              <a:gd name="T46" fmla="*/ 242431 w 210185"/>
              <a:gd name="T47" fmla="*/ 30185 h 233679"/>
              <a:gd name="T48" fmla="*/ 238120 w 210185"/>
              <a:gd name="T49" fmla="*/ 25392 h 233679"/>
              <a:gd name="T50" fmla="*/ 211436 w 210185"/>
              <a:gd name="T51" fmla="*/ 12988 h 233679"/>
              <a:gd name="T52" fmla="*/ 188660 w 210185"/>
              <a:gd name="T53" fmla="*/ 5970 h 233679"/>
              <a:gd name="T54" fmla="*/ 163606 w 210185"/>
              <a:gd name="T55" fmla="*/ 1542 h 233679"/>
              <a:gd name="T56" fmla="*/ 136781 w 210185"/>
              <a:gd name="T57" fmla="*/ 0 h 233679"/>
              <a:gd name="T58" fmla="*/ 217007 w 210185"/>
              <a:gd name="T59" fmla="*/ 105771 h 233679"/>
              <a:gd name="T60" fmla="*/ 208919 w 210185"/>
              <a:gd name="T61" fmla="*/ 105771 h 233679"/>
              <a:gd name="T62" fmla="*/ 201605 w 210185"/>
              <a:gd name="T63" fmla="*/ 107732 h 233679"/>
              <a:gd name="T64" fmla="*/ 196372 w 210185"/>
              <a:gd name="T65" fmla="*/ 110886 h 233679"/>
              <a:gd name="T66" fmla="*/ 195271 w 210185"/>
              <a:gd name="T67" fmla="*/ 111592 h 233679"/>
              <a:gd name="T68" fmla="*/ 183263 w 210185"/>
              <a:gd name="T69" fmla="*/ 117861 h 233679"/>
              <a:gd name="T70" fmla="*/ 169257 w 210185"/>
              <a:gd name="T71" fmla="*/ 122615 h 233679"/>
              <a:gd name="T72" fmla="*/ 153633 w 210185"/>
              <a:gd name="T73" fmla="*/ 125630 h 233679"/>
              <a:gd name="T74" fmla="*/ 136766 w 210185"/>
              <a:gd name="T75" fmla="*/ 126685 h 233679"/>
              <a:gd name="T76" fmla="*/ 245807 w 210185"/>
              <a:gd name="T77" fmla="*/ 126685 h 233679"/>
              <a:gd name="T78" fmla="*/ 245795 w 210185"/>
              <a:gd name="T79" fmla="*/ 122615 h 233679"/>
              <a:gd name="T80" fmla="*/ 243544 w 210185"/>
              <a:gd name="T81" fmla="*/ 116079 h 233679"/>
              <a:gd name="T82" fmla="*/ 237373 w 210185"/>
              <a:gd name="T83" fmla="*/ 110714 h 233679"/>
              <a:gd name="T84" fmla="*/ 228219 w 210185"/>
              <a:gd name="T85" fmla="*/ 107097 h 233679"/>
              <a:gd name="T86" fmla="*/ 217007 w 210185"/>
              <a:gd name="T87" fmla="*/ 105771 h 233679"/>
              <a:gd name="T88" fmla="*/ 242431 w 210185"/>
              <a:gd name="T89" fmla="*/ 33662 h 233679"/>
              <a:gd name="T90" fmla="*/ 136766 w 210185"/>
              <a:gd name="T91" fmla="*/ 33662 h 233679"/>
              <a:gd name="T92" fmla="*/ 152936 w 210185"/>
              <a:gd name="T93" fmla="*/ 34630 h 233679"/>
              <a:gd name="T94" fmla="*/ 168025 w 210185"/>
              <a:gd name="T95" fmla="*/ 37423 h 233679"/>
              <a:gd name="T96" fmla="*/ 181743 w 210185"/>
              <a:gd name="T97" fmla="*/ 41871 h 233679"/>
              <a:gd name="T98" fmla="*/ 193798 w 210185"/>
              <a:gd name="T99" fmla="*/ 47805 h 233679"/>
              <a:gd name="T100" fmla="*/ 198958 w 210185"/>
              <a:gd name="T101" fmla="*/ 50681 h 233679"/>
              <a:gd name="T102" fmla="*/ 205946 w 210185"/>
              <a:gd name="T103" fmla="*/ 52441 h 233679"/>
              <a:gd name="T104" fmla="*/ 213632 w 210185"/>
              <a:gd name="T105" fmla="*/ 52441 h 233679"/>
              <a:gd name="T106" fmla="*/ 224844 w 210185"/>
              <a:gd name="T107" fmla="*/ 51115 h 233679"/>
              <a:gd name="T108" fmla="*/ 233998 w 210185"/>
              <a:gd name="T109" fmla="*/ 47499 h 233679"/>
              <a:gd name="T110" fmla="*/ 240169 w 210185"/>
              <a:gd name="T111" fmla="*/ 42136 h 233679"/>
              <a:gd name="T112" fmla="*/ 242431 w 210185"/>
              <a:gd name="T113" fmla="*/ 35571 h 233679"/>
              <a:gd name="T114" fmla="*/ 242431 w 210185"/>
              <a:gd name="T115" fmla="*/ 33662 h 2336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0185"/>
              <a:gd name="T175" fmla="*/ 0 h 233679"/>
              <a:gd name="T176" fmla="*/ 210185 w 210185"/>
              <a:gd name="T177" fmla="*/ 233679 h 2336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0185" h="233679">
                <a:moveTo>
                  <a:pt x="116837" y="0"/>
                </a:moveTo>
                <a:lnTo>
                  <a:pt x="71358" y="9181"/>
                </a:lnTo>
                <a:lnTo>
                  <a:pt x="34219" y="34220"/>
                </a:lnTo>
                <a:lnTo>
                  <a:pt x="9179" y="71355"/>
                </a:lnTo>
                <a:lnTo>
                  <a:pt x="0" y="116839"/>
                </a:lnTo>
                <a:lnTo>
                  <a:pt x="9179" y="162304"/>
                </a:lnTo>
                <a:lnTo>
                  <a:pt x="34219" y="199439"/>
                </a:lnTo>
                <a:lnTo>
                  <a:pt x="71358" y="224474"/>
                </a:lnTo>
                <a:lnTo>
                  <a:pt x="116837" y="233654"/>
                </a:lnTo>
                <a:lnTo>
                  <a:pt x="141151" y="231121"/>
                </a:lnTo>
                <a:lnTo>
                  <a:pt x="184031" y="212410"/>
                </a:lnTo>
                <a:lnTo>
                  <a:pt x="209966" y="186131"/>
                </a:lnTo>
                <a:lnTo>
                  <a:pt x="209966" y="184632"/>
                </a:lnTo>
                <a:lnTo>
                  <a:pt x="116824" y="184632"/>
                </a:lnTo>
                <a:lnTo>
                  <a:pt x="90437" y="179304"/>
                </a:lnTo>
                <a:lnTo>
                  <a:pt x="68888" y="164776"/>
                </a:lnTo>
                <a:lnTo>
                  <a:pt x="54359" y="143227"/>
                </a:lnTo>
                <a:lnTo>
                  <a:pt x="49034" y="116827"/>
                </a:lnTo>
                <a:lnTo>
                  <a:pt x="54359" y="90454"/>
                </a:lnTo>
                <a:lnTo>
                  <a:pt x="68888" y="68910"/>
                </a:lnTo>
                <a:lnTo>
                  <a:pt x="90437" y="54385"/>
                </a:lnTo>
                <a:lnTo>
                  <a:pt x="116824" y="49060"/>
                </a:lnTo>
                <a:lnTo>
                  <a:pt x="207083" y="49060"/>
                </a:lnTo>
                <a:lnTo>
                  <a:pt x="207083" y="43992"/>
                </a:lnTo>
                <a:lnTo>
                  <a:pt x="203400" y="37007"/>
                </a:lnTo>
                <a:lnTo>
                  <a:pt x="180607" y="18929"/>
                </a:lnTo>
                <a:lnTo>
                  <a:pt x="161152" y="8701"/>
                </a:lnTo>
                <a:lnTo>
                  <a:pt x="139751" y="2247"/>
                </a:lnTo>
                <a:lnTo>
                  <a:pt x="116837" y="0"/>
                </a:lnTo>
                <a:close/>
              </a:path>
              <a:path w="210185" h="233679">
                <a:moveTo>
                  <a:pt x="185366" y="154152"/>
                </a:moveTo>
                <a:lnTo>
                  <a:pt x="178457" y="154152"/>
                </a:lnTo>
                <a:lnTo>
                  <a:pt x="172209" y="157010"/>
                </a:lnTo>
                <a:lnTo>
                  <a:pt x="167739" y="161607"/>
                </a:lnTo>
                <a:lnTo>
                  <a:pt x="166799" y="162636"/>
                </a:lnTo>
                <a:lnTo>
                  <a:pt x="156542" y="171773"/>
                </a:lnTo>
                <a:lnTo>
                  <a:pt x="144578" y="178701"/>
                </a:lnTo>
                <a:lnTo>
                  <a:pt x="131232" y="183095"/>
                </a:lnTo>
                <a:lnTo>
                  <a:pt x="116824" y="184632"/>
                </a:lnTo>
                <a:lnTo>
                  <a:pt x="209966" y="184632"/>
                </a:lnTo>
                <a:lnTo>
                  <a:pt x="209956" y="178701"/>
                </a:lnTo>
                <a:lnTo>
                  <a:pt x="208033" y="169175"/>
                </a:lnTo>
                <a:lnTo>
                  <a:pt x="202762" y="161356"/>
                </a:lnTo>
                <a:lnTo>
                  <a:pt x="194943" y="156085"/>
                </a:lnTo>
                <a:lnTo>
                  <a:pt x="185366" y="154152"/>
                </a:lnTo>
                <a:close/>
              </a:path>
              <a:path w="210185" h="233679">
                <a:moveTo>
                  <a:pt x="207083" y="49060"/>
                </a:moveTo>
                <a:lnTo>
                  <a:pt x="116824" y="49060"/>
                </a:lnTo>
                <a:lnTo>
                  <a:pt x="130637" y="50471"/>
                </a:lnTo>
                <a:lnTo>
                  <a:pt x="143526" y="54541"/>
                </a:lnTo>
                <a:lnTo>
                  <a:pt x="155243" y="61024"/>
                </a:lnTo>
                <a:lnTo>
                  <a:pt x="165541" y="69672"/>
                </a:lnTo>
                <a:lnTo>
                  <a:pt x="169948" y="73863"/>
                </a:lnTo>
                <a:lnTo>
                  <a:pt x="175917" y="76428"/>
                </a:lnTo>
                <a:lnTo>
                  <a:pt x="182483" y="76428"/>
                </a:lnTo>
                <a:lnTo>
                  <a:pt x="192060" y="74496"/>
                </a:lnTo>
                <a:lnTo>
                  <a:pt x="199879" y="69226"/>
                </a:lnTo>
                <a:lnTo>
                  <a:pt x="205150" y="61410"/>
                </a:lnTo>
                <a:lnTo>
                  <a:pt x="207083" y="51841"/>
                </a:lnTo>
                <a:lnTo>
                  <a:pt x="207083" y="49060"/>
                </a:lnTo>
                <a:close/>
              </a:path>
            </a:pathLst>
          </a:custGeom>
          <a:solidFill>
            <a:srgbClr val="5091CD"/>
          </a:solidFill>
          <a:ln w="9525">
            <a:noFill/>
            <a:round/>
            <a:headEnd/>
            <a:tailEnd/>
          </a:ln>
        </p:spPr>
        <p:txBody>
          <a:bodyPr lIns="0" tIns="0" rIns="0" bIns="0"/>
          <a:lstStyle/>
          <a:p>
            <a:endParaRPr lang="en-US"/>
          </a:p>
        </p:txBody>
      </p:sp>
      <p:sp>
        <p:nvSpPr>
          <p:cNvPr id="17458" name="object 54"/>
          <p:cNvSpPr>
            <a:spLocks/>
          </p:cNvSpPr>
          <p:nvPr/>
        </p:nvSpPr>
        <p:spPr bwMode="auto">
          <a:xfrm>
            <a:off x="7564438" y="6461125"/>
            <a:ext cx="212725" cy="158750"/>
          </a:xfrm>
          <a:custGeom>
            <a:avLst/>
            <a:gdLst>
              <a:gd name="T0" fmla="*/ 28721 w 180975"/>
              <a:gd name="T1" fmla="*/ 312 h 232409"/>
              <a:gd name="T2" fmla="*/ 8974 w 180975"/>
              <a:gd name="T3" fmla="*/ 4458 h 232409"/>
              <a:gd name="T4" fmla="*/ 0 w 180975"/>
              <a:gd name="T5" fmla="*/ 16896 h 232409"/>
              <a:gd name="T6" fmla="*/ 0 w 180975"/>
              <a:gd name="T7" fmla="*/ 97243 h 232409"/>
              <a:gd name="T8" fmla="*/ 7307 w 180975"/>
              <a:gd name="T9" fmla="*/ 121974 h 232409"/>
              <a:gd name="T10" fmla="*/ 28314 w 180975"/>
              <a:gd name="T11" fmla="*/ 141324 h 232409"/>
              <a:gd name="T12" fmla="*/ 61654 w 180975"/>
              <a:gd name="T13" fmla="*/ 153931 h 232409"/>
              <a:gd name="T14" fmla="*/ 105959 w 180975"/>
              <a:gd name="T15" fmla="*/ 158436 h 232409"/>
              <a:gd name="T16" fmla="*/ 150199 w 180975"/>
              <a:gd name="T17" fmla="*/ 153843 h 232409"/>
              <a:gd name="T18" fmla="*/ 183574 w 180975"/>
              <a:gd name="T19" fmla="*/ 141089 h 232409"/>
              <a:gd name="T20" fmla="*/ 200786 w 180975"/>
              <a:gd name="T21" fmla="*/ 125263 h 232409"/>
              <a:gd name="T22" fmla="*/ 105959 w 180975"/>
              <a:gd name="T23" fmla="*/ 125263 h 232409"/>
              <a:gd name="T24" fmla="*/ 87065 w 180975"/>
              <a:gd name="T25" fmla="*/ 123058 h 232409"/>
              <a:gd name="T26" fmla="*/ 71641 w 180975"/>
              <a:gd name="T27" fmla="*/ 117047 h 232409"/>
              <a:gd name="T28" fmla="*/ 61251 w 180975"/>
              <a:gd name="T29" fmla="*/ 108139 h 232409"/>
              <a:gd name="T30" fmla="*/ 57443 w 180975"/>
              <a:gd name="T31" fmla="*/ 97243 h 232409"/>
              <a:gd name="T32" fmla="*/ 57443 w 180975"/>
              <a:gd name="T33" fmla="*/ 16896 h 232409"/>
              <a:gd name="T34" fmla="*/ 48467 w 180975"/>
              <a:gd name="T35" fmla="*/ 4458 h 232409"/>
              <a:gd name="T36" fmla="*/ 28721 w 180975"/>
              <a:gd name="T37" fmla="*/ 312 h 232409"/>
              <a:gd name="T38" fmla="*/ 183279 w 180975"/>
              <a:gd name="T39" fmla="*/ 0 h 232409"/>
              <a:gd name="T40" fmla="*/ 163538 w 180975"/>
              <a:gd name="T41" fmla="*/ 4146 h 232409"/>
              <a:gd name="T42" fmla="*/ 154564 w 180975"/>
              <a:gd name="T43" fmla="*/ 16584 h 232409"/>
              <a:gd name="T44" fmla="*/ 154564 w 180975"/>
              <a:gd name="T45" fmla="*/ 97243 h 232409"/>
              <a:gd name="T46" fmla="*/ 150731 w 180975"/>
              <a:gd name="T47" fmla="*/ 108150 h 232409"/>
              <a:gd name="T48" fmla="*/ 140302 w 180975"/>
              <a:gd name="T49" fmla="*/ 117057 h 232409"/>
              <a:gd name="T50" fmla="*/ 124846 w 180975"/>
              <a:gd name="T51" fmla="*/ 123061 h 232409"/>
              <a:gd name="T52" fmla="*/ 105959 w 180975"/>
              <a:gd name="T53" fmla="*/ 125263 h 232409"/>
              <a:gd name="T54" fmla="*/ 200786 w 180975"/>
              <a:gd name="T55" fmla="*/ 125263 h 232409"/>
              <a:gd name="T56" fmla="*/ 204650 w 180975"/>
              <a:gd name="T57" fmla="*/ 121710 h 232409"/>
              <a:gd name="T58" fmla="*/ 211993 w 180975"/>
              <a:gd name="T59" fmla="*/ 97243 h 232409"/>
              <a:gd name="T60" fmla="*/ 211993 w 180975"/>
              <a:gd name="T61" fmla="*/ 16584 h 232409"/>
              <a:gd name="T62" fmla="*/ 203019 w 180975"/>
              <a:gd name="T63" fmla="*/ 4146 h 232409"/>
              <a:gd name="T64" fmla="*/ 183279 w 180975"/>
              <a:gd name="T65" fmla="*/ 0 h 2324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0975"/>
              <a:gd name="T100" fmla="*/ 0 h 232409"/>
              <a:gd name="T101" fmla="*/ 180975 w 180975"/>
              <a:gd name="T102" fmla="*/ 232409 h 2324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0975" h="232409">
                <a:moveTo>
                  <a:pt x="24434" y="457"/>
                </a:moveTo>
                <a:lnTo>
                  <a:pt x="7635" y="6527"/>
                </a:lnTo>
                <a:lnTo>
                  <a:pt x="0" y="24736"/>
                </a:lnTo>
                <a:lnTo>
                  <a:pt x="0" y="142363"/>
                </a:lnTo>
                <a:lnTo>
                  <a:pt x="6216" y="178569"/>
                </a:lnTo>
                <a:lnTo>
                  <a:pt x="24088" y="206897"/>
                </a:lnTo>
                <a:lnTo>
                  <a:pt x="52452" y="225354"/>
                </a:lnTo>
                <a:lnTo>
                  <a:pt x="90144" y="231949"/>
                </a:lnTo>
                <a:lnTo>
                  <a:pt x="127781" y="225225"/>
                </a:lnTo>
                <a:lnTo>
                  <a:pt x="156175" y="206554"/>
                </a:lnTo>
                <a:lnTo>
                  <a:pt x="170818" y="183384"/>
                </a:lnTo>
                <a:lnTo>
                  <a:pt x="90144" y="183384"/>
                </a:lnTo>
                <a:lnTo>
                  <a:pt x="74070" y="180156"/>
                </a:lnTo>
                <a:lnTo>
                  <a:pt x="60948" y="171356"/>
                </a:lnTo>
                <a:lnTo>
                  <a:pt x="52109" y="158315"/>
                </a:lnTo>
                <a:lnTo>
                  <a:pt x="48869" y="142363"/>
                </a:lnTo>
                <a:lnTo>
                  <a:pt x="48869" y="24736"/>
                </a:lnTo>
                <a:lnTo>
                  <a:pt x="41233" y="6527"/>
                </a:lnTo>
                <a:lnTo>
                  <a:pt x="24434" y="457"/>
                </a:lnTo>
                <a:close/>
              </a:path>
              <a:path w="180975" h="232409">
                <a:moveTo>
                  <a:pt x="155924" y="0"/>
                </a:moveTo>
                <a:lnTo>
                  <a:pt x="139129" y="6069"/>
                </a:lnTo>
                <a:lnTo>
                  <a:pt x="131495" y="24279"/>
                </a:lnTo>
                <a:lnTo>
                  <a:pt x="131495" y="142363"/>
                </a:lnTo>
                <a:lnTo>
                  <a:pt x="128234" y="158331"/>
                </a:lnTo>
                <a:lnTo>
                  <a:pt x="119361" y="171370"/>
                </a:lnTo>
                <a:lnTo>
                  <a:pt x="106212" y="180161"/>
                </a:lnTo>
                <a:lnTo>
                  <a:pt x="90144" y="183384"/>
                </a:lnTo>
                <a:lnTo>
                  <a:pt x="170818" y="183384"/>
                </a:lnTo>
                <a:lnTo>
                  <a:pt x="174105" y="178183"/>
                </a:lnTo>
                <a:lnTo>
                  <a:pt x="180352" y="142363"/>
                </a:lnTo>
                <a:lnTo>
                  <a:pt x="180352" y="24279"/>
                </a:lnTo>
                <a:lnTo>
                  <a:pt x="172718" y="6069"/>
                </a:lnTo>
                <a:lnTo>
                  <a:pt x="155924" y="0"/>
                </a:lnTo>
                <a:close/>
              </a:path>
            </a:pathLst>
          </a:custGeom>
          <a:solidFill>
            <a:srgbClr val="5091CD"/>
          </a:solidFill>
          <a:ln w="9525">
            <a:noFill/>
            <a:round/>
            <a:headEnd/>
            <a:tailEnd/>
          </a:ln>
        </p:spPr>
        <p:txBody>
          <a:bodyPr lIns="0" tIns="0" rIns="0" bIns="0"/>
          <a:lstStyle/>
          <a:p>
            <a:endParaRPr lang="en-US"/>
          </a:p>
        </p:txBody>
      </p:sp>
      <p:sp>
        <p:nvSpPr>
          <p:cNvPr id="17459" name="object 55"/>
          <p:cNvSpPr>
            <a:spLocks/>
          </p:cNvSpPr>
          <p:nvPr/>
        </p:nvSpPr>
        <p:spPr bwMode="auto">
          <a:xfrm>
            <a:off x="7981950" y="6464300"/>
            <a:ext cx="436563" cy="153988"/>
          </a:xfrm>
          <a:custGeom>
            <a:avLst/>
            <a:gdLst>
              <a:gd name="T0" fmla="*/ 81551 w 371475"/>
              <a:gd name="T1" fmla="*/ 30780 h 226059"/>
              <a:gd name="T2" fmla="*/ 83832 w 371475"/>
              <a:gd name="T3" fmla="*/ 144131 h 226059"/>
              <a:gd name="T4" fmla="*/ 99704 w 371475"/>
              <a:gd name="T5" fmla="*/ 152669 h 226059"/>
              <a:gd name="T6" fmla="*/ 123728 w 371475"/>
              <a:gd name="T7" fmla="*/ 152669 h 226059"/>
              <a:gd name="T8" fmla="*/ 139611 w 371475"/>
              <a:gd name="T9" fmla="*/ 144131 h 226059"/>
              <a:gd name="T10" fmla="*/ 141893 w 371475"/>
              <a:gd name="T11" fmla="*/ 30780 h 226059"/>
              <a:gd name="T12" fmla="*/ 299236 w 371475"/>
              <a:gd name="T13" fmla="*/ 30780 h 226059"/>
              <a:gd name="T14" fmla="*/ 301516 w 371475"/>
              <a:gd name="T15" fmla="*/ 144131 h 226059"/>
              <a:gd name="T16" fmla="*/ 317388 w 371475"/>
              <a:gd name="T17" fmla="*/ 152669 h 226059"/>
              <a:gd name="T18" fmla="*/ 341413 w 371475"/>
              <a:gd name="T19" fmla="*/ 152669 h 226059"/>
              <a:gd name="T20" fmla="*/ 357295 w 371475"/>
              <a:gd name="T21" fmla="*/ 144131 h 226059"/>
              <a:gd name="T22" fmla="*/ 359578 w 371475"/>
              <a:gd name="T23" fmla="*/ 30780 h 226059"/>
              <a:gd name="T24" fmla="*/ 27343 w 371475"/>
              <a:gd name="T25" fmla="*/ 0 h 226059"/>
              <a:gd name="T26" fmla="*/ 7190 w 371475"/>
              <a:gd name="T27" fmla="*/ 4616 h 226059"/>
              <a:gd name="T28" fmla="*/ 0 w 371475"/>
              <a:gd name="T29" fmla="*/ 14897 h 226059"/>
              <a:gd name="T30" fmla="*/ 6434 w 371475"/>
              <a:gd name="T31" fmla="*/ 25593 h 226059"/>
              <a:gd name="T32" fmla="*/ 27343 w 371475"/>
              <a:gd name="T33" fmla="*/ 30780 h 226059"/>
              <a:gd name="T34" fmla="*/ 202274 w 371475"/>
              <a:gd name="T35" fmla="*/ 29731 h 226059"/>
              <a:gd name="T36" fmla="*/ 215466 w 371475"/>
              <a:gd name="T37" fmla="*/ 22988 h 226059"/>
              <a:gd name="T38" fmla="*/ 435586 w 371475"/>
              <a:gd name="T39" fmla="*/ 18392 h 226059"/>
              <a:gd name="T40" fmla="*/ 435497 w 371475"/>
              <a:gd name="T41" fmla="*/ 11705 h 226059"/>
              <a:gd name="T42" fmla="*/ 215175 w 371475"/>
              <a:gd name="T43" fmla="*/ 7215 h 226059"/>
              <a:gd name="T44" fmla="*/ 201635 w 371475"/>
              <a:gd name="T45" fmla="*/ 941 h 226059"/>
              <a:gd name="T46" fmla="*/ 435586 w 371475"/>
              <a:gd name="T47" fmla="*/ 18392 h 226059"/>
              <a:gd name="T48" fmla="*/ 221096 w 371475"/>
              <a:gd name="T49" fmla="*/ 22988 h 226059"/>
              <a:gd name="T50" fmla="*/ 234287 w 371475"/>
              <a:gd name="T51" fmla="*/ 29731 h 226059"/>
              <a:gd name="T52" fmla="*/ 409219 w 371475"/>
              <a:gd name="T53" fmla="*/ 30780 h 226059"/>
              <a:gd name="T54" fmla="*/ 430128 w 371475"/>
              <a:gd name="T55" fmla="*/ 25593 h 226059"/>
              <a:gd name="T56" fmla="*/ 435586 w 371475"/>
              <a:gd name="T57" fmla="*/ 18392 h 226059"/>
              <a:gd name="T58" fmla="*/ 245026 w 371475"/>
              <a:gd name="T59" fmla="*/ 0 h 226059"/>
              <a:gd name="T60" fmla="*/ 226992 w 371475"/>
              <a:gd name="T61" fmla="*/ 3487 h 226059"/>
              <a:gd name="T62" fmla="*/ 218281 w 371475"/>
              <a:gd name="T63" fmla="*/ 11705 h 226059"/>
              <a:gd name="T64" fmla="*/ 434723 w 371475"/>
              <a:gd name="T65" fmla="*/ 9383 h 226059"/>
              <a:gd name="T66" fmla="*/ 420789 w 371475"/>
              <a:gd name="T67" fmla="*/ 1265 h 2260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1475"/>
              <a:gd name="T103" fmla="*/ 0 h 226059"/>
              <a:gd name="T104" fmla="*/ 371475 w 371475"/>
              <a:gd name="T105" fmla="*/ 226059 h 2260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1475" h="226059">
                <a:moveTo>
                  <a:pt x="120738" y="45186"/>
                </a:moveTo>
                <a:lnTo>
                  <a:pt x="69392" y="45186"/>
                </a:lnTo>
                <a:lnTo>
                  <a:pt x="69392" y="201040"/>
                </a:lnTo>
                <a:lnTo>
                  <a:pt x="71333" y="211589"/>
                </a:lnTo>
                <a:lnTo>
                  <a:pt x="76706" y="219341"/>
                </a:lnTo>
                <a:lnTo>
                  <a:pt x="84839" y="224122"/>
                </a:lnTo>
                <a:lnTo>
                  <a:pt x="95059" y="225755"/>
                </a:lnTo>
                <a:lnTo>
                  <a:pt x="105281" y="224122"/>
                </a:lnTo>
                <a:lnTo>
                  <a:pt x="113418" y="219341"/>
                </a:lnTo>
                <a:lnTo>
                  <a:pt x="118796" y="211589"/>
                </a:lnTo>
                <a:lnTo>
                  <a:pt x="120738" y="201040"/>
                </a:lnTo>
                <a:lnTo>
                  <a:pt x="120738" y="45186"/>
                </a:lnTo>
                <a:close/>
              </a:path>
              <a:path w="371475" h="226059">
                <a:moveTo>
                  <a:pt x="305968" y="45186"/>
                </a:moveTo>
                <a:lnTo>
                  <a:pt x="254622" y="45186"/>
                </a:lnTo>
                <a:lnTo>
                  <a:pt x="254622" y="201040"/>
                </a:lnTo>
                <a:lnTo>
                  <a:pt x="256562" y="211589"/>
                </a:lnTo>
                <a:lnTo>
                  <a:pt x="261935" y="219341"/>
                </a:lnTo>
                <a:lnTo>
                  <a:pt x="270068" y="224122"/>
                </a:lnTo>
                <a:lnTo>
                  <a:pt x="280288" y="225755"/>
                </a:lnTo>
                <a:lnTo>
                  <a:pt x="290511" y="224122"/>
                </a:lnTo>
                <a:lnTo>
                  <a:pt x="298648" y="219341"/>
                </a:lnTo>
                <a:lnTo>
                  <a:pt x="304025" y="211589"/>
                </a:lnTo>
                <a:lnTo>
                  <a:pt x="305968" y="201040"/>
                </a:lnTo>
                <a:lnTo>
                  <a:pt x="305968" y="45186"/>
                </a:lnTo>
                <a:close/>
              </a:path>
              <a:path w="371475" h="226059">
                <a:moveTo>
                  <a:pt x="162979" y="0"/>
                </a:moveTo>
                <a:lnTo>
                  <a:pt x="23266" y="0"/>
                </a:lnTo>
                <a:lnTo>
                  <a:pt x="13426" y="1857"/>
                </a:lnTo>
                <a:lnTo>
                  <a:pt x="6118" y="6777"/>
                </a:lnTo>
                <a:lnTo>
                  <a:pt x="1567" y="13774"/>
                </a:lnTo>
                <a:lnTo>
                  <a:pt x="0" y="21869"/>
                </a:lnTo>
                <a:lnTo>
                  <a:pt x="1326" y="30061"/>
                </a:lnTo>
                <a:lnTo>
                  <a:pt x="5475" y="37571"/>
                </a:lnTo>
                <a:lnTo>
                  <a:pt x="12703" y="43059"/>
                </a:lnTo>
                <a:lnTo>
                  <a:pt x="23266" y="45186"/>
                </a:lnTo>
                <a:lnTo>
                  <a:pt x="162979" y="45186"/>
                </a:lnTo>
                <a:lnTo>
                  <a:pt x="172117" y="43646"/>
                </a:lnTo>
                <a:lnTo>
                  <a:pt x="178854" y="39565"/>
                </a:lnTo>
                <a:lnTo>
                  <a:pt x="183342" y="33747"/>
                </a:lnTo>
                <a:lnTo>
                  <a:pt x="185737" y="27000"/>
                </a:lnTo>
                <a:lnTo>
                  <a:pt x="370644" y="27000"/>
                </a:lnTo>
                <a:lnTo>
                  <a:pt x="371474" y="21869"/>
                </a:lnTo>
                <a:lnTo>
                  <a:pt x="370568" y="17183"/>
                </a:lnTo>
                <a:lnTo>
                  <a:pt x="185737" y="17183"/>
                </a:lnTo>
                <a:lnTo>
                  <a:pt x="183094" y="10592"/>
                </a:lnTo>
                <a:lnTo>
                  <a:pt x="178325" y="5119"/>
                </a:lnTo>
                <a:lnTo>
                  <a:pt x="171573" y="1382"/>
                </a:lnTo>
                <a:lnTo>
                  <a:pt x="162979" y="0"/>
                </a:lnTo>
                <a:close/>
              </a:path>
              <a:path w="371475" h="226059">
                <a:moveTo>
                  <a:pt x="370644" y="27000"/>
                </a:moveTo>
                <a:lnTo>
                  <a:pt x="185737" y="27000"/>
                </a:lnTo>
                <a:lnTo>
                  <a:pt x="188132" y="33747"/>
                </a:lnTo>
                <a:lnTo>
                  <a:pt x="192620" y="39565"/>
                </a:lnTo>
                <a:lnTo>
                  <a:pt x="199357" y="43646"/>
                </a:lnTo>
                <a:lnTo>
                  <a:pt x="208495" y="45186"/>
                </a:lnTo>
                <a:lnTo>
                  <a:pt x="348208" y="45186"/>
                </a:lnTo>
                <a:lnTo>
                  <a:pt x="358771" y="43059"/>
                </a:lnTo>
                <a:lnTo>
                  <a:pt x="365999" y="37571"/>
                </a:lnTo>
                <a:lnTo>
                  <a:pt x="370148" y="30061"/>
                </a:lnTo>
                <a:lnTo>
                  <a:pt x="370644" y="27000"/>
                </a:lnTo>
                <a:close/>
              </a:path>
              <a:path w="371475" h="226059">
                <a:moveTo>
                  <a:pt x="348208" y="0"/>
                </a:moveTo>
                <a:lnTo>
                  <a:pt x="208495" y="0"/>
                </a:lnTo>
                <a:lnTo>
                  <a:pt x="199901" y="1382"/>
                </a:lnTo>
                <a:lnTo>
                  <a:pt x="193149" y="5119"/>
                </a:lnTo>
                <a:lnTo>
                  <a:pt x="188380" y="10592"/>
                </a:lnTo>
                <a:lnTo>
                  <a:pt x="185737" y="17183"/>
                </a:lnTo>
                <a:lnTo>
                  <a:pt x="370568" y="17183"/>
                </a:lnTo>
                <a:lnTo>
                  <a:pt x="369909" y="13774"/>
                </a:lnTo>
                <a:lnTo>
                  <a:pt x="365361" y="6777"/>
                </a:lnTo>
                <a:lnTo>
                  <a:pt x="358053" y="1857"/>
                </a:lnTo>
                <a:lnTo>
                  <a:pt x="348208" y="0"/>
                </a:lnTo>
                <a:close/>
              </a:path>
            </a:pathLst>
          </a:custGeom>
          <a:solidFill>
            <a:srgbClr val="5091CD"/>
          </a:solidFill>
          <a:ln w="9525">
            <a:noFill/>
            <a:round/>
            <a:headEnd/>
            <a:tailEnd/>
          </a:ln>
        </p:spPr>
        <p:txBody>
          <a:bodyPr lIns="0" tIns="0" rIns="0" bIns="0"/>
          <a:lstStyle/>
          <a:p>
            <a:endParaRPr lang="en-US"/>
          </a:p>
        </p:txBody>
      </p:sp>
      <p:sp>
        <p:nvSpPr>
          <p:cNvPr id="17460" name="object 56"/>
          <p:cNvSpPr>
            <a:spLocks/>
          </p:cNvSpPr>
          <p:nvPr/>
        </p:nvSpPr>
        <p:spPr bwMode="auto">
          <a:xfrm>
            <a:off x="7051675" y="6462713"/>
            <a:ext cx="258763" cy="158750"/>
          </a:xfrm>
          <a:custGeom>
            <a:avLst/>
            <a:gdLst>
              <a:gd name="T0" fmla="*/ 130174 w 219710"/>
              <a:gd name="T1" fmla="*/ 0 h 231775"/>
              <a:gd name="T2" fmla="*/ 92466 w 219710"/>
              <a:gd name="T3" fmla="*/ 16701 h 231775"/>
              <a:gd name="T4" fmla="*/ 2019 w 219710"/>
              <a:gd name="T5" fmla="*/ 137212 h 231775"/>
              <a:gd name="T6" fmla="*/ 0 w 219710"/>
              <a:gd name="T7" fmla="*/ 139813 h 231775"/>
              <a:gd name="T8" fmla="*/ 0 w 219710"/>
              <a:gd name="T9" fmla="*/ 143292 h 231775"/>
              <a:gd name="T10" fmla="*/ 2394 w 219710"/>
              <a:gd name="T11" fmla="*/ 149329 h 231775"/>
              <a:gd name="T12" fmla="*/ 8873 w 219710"/>
              <a:gd name="T13" fmla="*/ 154146 h 231775"/>
              <a:gd name="T14" fmla="*/ 18374 w 219710"/>
              <a:gd name="T15" fmla="*/ 157335 h 231775"/>
              <a:gd name="T16" fmla="*/ 29839 w 219710"/>
              <a:gd name="T17" fmla="*/ 158489 h 231775"/>
              <a:gd name="T18" fmla="*/ 40612 w 219710"/>
              <a:gd name="T19" fmla="*/ 157471 h 231775"/>
              <a:gd name="T20" fmla="*/ 48588 w 219710"/>
              <a:gd name="T21" fmla="*/ 154816 h 231775"/>
              <a:gd name="T22" fmla="*/ 54445 w 219710"/>
              <a:gd name="T23" fmla="*/ 151120 h 231775"/>
              <a:gd name="T24" fmla="*/ 58857 w 219710"/>
              <a:gd name="T25" fmla="*/ 146980 h 231775"/>
              <a:gd name="T26" fmla="*/ 70957 w 219710"/>
              <a:gd name="T27" fmla="*/ 132706 h 231775"/>
              <a:gd name="T28" fmla="*/ 252943 w 219710"/>
              <a:gd name="T29" fmla="*/ 132706 h 231775"/>
              <a:gd name="T30" fmla="*/ 230048 w 219710"/>
              <a:gd name="T31" fmla="*/ 101948 h 231775"/>
              <a:gd name="T32" fmla="*/ 92466 w 219710"/>
              <a:gd name="T33" fmla="*/ 101948 h 231775"/>
              <a:gd name="T34" fmla="*/ 130772 w 219710"/>
              <a:gd name="T35" fmla="*/ 53949 h 231775"/>
              <a:gd name="T36" fmla="*/ 194321 w 219710"/>
              <a:gd name="T37" fmla="*/ 53949 h 231775"/>
              <a:gd name="T38" fmla="*/ 167582 w 219710"/>
              <a:gd name="T39" fmla="*/ 18023 h 231775"/>
              <a:gd name="T40" fmla="*/ 161851 w 219710"/>
              <a:gd name="T41" fmla="*/ 10811 h 231775"/>
              <a:gd name="T42" fmla="*/ 154319 w 219710"/>
              <a:gd name="T43" fmla="*/ 5103 h 231775"/>
              <a:gd name="T44" fmla="*/ 144067 w 219710"/>
              <a:gd name="T45" fmla="*/ 1351 h 231775"/>
              <a:gd name="T46" fmla="*/ 130174 w 219710"/>
              <a:gd name="T47" fmla="*/ 0 h 231775"/>
              <a:gd name="T48" fmla="*/ 252943 w 219710"/>
              <a:gd name="T49" fmla="*/ 132706 h 231775"/>
              <a:gd name="T50" fmla="*/ 189375 w 219710"/>
              <a:gd name="T51" fmla="*/ 132706 h 231775"/>
              <a:gd name="T52" fmla="*/ 201461 w 219710"/>
              <a:gd name="T53" fmla="*/ 147198 h 231775"/>
              <a:gd name="T54" fmla="*/ 205383 w 219710"/>
              <a:gd name="T55" fmla="*/ 151711 h 231775"/>
              <a:gd name="T56" fmla="*/ 211343 w 219710"/>
              <a:gd name="T57" fmla="*/ 155286 h 231775"/>
              <a:gd name="T58" fmla="*/ 219722 w 219710"/>
              <a:gd name="T59" fmla="*/ 157640 h 231775"/>
              <a:gd name="T60" fmla="*/ 230896 w 219710"/>
              <a:gd name="T61" fmla="*/ 158489 h 231775"/>
              <a:gd name="T62" fmla="*/ 241535 w 219710"/>
              <a:gd name="T63" fmla="*/ 157440 h 231775"/>
              <a:gd name="T64" fmla="*/ 250400 w 219710"/>
              <a:gd name="T65" fmla="*/ 154499 h 231775"/>
              <a:gd name="T66" fmla="*/ 256468 w 219710"/>
              <a:gd name="T67" fmla="*/ 149971 h 231775"/>
              <a:gd name="T68" fmla="*/ 258717 w 219710"/>
              <a:gd name="T69" fmla="*/ 144162 h 231775"/>
              <a:gd name="T70" fmla="*/ 258717 w 219710"/>
              <a:gd name="T71" fmla="*/ 142640 h 231775"/>
              <a:gd name="T72" fmla="*/ 257910 w 219710"/>
              <a:gd name="T73" fmla="*/ 139595 h 231775"/>
              <a:gd name="T74" fmla="*/ 255487 w 219710"/>
              <a:gd name="T75" fmla="*/ 136125 h 231775"/>
              <a:gd name="T76" fmla="*/ 252943 w 219710"/>
              <a:gd name="T77" fmla="*/ 132706 h 231775"/>
              <a:gd name="T78" fmla="*/ 194321 w 219710"/>
              <a:gd name="T79" fmla="*/ 53949 h 231775"/>
              <a:gd name="T80" fmla="*/ 130772 w 219710"/>
              <a:gd name="T81" fmla="*/ 53949 h 231775"/>
              <a:gd name="T82" fmla="*/ 169063 w 219710"/>
              <a:gd name="T83" fmla="*/ 101948 h 231775"/>
              <a:gd name="T84" fmla="*/ 230048 w 219710"/>
              <a:gd name="T85" fmla="*/ 101948 h 231775"/>
              <a:gd name="T86" fmla="*/ 194321 w 219710"/>
              <a:gd name="T87" fmla="*/ 53949 h 2317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9710"/>
              <a:gd name="T133" fmla="*/ 0 h 231775"/>
              <a:gd name="T134" fmla="*/ 219710 w 219710"/>
              <a:gd name="T135" fmla="*/ 231775 h 2317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9710" h="231775">
                <a:moveTo>
                  <a:pt x="110528" y="0"/>
                </a:moveTo>
                <a:lnTo>
                  <a:pt x="78511" y="24384"/>
                </a:lnTo>
                <a:lnTo>
                  <a:pt x="1714" y="200329"/>
                </a:lnTo>
                <a:lnTo>
                  <a:pt x="0" y="204127"/>
                </a:lnTo>
                <a:lnTo>
                  <a:pt x="0" y="209207"/>
                </a:lnTo>
                <a:lnTo>
                  <a:pt x="2033" y="218020"/>
                </a:lnTo>
                <a:lnTo>
                  <a:pt x="7534" y="225053"/>
                </a:lnTo>
                <a:lnTo>
                  <a:pt x="15601" y="229709"/>
                </a:lnTo>
                <a:lnTo>
                  <a:pt x="25336" y="231394"/>
                </a:lnTo>
                <a:lnTo>
                  <a:pt x="34483" y="229908"/>
                </a:lnTo>
                <a:lnTo>
                  <a:pt x="41255" y="226031"/>
                </a:lnTo>
                <a:lnTo>
                  <a:pt x="46228" y="220635"/>
                </a:lnTo>
                <a:lnTo>
                  <a:pt x="49974" y="214591"/>
                </a:lnTo>
                <a:lnTo>
                  <a:pt x="60248" y="193751"/>
                </a:lnTo>
                <a:lnTo>
                  <a:pt x="214768" y="193751"/>
                </a:lnTo>
                <a:lnTo>
                  <a:pt x="195329" y="148844"/>
                </a:lnTo>
                <a:lnTo>
                  <a:pt x="78511" y="148844"/>
                </a:lnTo>
                <a:lnTo>
                  <a:pt x="111036" y="78765"/>
                </a:lnTo>
                <a:lnTo>
                  <a:pt x="164994" y="78765"/>
                </a:lnTo>
                <a:lnTo>
                  <a:pt x="142290" y="26314"/>
                </a:lnTo>
                <a:lnTo>
                  <a:pt x="137424" y="15784"/>
                </a:lnTo>
                <a:lnTo>
                  <a:pt x="131029" y="7451"/>
                </a:lnTo>
                <a:lnTo>
                  <a:pt x="122324" y="1972"/>
                </a:lnTo>
                <a:lnTo>
                  <a:pt x="110528" y="0"/>
                </a:lnTo>
                <a:close/>
              </a:path>
              <a:path w="219710" h="231775">
                <a:moveTo>
                  <a:pt x="214768" y="193751"/>
                </a:moveTo>
                <a:lnTo>
                  <a:pt x="160794" y="193751"/>
                </a:lnTo>
                <a:lnTo>
                  <a:pt x="171056" y="214909"/>
                </a:lnTo>
                <a:lnTo>
                  <a:pt x="174386" y="221498"/>
                </a:lnTo>
                <a:lnTo>
                  <a:pt x="179447" y="226718"/>
                </a:lnTo>
                <a:lnTo>
                  <a:pt x="186561" y="230155"/>
                </a:lnTo>
                <a:lnTo>
                  <a:pt x="196049" y="231394"/>
                </a:lnTo>
                <a:lnTo>
                  <a:pt x="205082" y="229863"/>
                </a:lnTo>
                <a:lnTo>
                  <a:pt x="212609" y="225569"/>
                </a:lnTo>
                <a:lnTo>
                  <a:pt x="217761" y="218958"/>
                </a:lnTo>
                <a:lnTo>
                  <a:pt x="219671" y="210477"/>
                </a:lnTo>
                <a:lnTo>
                  <a:pt x="219671" y="208254"/>
                </a:lnTo>
                <a:lnTo>
                  <a:pt x="218986" y="203809"/>
                </a:lnTo>
                <a:lnTo>
                  <a:pt x="216928" y="198742"/>
                </a:lnTo>
                <a:lnTo>
                  <a:pt x="214768" y="193751"/>
                </a:lnTo>
                <a:close/>
              </a:path>
              <a:path w="219710" h="231775">
                <a:moveTo>
                  <a:pt x="164994" y="78765"/>
                </a:moveTo>
                <a:lnTo>
                  <a:pt x="111036" y="78765"/>
                </a:lnTo>
                <a:lnTo>
                  <a:pt x="143548" y="148844"/>
                </a:lnTo>
                <a:lnTo>
                  <a:pt x="195329" y="148844"/>
                </a:lnTo>
                <a:lnTo>
                  <a:pt x="164994" y="78765"/>
                </a:lnTo>
                <a:close/>
              </a:path>
            </a:pathLst>
          </a:custGeom>
          <a:solidFill>
            <a:srgbClr val="5091CD"/>
          </a:solidFill>
          <a:ln w="9525">
            <a:noFill/>
            <a:round/>
            <a:headEnd/>
            <a:tailEnd/>
          </a:ln>
        </p:spPr>
        <p:txBody>
          <a:bodyPr lIns="0" tIns="0" rIns="0" bIns="0"/>
          <a:lstStyle/>
          <a:p>
            <a:endParaRPr lang="en-US"/>
          </a:p>
        </p:txBody>
      </p:sp>
      <p:sp>
        <p:nvSpPr>
          <p:cNvPr id="17461" name="object 57"/>
          <p:cNvSpPr>
            <a:spLocks/>
          </p:cNvSpPr>
          <p:nvPr/>
        </p:nvSpPr>
        <p:spPr bwMode="auto">
          <a:xfrm>
            <a:off x="8643938" y="6446838"/>
            <a:ext cx="92075" cy="52387"/>
          </a:xfrm>
          <a:custGeom>
            <a:avLst/>
            <a:gdLst>
              <a:gd name="T0" fmla="*/ 45738 w 78104"/>
              <a:gd name="T1" fmla="*/ 0 h 78104"/>
              <a:gd name="T2" fmla="*/ 27949 w 78104"/>
              <a:gd name="T3" fmla="*/ 2047 h 78104"/>
              <a:gd name="T4" fmla="*/ 13409 w 78104"/>
              <a:gd name="T5" fmla="*/ 7629 h 78104"/>
              <a:gd name="T6" fmla="*/ 3598 w 78104"/>
              <a:gd name="T7" fmla="*/ 15902 h 78104"/>
              <a:gd name="T8" fmla="*/ 0 w 78104"/>
              <a:gd name="T9" fmla="*/ 26023 h 78104"/>
              <a:gd name="T10" fmla="*/ 3598 w 78104"/>
              <a:gd name="T11" fmla="*/ 36145 h 78104"/>
              <a:gd name="T12" fmla="*/ 13409 w 78104"/>
              <a:gd name="T13" fmla="*/ 44417 h 78104"/>
              <a:gd name="T14" fmla="*/ 27949 w 78104"/>
              <a:gd name="T15" fmla="*/ 49999 h 78104"/>
              <a:gd name="T16" fmla="*/ 45738 w 78104"/>
              <a:gd name="T17" fmla="*/ 52047 h 78104"/>
              <a:gd name="T18" fmla="*/ 63527 w 78104"/>
              <a:gd name="T19" fmla="*/ 49999 h 78104"/>
              <a:gd name="T20" fmla="*/ 74791 w 78104"/>
              <a:gd name="T21" fmla="*/ 45675 h 78104"/>
              <a:gd name="T22" fmla="*/ 45738 w 78104"/>
              <a:gd name="T23" fmla="*/ 45675 h 78104"/>
              <a:gd name="T24" fmla="*/ 32269 w 78104"/>
              <a:gd name="T25" fmla="*/ 44135 h 78104"/>
              <a:gd name="T26" fmla="*/ 21293 w 78104"/>
              <a:gd name="T27" fmla="*/ 39931 h 78104"/>
              <a:gd name="T28" fmla="*/ 13905 w 78104"/>
              <a:gd name="T29" fmla="*/ 33686 h 78104"/>
              <a:gd name="T30" fmla="*/ 11198 w 78104"/>
              <a:gd name="T31" fmla="*/ 26023 h 78104"/>
              <a:gd name="T32" fmla="*/ 13905 w 78104"/>
              <a:gd name="T33" fmla="*/ 18355 h 78104"/>
              <a:gd name="T34" fmla="*/ 21293 w 78104"/>
              <a:gd name="T35" fmla="*/ 12107 h 78104"/>
              <a:gd name="T36" fmla="*/ 32269 w 78104"/>
              <a:gd name="T37" fmla="*/ 7903 h 78104"/>
              <a:gd name="T38" fmla="*/ 45738 w 78104"/>
              <a:gd name="T39" fmla="*/ 6363 h 78104"/>
              <a:gd name="T40" fmla="*/ 74769 w 78104"/>
              <a:gd name="T41" fmla="*/ 6363 h 78104"/>
              <a:gd name="T42" fmla="*/ 63527 w 78104"/>
              <a:gd name="T43" fmla="*/ 2047 h 78104"/>
              <a:gd name="T44" fmla="*/ 45738 w 78104"/>
              <a:gd name="T45" fmla="*/ 0 h 78104"/>
              <a:gd name="T46" fmla="*/ 74769 w 78104"/>
              <a:gd name="T47" fmla="*/ 6363 h 78104"/>
              <a:gd name="T48" fmla="*/ 45738 w 78104"/>
              <a:gd name="T49" fmla="*/ 6363 h 78104"/>
              <a:gd name="T50" fmla="*/ 59216 w 78104"/>
              <a:gd name="T51" fmla="*/ 7903 h 78104"/>
              <a:gd name="T52" fmla="*/ 70196 w 78104"/>
              <a:gd name="T53" fmla="*/ 12107 h 78104"/>
              <a:gd name="T54" fmla="*/ 77587 w 78104"/>
              <a:gd name="T55" fmla="*/ 18355 h 78104"/>
              <a:gd name="T56" fmla="*/ 80293 w 78104"/>
              <a:gd name="T57" fmla="*/ 26023 h 78104"/>
              <a:gd name="T58" fmla="*/ 77587 w 78104"/>
              <a:gd name="T59" fmla="*/ 33686 h 78104"/>
              <a:gd name="T60" fmla="*/ 70196 w 78104"/>
              <a:gd name="T61" fmla="*/ 39931 h 78104"/>
              <a:gd name="T62" fmla="*/ 59216 w 78104"/>
              <a:gd name="T63" fmla="*/ 44135 h 78104"/>
              <a:gd name="T64" fmla="*/ 45738 w 78104"/>
              <a:gd name="T65" fmla="*/ 45675 h 78104"/>
              <a:gd name="T66" fmla="*/ 74791 w 78104"/>
              <a:gd name="T67" fmla="*/ 45675 h 78104"/>
              <a:gd name="T68" fmla="*/ 78068 w 78104"/>
              <a:gd name="T69" fmla="*/ 44417 h 78104"/>
              <a:gd name="T70" fmla="*/ 87878 w 78104"/>
              <a:gd name="T71" fmla="*/ 36145 h 78104"/>
              <a:gd name="T72" fmla="*/ 91476 w 78104"/>
              <a:gd name="T73" fmla="*/ 26023 h 78104"/>
              <a:gd name="T74" fmla="*/ 87878 w 78104"/>
              <a:gd name="T75" fmla="*/ 15902 h 78104"/>
              <a:gd name="T76" fmla="*/ 78068 w 78104"/>
              <a:gd name="T77" fmla="*/ 7629 h 78104"/>
              <a:gd name="T78" fmla="*/ 74769 w 78104"/>
              <a:gd name="T79" fmla="*/ 6363 h 78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8104"/>
              <a:gd name="T121" fmla="*/ 0 h 78104"/>
              <a:gd name="T122" fmla="*/ 78104 w 78104"/>
              <a:gd name="T123" fmla="*/ 78104 h 781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8104" h="78104">
                <a:moveTo>
                  <a:pt x="38798" y="0"/>
                </a:moveTo>
                <a:lnTo>
                  <a:pt x="23708" y="3052"/>
                </a:lnTo>
                <a:lnTo>
                  <a:pt x="11374" y="11374"/>
                </a:lnTo>
                <a:lnTo>
                  <a:pt x="3052" y="23708"/>
                </a:lnTo>
                <a:lnTo>
                  <a:pt x="0" y="38798"/>
                </a:lnTo>
                <a:lnTo>
                  <a:pt x="3052" y="53888"/>
                </a:lnTo>
                <a:lnTo>
                  <a:pt x="11374" y="66222"/>
                </a:lnTo>
                <a:lnTo>
                  <a:pt x="23708" y="74544"/>
                </a:lnTo>
                <a:lnTo>
                  <a:pt x="38798" y="77597"/>
                </a:lnTo>
                <a:lnTo>
                  <a:pt x="53888" y="74544"/>
                </a:lnTo>
                <a:lnTo>
                  <a:pt x="63443" y="68097"/>
                </a:lnTo>
                <a:lnTo>
                  <a:pt x="38798" y="68097"/>
                </a:lnTo>
                <a:lnTo>
                  <a:pt x="27373" y="65801"/>
                </a:lnTo>
                <a:lnTo>
                  <a:pt x="18062" y="59534"/>
                </a:lnTo>
                <a:lnTo>
                  <a:pt x="11795" y="50223"/>
                </a:lnTo>
                <a:lnTo>
                  <a:pt x="9499" y="38798"/>
                </a:lnTo>
                <a:lnTo>
                  <a:pt x="11795" y="27365"/>
                </a:lnTo>
                <a:lnTo>
                  <a:pt x="18062" y="18051"/>
                </a:lnTo>
                <a:lnTo>
                  <a:pt x="27373" y="11782"/>
                </a:lnTo>
                <a:lnTo>
                  <a:pt x="38798" y="9486"/>
                </a:lnTo>
                <a:lnTo>
                  <a:pt x="63424" y="9486"/>
                </a:lnTo>
                <a:lnTo>
                  <a:pt x="53888" y="3052"/>
                </a:lnTo>
                <a:lnTo>
                  <a:pt x="38798" y="0"/>
                </a:lnTo>
                <a:close/>
              </a:path>
              <a:path w="78104" h="78104">
                <a:moveTo>
                  <a:pt x="63424" y="9486"/>
                </a:moveTo>
                <a:lnTo>
                  <a:pt x="38798" y="9486"/>
                </a:lnTo>
                <a:lnTo>
                  <a:pt x="50231" y="11782"/>
                </a:lnTo>
                <a:lnTo>
                  <a:pt x="59545" y="18051"/>
                </a:lnTo>
                <a:lnTo>
                  <a:pt x="65814" y="27365"/>
                </a:lnTo>
                <a:lnTo>
                  <a:pt x="68110" y="38798"/>
                </a:lnTo>
                <a:lnTo>
                  <a:pt x="65814" y="50223"/>
                </a:lnTo>
                <a:lnTo>
                  <a:pt x="59545" y="59534"/>
                </a:lnTo>
                <a:lnTo>
                  <a:pt x="50231" y="65801"/>
                </a:lnTo>
                <a:lnTo>
                  <a:pt x="38798" y="68097"/>
                </a:lnTo>
                <a:lnTo>
                  <a:pt x="63443" y="68097"/>
                </a:lnTo>
                <a:lnTo>
                  <a:pt x="66222" y="66222"/>
                </a:lnTo>
                <a:lnTo>
                  <a:pt x="74544" y="53888"/>
                </a:lnTo>
                <a:lnTo>
                  <a:pt x="77596" y="38798"/>
                </a:lnTo>
                <a:lnTo>
                  <a:pt x="74544" y="23708"/>
                </a:lnTo>
                <a:lnTo>
                  <a:pt x="66222" y="11374"/>
                </a:lnTo>
                <a:lnTo>
                  <a:pt x="63424" y="9486"/>
                </a:lnTo>
                <a:close/>
              </a:path>
            </a:pathLst>
          </a:custGeom>
          <a:solidFill>
            <a:srgbClr val="5091CD"/>
          </a:solidFill>
          <a:ln w="9525">
            <a:noFill/>
            <a:round/>
            <a:headEnd/>
            <a:tailEnd/>
          </a:ln>
        </p:spPr>
        <p:txBody>
          <a:bodyPr lIns="0" tIns="0" rIns="0" bIns="0"/>
          <a:lstStyle/>
          <a:p>
            <a:endParaRPr lang="en-US"/>
          </a:p>
        </p:txBody>
      </p:sp>
      <p:sp>
        <p:nvSpPr>
          <p:cNvPr id="17462" name="object 58"/>
          <p:cNvSpPr>
            <a:spLocks/>
          </p:cNvSpPr>
          <p:nvPr/>
        </p:nvSpPr>
        <p:spPr bwMode="auto">
          <a:xfrm>
            <a:off x="8670925" y="6459538"/>
            <a:ext cx="39688" cy="28575"/>
          </a:xfrm>
          <a:custGeom>
            <a:avLst/>
            <a:gdLst>
              <a:gd name="T0" fmla="*/ 30407 w 33020"/>
              <a:gd name="T1" fmla="*/ 0 h 42545"/>
              <a:gd name="T2" fmla="*/ 1022 w 33020"/>
              <a:gd name="T3" fmla="*/ 0 h 42545"/>
              <a:gd name="T4" fmla="*/ 0 w 33020"/>
              <a:gd name="T5" fmla="*/ 1347 h 42545"/>
              <a:gd name="T6" fmla="*/ 0 w 33020"/>
              <a:gd name="T7" fmla="*/ 27116 h 42545"/>
              <a:gd name="T8" fmla="*/ 1267 w 33020"/>
              <a:gd name="T9" fmla="*/ 28251 h 42545"/>
              <a:gd name="T10" fmla="*/ 10135 w 33020"/>
              <a:gd name="T11" fmla="*/ 28251 h 42545"/>
              <a:gd name="T12" fmla="*/ 11402 w 33020"/>
              <a:gd name="T13" fmla="*/ 26835 h 42545"/>
              <a:gd name="T14" fmla="*/ 11402 w 33020"/>
              <a:gd name="T15" fmla="*/ 16496 h 42545"/>
              <a:gd name="T16" fmla="*/ 26828 w 33020"/>
              <a:gd name="T17" fmla="*/ 16496 h 42545"/>
              <a:gd name="T18" fmla="*/ 26361 w 33020"/>
              <a:gd name="T19" fmla="*/ 16070 h 42545"/>
              <a:gd name="T20" fmla="*/ 34467 w 33020"/>
              <a:gd name="T21" fmla="*/ 15857 h 42545"/>
              <a:gd name="T22" fmla="*/ 39031 w 33020"/>
              <a:gd name="T23" fmla="*/ 13307 h 42545"/>
              <a:gd name="T24" fmla="*/ 39031 w 33020"/>
              <a:gd name="T25" fmla="*/ 11396 h 42545"/>
              <a:gd name="T26" fmla="*/ 11402 w 33020"/>
              <a:gd name="T27" fmla="*/ 11396 h 42545"/>
              <a:gd name="T28" fmla="*/ 11402 w 33020"/>
              <a:gd name="T29" fmla="*/ 5100 h 42545"/>
              <a:gd name="T30" fmla="*/ 39031 w 33020"/>
              <a:gd name="T31" fmla="*/ 5100 h 42545"/>
              <a:gd name="T32" fmla="*/ 39031 w 33020"/>
              <a:gd name="T33" fmla="*/ 1697 h 42545"/>
              <a:gd name="T34" fmla="*/ 30407 w 33020"/>
              <a:gd name="T35" fmla="*/ 0 h 42545"/>
              <a:gd name="T36" fmla="*/ 26828 w 33020"/>
              <a:gd name="T37" fmla="*/ 16496 h 42545"/>
              <a:gd name="T38" fmla="*/ 15203 w 33020"/>
              <a:gd name="T39" fmla="*/ 16496 h 42545"/>
              <a:gd name="T40" fmla="*/ 24834 w 33020"/>
              <a:gd name="T41" fmla="*/ 26553 h 42545"/>
              <a:gd name="T42" fmla="*/ 26117 w 33020"/>
              <a:gd name="T43" fmla="*/ 28251 h 42545"/>
              <a:gd name="T44" fmla="*/ 34345 w 33020"/>
              <a:gd name="T45" fmla="*/ 28251 h 42545"/>
              <a:gd name="T46" fmla="*/ 36116 w 33020"/>
              <a:gd name="T47" fmla="*/ 27329 h 42545"/>
              <a:gd name="T48" fmla="*/ 36116 w 33020"/>
              <a:gd name="T49" fmla="*/ 25350 h 42545"/>
              <a:gd name="T50" fmla="*/ 35856 w 33020"/>
              <a:gd name="T51" fmla="*/ 24847 h 42545"/>
              <a:gd name="T52" fmla="*/ 35353 w 33020"/>
              <a:gd name="T53" fmla="*/ 24284 h 42545"/>
              <a:gd name="T54" fmla="*/ 26828 w 33020"/>
              <a:gd name="T55" fmla="*/ 16496 h 42545"/>
              <a:gd name="T56" fmla="*/ 39031 w 33020"/>
              <a:gd name="T57" fmla="*/ 5100 h 42545"/>
              <a:gd name="T58" fmla="*/ 25094 w 33020"/>
              <a:gd name="T59" fmla="*/ 5100 h 42545"/>
              <a:gd name="T60" fmla="*/ 27629 w 33020"/>
              <a:gd name="T61" fmla="*/ 5732 h 42545"/>
              <a:gd name="T62" fmla="*/ 27629 w 33020"/>
              <a:gd name="T63" fmla="*/ 10833 h 42545"/>
              <a:gd name="T64" fmla="*/ 25094 w 33020"/>
              <a:gd name="T65" fmla="*/ 11396 h 42545"/>
              <a:gd name="T66" fmla="*/ 39031 w 33020"/>
              <a:gd name="T67" fmla="*/ 11396 h 42545"/>
              <a:gd name="T68" fmla="*/ 39031 w 33020"/>
              <a:gd name="T69" fmla="*/ 5100 h 425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20"/>
              <a:gd name="T106" fmla="*/ 0 h 42545"/>
              <a:gd name="T107" fmla="*/ 33020 w 33020"/>
              <a:gd name="T108" fmla="*/ 42545 h 425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20" h="42545">
                <a:moveTo>
                  <a:pt x="25298" y="0"/>
                </a:moveTo>
                <a:lnTo>
                  <a:pt x="850" y="0"/>
                </a:lnTo>
                <a:lnTo>
                  <a:pt x="0" y="2006"/>
                </a:lnTo>
                <a:lnTo>
                  <a:pt x="0" y="40373"/>
                </a:lnTo>
                <a:lnTo>
                  <a:pt x="1054" y="42062"/>
                </a:lnTo>
                <a:lnTo>
                  <a:pt x="8432" y="42062"/>
                </a:lnTo>
                <a:lnTo>
                  <a:pt x="9486" y="39954"/>
                </a:lnTo>
                <a:lnTo>
                  <a:pt x="9486" y="24561"/>
                </a:lnTo>
                <a:lnTo>
                  <a:pt x="22321" y="24561"/>
                </a:lnTo>
                <a:lnTo>
                  <a:pt x="21932" y="23926"/>
                </a:lnTo>
                <a:lnTo>
                  <a:pt x="28676" y="23609"/>
                </a:lnTo>
                <a:lnTo>
                  <a:pt x="32473" y="19812"/>
                </a:lnTo>
                <a:lnTo>
                  <a:pt x="32473" y="16967"/>
                </a:lnTo>
                <a:lnTo>
                  <a:pt x="9486" y="16967"/>
                </a:lnTo>
                <a:lnTo>
                  <a:pt x="9486" y="7594"/>
                </a:lnTo>
                <a:lnTo>
                  <a:pt x="32473" y="7594"/>
                </a:lnTo>
                <a:lnTo>
                  <a:pt x="32473" y="2527"/>
                </a:lnTo>
                <a:lnTo>
                  <a:pt x="25298" y="0"/>
                </a:lnTo>
                <a:close/>
              </a:path>
              <a:path w="33020" h="42545">
                <a:moveTo>
                  <a:pt x="22321" y="24561"/>
                </a:moveTo>
                <a:lnTo>
                  <a:pt x="12649" y="24561"/>
                </a:lnTo>
                <a:lnTo>
                  <a:pt x="20662" y="39535"/>
                </a:lnTo>
                <a:lnTo>
                  <a:pt x="21729" y="42062"/>
                </a:lnTo>
                <a:lnTo>
                  <a:pt x="28575" y="42062"/>
                </a:lnTo>
                <a:lnTo>
                  <a:pt x="30048" y="40690"/>
                </a:lnTo>
                <a:lnTo>
                  <a:pt x="30048" y="37744"/>
                </a:lnTo>
                <a:lnTo>
                  <a:pt x="29832" y="36995"/>
                </a:lnTo>
                <a:lnTo>
                  <a:pt x="29413" y="36156"/>
                </a:lnTo>
                <a:lnTo>
                  <a:pt x="22321" y="24561"/>
                </a:lnTo>
                <a:close/>
              </a:path>
              <a:path w="33020" h="42545">
                <a:moveTo>
                  <a:pt x="32473" y="7594"/>
                </a:moveTo>
                <a:lnTo>
                  <a:pt x="20878" y="7594"/>
                </a:lnTo>
                <a:lnTo>
                  <a:pt x="22987" y="8534"/>
                </a:lnTo>
                <a:lnTo>
                  <a:pt x="22987" y="16129"/>
                </a:lnTo>
                <a:lnTo>
                  <a:pt x="20878" y="16967"/>
                </a:lnTo>
                <a:lnTo>
                  <a:pt x="32473" y="16967"/>
                </a:lnTo>
                <a:lnTo>
                  <a:pt x="32473" y="7594"/>
                </a:lnTo>
                <a:close/>
              </a:path>
            </a:pathLst>
          </a:custGeom>
          <a:solidFill>
            <a:srgbClr val="5091CD"/>
          </a:solidFill>
          <a:ln w="9525">
            <a:noFill/>
            <a:round/>
            <a:headEnd/>
            <a:tailEnd/>
          </a:ln>
        </p:spPr>
        <p:txBody>
          <a:bodyPr lIns="0" tIns="0" rIns="0" bIns="0"/>
          <a:lstStyle/>
          <a:p>
            <a:endParaRPr lang="en-US"/>
          </a:p>
        </p:txBody>
      </p:sp>
      <p:sp>
        <p:nvSpPr>
          <p:cNvPr id="17463" name="object 59"/>
          <p:cNvSpPr>
            <a:spLocks noChangeArrowheads="1"/>
          </p:cNvSpPr>
          <p:nvPr/>
        </p:nvSpPr>
        <p:spPr bwMode="auto">
          <a:xfrm>
            <a:off x="381000" y="3048000"/>
            <a:ext cx="2362200" cy="917575"/>
          </a:xfrm>
          <a:prstGeom prst="rect">
            <a:avLst/>
          </a:prstGeom>
          <a:blipFill dpi="0" rotWithShape="1">
            <a:blip r:embed="rId9"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7464" name="object 60"/>
          <p:cNvSpPr>
            <a:spLocks/>
          </p:cNvSpPr>
          <p:nvPr/>
        </p:nvSpPr>
        <p:spPr bwMode="auto">
          <a:xfrm>
            <a:off x="1752600" y="3124200"/>
            <a:ext cx="874713" cy="65088"/>
          </a:xfrm>
          <a:custGeom>
            <a:avLst/>
            <a:gdLst>
              <a:gd name="T0" fmla="*/ 0 w 742950"/>
              <a:gd name="T1" fmla="*/ 28121 h 95885"/>
              <a:gd name="T2" fmla="*/ 82389 w 742950"/>
              <a:gd name="T3" fmla="*/ 58157 h 95885"/>
              <a:gd name="T4" fmla="*/ 44318 w 742950"/>
              <a:gd name="T5" fmla="*/ 6767 h 95885"/>
              <a:gd name="T6" fmla="*/ 56505 w 742950"/>
              <a:gd name="T7" fmla="*/ 0 h 95885"/>
              <a:gd name="T8" fmla="*/ 55607 w 742950"/>
              <a:gd name="T9" fmla="*/ 58157 h 95885"/>
              <a:gd name="T10" fmla="*/ 96203 w 742950"/>
              <a:gd name="T11" fmla="*/ 40104 h 95885"/>
              <a:gd name="T12" fmla="*/ 80846 w 742950"/>
              <a:gd name="T13" fmla="*/ 20138 h 95885"/>
              <a:gd name="T14" fmla="*/ 84166 w 742950"/>
              <a:gd name="T15" fmla="*/ 6802 h 95885"/>
              <a:gd name="T16" fmla="*/ 125404 w 742950"/>
              <a:gd name="T17" fmla="*/ 1474 h 95885"/>
              <a:gd name="T18" fmla="*/ 158839 w 742950"/>
              <a:gd name="T19" fmla="*/ 18578 h 95885"/>
              <a:gd name="T20" fmla="*/ 158823 w 742950"/>
              <a:gd name="T21" fmla="*/ 1474 h 95885"/>
              <a:gd name="T22" fmla="*/ 174479 w 742950"/>
              <a:gd name="T23" fmla="*/ 44932 h 95885"/>
              <a:gd name="T24" fmla="*/ 206656 w 742950"/>
              <a:gd name="T25" fmla="*/ 57984 h 95885"/>
              <a:gd name="T26" fmla="*/ 239513 w 742950"/>
              <a:gd name="T27" fmla="*/ 24044 h 95885"/>
              <a:gd name="T28" fmla="*/ 215807 w 742950"/>
              <a:gd name="T29" fmla="*/ 17534 h 95885"/>
              <a:gd name="T30" fmla="*/ 221907 w 742950"/>
              <a:gd name="T31" fmla="*/ 57018 h 95885"/>
              <a:gd name="T32" fmla="*/ 245248 w 742950"/>
              <a:gd name="T33" fmla="*/ 47044 h 95885"/>
              <a:gd name="T34" fmla="*/ 230535 w 742950"/>
              <a:gd name="T35" fmla="*/ 30147 h 95885"/>
              <a:gd name="T36" fmla="*/ 239671 w 742950"/>
              <a:gd name="T37" fmla="*/ 24147 h 95885"/>
              <a:gd name="T38" fmla="*/ 273104 w 742950"/>
              <a:gd name="T39" fmla="*/ 63450 h 95885"/>
              <a:gd name="T40" fmla="*/ 273104 w 742950"/>
              <a:gd name="T41" fmla="*/ 38191 h 95885"/>
              <a:gd name="T42" fmla="*/ 328055 w 742950"/>
              <a:gd name="T43" fmla="*/ 63450 h 95885"/>
              <a:gd name="T44" fmla="*/ 298755 w 742950"/>
              <a:gd name="T45" fmla="*/ 38191 h 95885"/>
              <a:gd name="T46" fmla="*/ 384562 w 742950"/>
              <a:gd name="T47" fmla="*/ 55958 h 95885"/>
              <a:gd name="T48" fmla="*/ 400797 w 742950"/>
              <a:gd name="T49" fmla="*/ 56726 h 95885"/>
              <a:gd name="T50" fmla="*/ 397298 w 742950"/>
              <a:gd name="T51" fmla="*/ 25087 h 95885"/>
              <a:gd name="T52" fmla="*/ 412819 w 742950"/>
              <a:gd name="T53" fmla="*/ 18578 h 95885"/>
              <a:gd name="T54" fmla="*/ 397298 w 742950"/>
              <a:gd name="T55" fmla="*/ 5120 h 95885"/>
              <a:gd name="T56" fmla="*/ 422748 w 742950"/>
              <a:gd name="T57" fmla="*/ 44354 h 95885"/>
              <a:gd name="T58" fmla="*/ 485472 w 742950"/>
              <a:gd name="T59" fmla="*/ 59795 h 95885"/>
              <a:gd name="T60" fmla="*/ 436295 w 742950"/>
              <a:gd name="T61" fmla="*/ 38337 h 95885"/>
              <a:gd name="T62" fmla="*/ 472075 w 742950"/>
              <a:gd name="T63" fmla="*/ 18138 h 95885"/>
              <a:gd name="T64" fmla="*/ 472913 w 742950"/>
              <a:gd name="T65" fmla="*/ 25923 h 95885"/>
              <a:gd name="T66" fmla="*/ 491902 w 742950"/>
              <a:gd name="T67" fmla="*/ 55570 h 95885"/>
              <a:gd name="T68" fmla="*/ 497524 w 742950"/>
              <a:gd name="T69" fmla="*/ 34682 h 95885"/>
              <a:gd name="T70" fmla="*/ 557349 w 742950"/>
              <a:gd name="T71" fmla="*/ 1474 h 95885"/>
              <a:gd name="T72" fmla="*/ 571643 w 742950"/>
              <a:gd name="T73" fmla="*/ 1474 h 95885"/>
              <a:gd name="T74" fmla="*/ 634728 w 742950"/>
              <a:gd name="T75" fmla="*/ 44354 h 95885"/>
              <a:gd name="T76" fmla="*/ 697452 w 742950"/>
              <a:gd name="T77" fmla="*/ 59795 h 95885"/>
              <a:gd name="T78" fmla="*/ 648274 w 742950"/>
              <a:gd name="T79" fmla="*/ 38337 h 95885"/>
              <a:gd name="T80" fmla="*/ 684055 w 742950"/>
              <a:gd name="T81" fmla="*/ 18138 h 95885"/>
              <a:gd name="T82" fmla="*/ 684892 w 742950"/>
              <a:gd name="T83" fmla="*/ 25923 h 95885"/>
              <a:gd name="T84" fmla="*/ 703882 w 742950"/>
              <a:gd name="T85" fmla="*/ 55570 h 95885"/>
              <a:gd name="T86" fmla="*/ 709504 w 742950"/>
              <a:gd name="T87" fmla="*/ 34682 h 95885"/>
              <a:gd name="T88" fmla="*/ 751789 w 742950"/>
              <a:gd name="T89" fmla="*/ 17534 h 95885"/>
              <a:gd name="T90" fmla="*/ 767414 w 742950"/>
              <a:gd name="T91" fmla="*/ 64493 h 95885"/>
              <a:gd name="T92" fmla="*/ 734699 w 742950"/>
              <a:gd name="T93" fmla="*/ 43665 h 95885"/>
              <a:gd name="T94" fmla="*/ 777851 w 742950"/>
              <a:gd name="T95" fmla="*/ 19992 h 95885"/>
              <a:gd name="T96" fmla="*/ 778808 w 742950"/>
              <a:gd name="T97" fmla="*/ 47044 h 95885"/>
              <a:gd name="T98" fmla="*/ 784690 w 742950"/>
              <a:gd name="T99" fmla="*/ 57984 h 95885"/>
              <a:gd name="T100" fmla="*/ 764260 w 742950"/>
              <a:gd name="T101" fmla="*/ 24044 h 95885"/>
              <a:gd name="T102" fmla="*/ 791757 w 742950"/>
              <a:gd name="T103" fmla="*/ 32984 h 95885"/>
              <a:gd name="T104" fmla="*/ 819762 w 742950"/>
              <a:gd name="T105" fmla="*/ 1474 h 95885"/>
              <a:gd name="T106" fmla="*/ 831800 w 742950"/>
              <a:gd name="T107" fmla="*/ 40018 h 95885"/>
              <a:gd name="T108" fmla="*/ 847533 w 742950"/>
              <a:gd name="T109" fmla="*/ 40018 h 95885"/>
              <a:gd name="T110" fmla="*/ 872455 w 742950"/>
              <a:gd name="T111" fmla="*/ 18578 h 95885"/>
              <a:gd name="T112" fmla="*/ 872455 w 742950"/>
              <a:gd name="T113" fmla="*/ 18578 h 958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42950"/>
              <a:gd name="T172" fmla="*/ 0 h 95885"/>
              <a:gd name="T173" fmla="*/ 742950 w 742950"/>
              <a:gd name="T174" fmla="*/ 95885 h 958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42950" h="95885">
                <a:moveTo>
                  <a:pt x="47993" y="0"/>
                </a:moveTo>
                <a:lnTo>
                  <a:pt x="36144" y="0"/>
                </a:lnTo>
                <a:lnTo>
                  <a:pt x="29921" y="1257"/>
                </a:lnTo>
                <a:lnTo>
                  <a:pt x="939" y="35191"/>
                </a:lnTo>
                <a:lnTo>
                  <a:pt x="0" y="41427"/>
                </a:lnTo>
                <a:lnTo>
                  <a:pt x="0" y="54737"/>
                </a:lnTo>
                <a:lnTo>
                  <a:pt x="18364" y="89471"/>
                </a:lnTo>
                <a:lnTo>
                  <a:pt x="35115" y="95656"/>
                </a:lnTo>
                <a:lnTo>
                  <a:pt x="42202" y="95656"/>
                </a:lnTo>
                <a:lnTo>
                  <a:pt x="69978" y="85674"/>
                </a:lnTo>
                <a:lnTo>
                  <a:pt x="37769" y="85674"/>
                </a:lnTo>
                <a:lnTo>
                  <a:pt x="33070" y="84645"/>
                </a:lnTo>
                <a:lnTo>
                  <a:pt x="12141" y="52412"/>
                </a:lnTo>
                <a:lnTo>
                  <a:pt x="12263" y="41427"/>
                </a:lnTo>
                <a:lnTo>
                  <a:pt x="37642" y="9969"/>
                </a:lnTo>
                <a:lnTo>
                  <a:pt x="71420" y="9969"/>
                </a:lnTo>
                <a:lnTo>
                  <a:pt x="64833" y="5067"/>
                </a:lnTo>
                <a:lnTo>
                  <a:pt x="61036" y="3200"/>
                </a:lnTo>
                <a:lnTo>
                  <a:pt x="52514" y="635"/>
                </a:lnTo>
                <a:lnTo>
                  <a:pt x="47993" y="0"/>
                </a:lnTo>
                <a:close/>
              </a:path>
              <a:path w="742950" h="95885">
                <a:moveTo>
                  <a:pt x="81711" y="59080"/>
                </a:moveTo>
                <a:lnTo>
                  <a:pt x="69557" y="59080"/>
                </a:lnTo>
                <a:lnTo>
                  <a:pt x="69303" y="62865"/>
                </a:lnTo>
                <a:lnTo>
                  <a:pt x="68541" y="66395"/>
                </a:lnTo>
                <a:lnTo>
                  <a:pt x="47231" y="85674"/>
                </a:lnTo>
                <a:lnTo>
                  <a:pt x="69978" y="85674"/>
                </a:lnTo>
                <a:lnTo>
                  <a:pt x="74316" y="80606"/>
                </a:lnTo>
                <a:lnTo>
                  <a:pt x="77827" y="74356"/>
                </a:lnTo>
                <a:lnTo>
                  <a:pt x="80292" y="67181"/>
                </a:lnTo>
                <a:lnTo>
                  <a:pt x="81711" y="59080"/>
                </a:lnTo>
                <a:close/>
              </a:path>
              <a:path w="742950" h="95885">
                <a:moveTo>
                  <a:pt x="71420" y="9969"/>
                </a:moveTo>
                <a:lnTo>
                  <a:pt x="46240" y="9969"/>
                </a:lnTo>
                <a:lnTo>
                  <a:pt x="49225" y="10388"/>
                </a:lnTo>
                <a:lnTo>
                  <a:pt x="54864" y="12026"/>
                </a:lnTo>
                <a:lnTo>
                  <a:pt x="68668" y="29667"/>
                </a:lnTo>
                <a:lnTo>
                  <a:pt x="80822" y="29667"/>
                </a:lnTo>
                <a:lnTo>
                  <a:pt x="80137" y="24803"/>
                </a:lnTo>
                <a:lnTo>
                  <a:pt x="78689" y="20523"/>
                </a:lnTo>
                <a:lnTo>
                  <a:pt x="74256" y="13106"/>
                </a:lnTo>
                <a:lnTo>
                  <a:pt x="71488" y="10020"/>
                </a:lnTo>
                <a:lnTo>
                  <a:pt x="71420" y="9969"/>
                </a:lnTo>
                <a:close/>
              </a:path>
              <a:path w="742950" h="95885">
                <a:moveTo>
                  <a:pt x="106514" y="2171"/>
                </a:moveTo>
                <a:lnTo>
                  <a:pt x="95643" y="2171"/>
                </a:lnTo>
                <a:lnTo>
                  <a:pt x="95643" y="93472"/>
                </a:lnTo>
                <a:lnTo>
                  <a:pt x="106514" y="93472"/>
                </a:lnTo>
                <a:lnTo>
                  <a:pt x="106514" y="2171"/>
                </a:lnTo>
                <a:close/>
              </a:path>
              <a:path w="742950" h="95885">
                <a:moveTo>
                  <a:pt x="134912" y="27368"/>
                </a:moveTo>
                <a:lnTo>
                  <a:pt x="124040" y="27368"/>
                </a:lnTo>
                <a:lnTo>
                  <a:pt x="124040" y="93484"/>
                </a:lnTo>
                <a:lnTo>
                  <a:pt x="134912" y="93484"/>
                </a:lnTo>
                <a:lnTo>
                  <a:pt x="134912" y="27368"/>
                </a:lnTo>
                <a:close/>
              </a:path>
              <a:path w="742950" h="95885">
                <a:moveTo>
                  <a:pt x="134899" y="2171"/>
                </a:moveTo>
                <a:lnTo>
                  <a:pt x="124028" y="2171"/>
                </a:lnTo>
                <a:lnTo>
                  <a:pt x="124028" y="15468"/>
                </a:lnTo>
                <a:lnTo>
                  <a:pt x="134899" y="15468"/>
                </a:lnTo>
                <a:lnTo>
                  <a:pt x="134899" y="2171"/>
                </a:lnTo>
                <a:close/>
              </a:path>
              <a:path w="742950" h="95885">
                <a:moveTo>
                  <a:pt x="183299" y="25831"/>
                </a:moveTo>
                <a:lnTo>
                  <a:pt x="174231" y="25831"/>
                </a:lnTo>
                <a:lnTo>
                  <a:pt x="169633" y="26746"/>
                </a:lnTo>
                <a:lnTo>
                  <a:pt x="148196" y="56311"/>
                </a:lnTo>
                <a:lnTo>
                  <a:pt x="148196" y="66192"/>
                </a:lnTo>
                <a:lnTo>
                  <a:pt x="174117" y="95008"/>
                </a:lnTo>
                <a:lnTo>
                  <a:pt x="187502" y="95008"/>
                </a:lnTo>
                <a:lnTo>
                  <a:pt x="194157" y="92748"/>
                </a:lnTo>
                <a:lnTo>
                  <a:pt x="202176" y="85420"/>
                </a:lnTo>
                <a:lnTo>
                  <a:pt x="175526" y="85420"/>
                </a:lnTo>
                <a:lnTo>
                  <a:pt x="172567" y="84734"/>
                </a:lnTo>
                <a:lnTo>
                  <a:pt x="159715" y="64325"/>
                </a:lnTo>
                <a:lnTo>
                  <a:pt x="159715" y="57924"/>
                </a:lnTo>
                <a:lnTo>
                  <a:pt x="176377" y="35420"/>
                </a:lnTo>
                <a:lnTo>
                  <a:pt x="203434" y="35420"/>
                </a:lnTo>
                <a:lnTo>
                  <a:pt x="201498" y="33210"/>
                </a:lnTo>
                <a:lnTo>
                  <a:pt x="196354" y="29451"/>
                </a:lnTo>
                <a:lnTo>
                  <a:pt x="193433" y="28067"/>
                </a:lnTo>
                <a:lnTo>
                  <a:pt x="186829" y="26276"/>
                </a:lnTo>
                <a:lnTo>
                  <a:pt x="183299" y="25831"/>
                </a:lnTo>
                <a:close/>
              </a:path>
              <a:path w="742950" h="95885">
                <a:moveTo>
                  <a:pt x="208305" y="69303"/>
                </a:moveTo>
                <a:lnTo>
                  <a:pt x="197180" y="69303"/>
                </a:lnTo>
                <a:lnTo>
                  <a:pt x="196494" y="74345"/>
                </a:lnTo>
                <a:lnTo>
                  <a:pt x="194627" y="78282"/>
                </a:lnTo>
                <a:lnTo>
                  <a:pt x="188480" y="83997"/>
                </a:lnTo>
                <a:lnTo>
                  <a:pt x="184302" y="85420"/>
                </a:lnTo>
                <a:lnTo>
                  <a:pt x="202176" y="85420"/>
                </a:lnTo>
                <a:lnTo>
                  <a:pt x="204038" y="83718"/>
                </a:lnTo>
                <a:lnTo>
                  <a:pt x="207111" y="77406"/>
                </a:lnTo>
                <a:lnTo>
                  <a:pt x="208305" y="69303"/>
                </a:lnTo>
                <a:close/>
              </a:path>
              <a:path w="742950" h="95885">
                <a:moveTo>
                  <a:pt x="203434" y="35420"/>
                </a:moveTo>
                <a:lnTo>
                  <a:pt x="184823" y="35420"/>
                </a:lnTo>
                <a:lnTo>
                  <a:pt x="188455" y="36576"/>
                </a:lnTo>
                <a:lnTo>
                  <a:pt x="194005" y="41173"/>
                </a:lnTo>
                <a:lnTo>
                  <a:pt x="195808" y="44411"/>
                </a:lnTo>
                <a:lnTo>
                  <a:pt x="196672" y="48590"/>
                </a:lnTo>
                <a:lnTo>
                  <a:pt x="208178" y="48590"/>
                </a:lnTo>
                <a:lnTo>
                  <a:pt x="207746" y="44678"/>
                </a:lnTo>
                <a:lnTo>
                  <a:pt x="206743" y="41287"/>
                </a:lnTo>
                <a:lnTo>
                  <a:pt x="203568" y="35572"/>
                </a:lnTo>
                <a:lnTo>
                  <a:pt x="203434" y="35420"/>
                </a:lnTo>
                <a:close/>
              </a:path>
              <a:path w="742950" h="95885">
                <a:moveTo>
                  <a:pt x="231965" y="2171"/>
                </a:moveTo>
                <a:lnTo>
                  <a:pt x="221094" y="2171"/>
                </a:lnTo>
                <a:lnTo>
                  <a:pt x="221094" y="93472"/>
                </a:lnTo>
                <a:lnTo>
                  <a:pt x="231965" y="93472"/>
                </a:lnTo>
                <a:lnTo>
                  <a:pt x="231965" y="68414"/>
                </a:lnTo>
                <a:lnTo>
                  <a:pt x="242189" y="58953"/>
                </a:lnTo>
                <a:lnTo>
                  <a:pt x="255552" y="58953"/>
                </a:lnTo>
                <a:lnTo>
                  <a:pt x="253752" y="56261"/>
                </a:lnTo>
                <a:lnTo>
                  <a:pt x="231965" y="56261"/>
                </a:lnTo>
                <a:lnTo>
                  <a:pt x="231965" y="2171"/>
                </a:lnTo>
                <a:close/>
              </a:path>
              <a:path w="742950" h="95885">
                <a:moveTo>
                  <a:pt x="255552" y="58953"/>
                </a:moveTo>
                <a:lnTo>
                  <a:pt x="242189" y="58953"/>
                </a:lnTo>
                <a:lnTo>
                  <a:pt x="264820" y="93472"/>
                </a:lnTo>
                <a:lnTo>
                  <a:pt x="278638" y="93472"/>
                </a:lnTo>
                <a:lnTo>
                  <a:pt x="255552" y="58953"/>
                </a:lnTo>
                <a:close/>
              </a:path>
              <a:path w="742950" h="95885">
                <a:moveTo>
                  <a:pt x="276720" y="27368"/>
                </a:moveTo>
                <a:lnTo>
                  <a:pt x="262140" y="27368"/>
                </a:lnTo>
                <a:lnTo>
                  <a:pt x="231965" y="56261"/>
                </a:lnTo>
                <a:lnTo>
                  <a:pt x="253752" y="56261"/>
                </a:lnTo>
                <a:lnTo>
                  <a:pt x="250507" y="51409"/>
                </a:lnTo>
                <a:lnTo>
                  <a:pt x="276720" y="27368"/>
                </a:lnTo>
                <a:close/>
              </a:path>
              <a:path w="742950" h="95885">
                <a:moveTo>
                  <a:pt x="337451" y="36957"/>
                </a:moveTo>
                <a:lnTo>
                  <a:pt x="326593" y="36957"/>
                </a:lnTo>
                <a:lnTo>
                  <a:pt x="326633" y="82435"/>
                </a:lnTo>
                <a:lnTo>
                  <a:pt x="339509" y="93472"/>
                </a:lnTo>
                <a:lnTo>
                  <a:pt x="350634" y="93472"/>
                </a:lnTo>
                <a:lnTo>
                  <a:pt x="350634" y="83883"/>
                </a:lnTo>
                <a:lnTo>
                  <a:pt x="342557" y="83820"/>
                </a:lnTo>
                <a:lnTo>
                  <a:pt x="340423" y="83566"/>
                </a:lnTo>
                <a:lnTo>
                  <a:pt x="339585" y="83286"/>
                </a:lnTo>
                <a:lnTo>
                  <a:pt x="338391" y="82435"/>
                </a:lnTo>
                <a:lnTo>
                  <a:pt x="337985" y="81838"/>
                </a:lnTo>
                <a:lnTo>
                  <a:pt x="337566" y="80302"/>
                </a:lnTo>
                <a:lnTo>
                  <a:pt x="337451" y="36957"/>
                </a:lnTo>
                <a:close/>
              </a:path>
              <a:path w="742950" h="95885">
                <a:moveTo>
                  <a:pt x="350634" y="27368"/>
                </a:moveTo>
                <a:lnTo>
                  <a:pt x="315341" y="27368"/>
                </a:lnTo>
                <a:lnTo>
                  <a:pt x="315341" y="36957"/>
                </a:lnTo>
                <a:lnTo>
                  <a:pt x="350634" y="36957"/>
                </a:lnTo>
                <a:lnTo>
                  <a:pt x="350634" y="27368"/>
                </a:lnTo>
                <a:close/>
              </a:path>
              <a:path w="742950" h="95885">
                <a:moveTo>
                  <a:pt x="337451" y="7543"/>
                </a:moveTo>
                <a:lnTo>
                  <a:pt x="326593" y="7543"/>
                </a:lnTo>
                <a:lnTo>
                  <a:pt x="326593" y="27368"/>
                </a:lnTo>
                <a:lnTo>
                  <a:pt x="337451" y="27368"/>
                </a:lnTo>
                <a:lnTo>
                  <a:pt x="337451" y="7543"/>
                </a:lnTo>
                <a:close/>
              </a:path>
              <a:path w="742950" h="95885">
                <a:moveTo>
                  <a:pt x="396367" y="25831"/>
                </a:moveTo>
                <a:lnTo>
                  <a:pt x="385876" y="25831"/>
                </a:lnTo>
                <a:lnTo>
                  <a:pt x="381254" y="26720"/>
                </a:lnTo>
                <a:lnTo>
                  <a:pt x="359067" y="55626"/>
                </a:lnTo>
                <a:lnTo>
                  <a:pt x="359067" y="65341"/>
                </a:lnTo>
                <a:lnTo>
                  <a:pt x="385876" y="95008"/>
                </a:lnTo>
                <a:lnTo>
                  <a:pt x="396367" y="95008"/>
                </a:lnTo>
                <a:lnTo>
                  <a:pt x="400964" y="94119"/>
                </a:lnTo>
                <a:lnTo>
                  <a:pt x="408978" y="90538"/>
                </a:lnTo>
                <a:lnTo>
                  <a:pt x="412343" y="88087"/>
                </a:lnTo>
                <a:lnTo>
                  <a:pt x="414684" y="85420"/>
                </a:lnTo>
                <a:lnTo>
                  <a:pt x="388353" y="85420"/>
                </a:lnTo>
                <a:lnTo>
                  <a:pt x="385686" y="84874"/>
                </a:lnTo>
                <a:lnTo>
                  <a:pt x="370573" y="64490"/>
                </a:lnTo>
                <a:lnTo>
                  <a:pt x="370573" y="56476"/>
                </a:lnTo>
                <a:lnTo>
                  <a:pt x="388353" y="35420"/>
                </a:lnTo>
                <a:lnTo>
                  <a:pt x="414684" y="35420"/>
                </a:lnTo>
                <a:lnTo>
                  <a:pt x="412343" y="32753"/>
                </a:lnTo>
                <a:lnTo>
                  <a:pt x="408978" y="30302"/>
                </a:lnTo>
                <a:lnTo>
                  <a:pt x="400964" y="26720"/>
                </a:lnTo>
                <a:lnTo>
                  <a:pt x="396367" y="25831"/>
                </a:lnTo>
                <a:close/>
              </a:path>
              <a:path w="742950" h="95885">
                <a:moveTo>
                  <a:pt x="414684" y="35420"/>
                </a:moveTo>
                <a:lnTo>
                  <a:pt x="393979" y="35420"/>
                </a:lnTo>
                <a:lnTo>
                  <a:pt x="396646" y="35979"/>
                </a:lnTo>
                <a:lnTo>
                  <a:pt x="401675" y="38188"/>
                </a:lnTo>
                <a:lnTo>
                  <a:pt x="411746" y="56476"/>
                </a:lnTo>
                <a:lnTo>
                  <a:pt x="411746" y="64490"/>
                </a:lnTo>
                <a:lnTo>
                  <a:pt x="393979" y="85420"/>
                </a:lnTo>
                <a:lnTo>
                  <a:pt x="414684" y="85420"/>
                </a:lnTo>
                <a:lnTo>
                  <a:pt x="417804" y="81864"/>
                </a:lnTo>
                <a:lnTo>
                  <a:pt x="419849" y="78219"/>
                </a:lnTo>
                <a:lnTo>
                  <a:pt x="422579" y="69862"/>
                </a:lnTo>
                <a:lnTo>
                  <a:pt x="423265" y="65341"/>
                </a:lnTo>
                <a:lnTo>
                  <a:pt x="423265" y="55626"/>
                </a:lnTo>
                <a:lnTo>
                  <a:pt x="422579" y="51092"/>
                </a:lnTo>
                <a:lnTo>
                  <a:pt x="419849" y="42646"/>
                </a:lnTo>
                <a:lnTo>
                  <a:pt x="417804" y="38976"/>
                </a:lnTo>
                <a:lnTo>
                  <a:pt x="414684" y="35420"/>
                </a:lnTo>
                <a:close/>
              </a:path>
              <a:path w="742950" h="95885">
                <a:moveTo>
                  <a:pt x="485533" y="2171"/>
                </a:moveTo>
                <a:lnTo>
                  <a:pt x="473392" y="2171"/>
                </a:lnTo>
                <a:lnTo>
                  <a:pt x="473392" y="93472"/>
                </a:lnTo>
                <a:lnTo>
                  <a:pt x="533869" y="93472"/>
                </a:lnTo>
                <a:lnTo>
                  <a:pt x="533869" y="83502"/>
                </a:lnTo>
                <a:lnTo>
                  <a:pt x="485533" y="83502"/>
                </a:lnTo>
                <a:lnTo>
                  <a:pt x="485533" y="2171"/>
                </a:lnTo>
                <a:close/>
              </a:path>
              <a:path w="742950" h="95885">
                <a:moveTo>
                  <a:pt x="576414" y="25831"/>
                </a:moveTo>
                <a:lnTo>
                  <a:pt x="565924" y="25831"/>
                </a:lnTo>
                <a:lnTo>
                  <a:pt x="561301" y="26720"/>
                </a:lnTo>
                <a:lnTo>
                  <a:pt x="539115" y="55626"/>
                </a:lnTo>
                <a:lnTo>
                  <a:pt x="539115" y="65341"/>
                </a:lnTo>
                <a:lnTo>
                  <a:pt x="565924" y="95008"/>
                </a:lnTo>
                <a:lnTo>
                  <a:pt x="576414" y="95008"/>
                </a:lnTo>
                <a:lnTo>
                  <a:pt x="581012" y="94119"/>
                </a:lnTo>
                <a:lnTo>
                  <a:pt x="589026" y="90538"/>
                </a:lnTo>
                <a:lnTo>
                  <a:pt x="592391" y="88087"/>
                </a:lnTo>
                <a:lnTo>
                  <a:pt x="594731" y="85420"/>
                </a:lnTo>
                <a:lnTo>
                  <a:pt x="568401" y="85420"/>
                </a:lnTo>
                <a:lnTo>
                  <a:pt x="565734" y="84874"/>
                </a:lnTo>
                <a:lnTo>
                  <a:pt x="550621" y="64490"/>
                </a:lnTo>
                <a:lnTo>
                  <a:pt x="550621" y="56476"/>
                </a:lnTo>
                <a:lnTo>
                  <a:pt x="568401" y="35420"/>
                </a:lnTo>
                <a:lnTo>
                  <a:pt x="594731" y="35420"/>
                </a:lnTo>
                <a:lnTo>
                  <a:pt x="592391" y="32753"/>
                </a:lnTo>
                <a:lnTo>
                  <a:pt x="589026" y="30302"/>
                </a:lnTo>
                <a:lnTo>
                  <a:pt x="581012" y="26720"/>
                </a:lnTo>
                <a:lnTo>
                  <a:pt x="576414" y="25831"/>
                </a:lnTo>
                <a:close/>
              </a:path>
              <a:path w="742950" h="95885">
                <a:moveTo>
                  <a:pt x="594731" y="35420"/>
                </a:moveTo>
                <a:lnTo>
                  <a:pt x="574027" y="35420"/>
                </a:lnTo>
                <a:lnTo>
                  <a:pt x="576694" y="35979"/>
                </a:lnTo>
                <a:lnTo>
                  <a:pt x="581723" y="38188"/>
                </a:lnTo>
                <a:lnTo>
                  <a:pt x="591807" y="56476"/>
                </a:lnTo>
                <a:lnTo>
                  <a:pt x="591807" y="64490"/>
                </a:lnTo>
                <a:lnTo>
                  <a:pt x="574027" y="85420"/>
                </a:lnTo>
                <a:lnTo>
                  <a:pt x="594731" y="85420"/>
                </a:lnTo>
                <a:lnTo>
                  <a:pt x="597852" y="81864"/>
                </a:lnTo>
                <a:lnTo>
                  <a:pt x="599897" y="78219"/>
                </a:lnTo>
                <a:lnTo>
                  <a:pt x="602627" y="69862"/>
                </a:lnTo>
                <a:lnTo>
                  <a:pt x="603313" y="65341"/>
                </a:lnTo>
                <a:lnTo>
                  <a:pt x="603313" y="55626"/>
                </a:lnTo>
                <a:lnTo>
                  <a:pt x="602627" y="51092"/>
                </a:lnTo>
                <a:lnTo>
                  <a:pt x="599897" y="42646"/>
                </a:lnTo>
                <a:lnTo>
                  <a:pt x="597852" y="38976"/>
                </a:lnTo>
                <a:lnTo>
                  <a:pt x="594731" y="35420"/>
                </a:lnTo>
                <a:close/>
              </a:path>
              <a:path w="742950" h="95885">
                <a:moveTo>
                  <a:pt x="647623" y="25831"/>
                </a:moveTo>
                <a:lnTo>
                  <a:pt x="638543" y="25831"/>
                </a:lnTo>
                <a:lnTo>
                  <a:pt x="633945" y="26746"/>
                </a:lnTo>
                <a:lnTo>
                  <a:pt x="612521" y="56311"/>
                </a:lnTo>
                <a:lnTo>
                  <a:pt x="612521" y="66192"/>
                </a:lnTo>
                <a:lnTo>
                  <a:pt x="638429" y="95008"/>
                </a:lnTo>
                <a:lnTo>
                  <a:pt x="651814" y="95008"/>
                </a:lnTo>
                <a:lnTo>
                  <a:pt x="658469" y="92748"/>
                </a:lnTo>
                <a:lnTo>
                  <a:pt x="666488" y="85420"/>
                </a:lnTo>
                <a:lnTo>
                  <a:pt x="639838" y="85420"/>
                </a:lnTo>
                <a:lnTo>
                  <a:pt x="636879" y="84734"/>
                </a:lnTo>
                <a:lnTo>
                  <a:pt x="624027" y="64325"/>
                </a:lnTo>
                <a:lnTo>
                  <a:pt x="624027" y="57924"/>
                </a:lnTo>
                <a:lnTo>
                  <a:pt x="640689" y="35420"/>
                </a:lnTo>
                <a:lnTo>
                  <a:pt x="667758" y="35420"/>
                </a:lnTo>
                <a:lnTo>
                  <a:pt x="665810" y="33210"/>
                </a:lnTo>
                <a:lnTo>
                  <a:pt x="660679" y="29451"/>
                </a:lnTo>
                <a:lnTo>
                  <a:pt x="657745" y="28067"/>
                </a:lnTo>
                <a:lnTo>
                  <a:pt x="651154" y="26276"/>
                </a:lnTo>
                <a:lnTo>
                  <a:pt x="647623" y="25831"/>
                </a:lnTo>
                <a:close/>
              </a:path>
              <a:path w="742950" h="95885">
                <a:moveTo>
                  <a:pt x="672617" y="69303"/>
                </a:moveTo>
                <a:lnTo>
                  <a:pt x="661492" y="69303"/>
                </a:lnTo>
                <a:lnTo>
                  <a:pt x="660806" y="74345"/>
                </a:lnTo>
                <a:lnTo>
                  <a:pt x="658939" y="78282"/>
                </a:lnTo>
                <a:lnTo>
                  <a:pt x="652792" y="83997"/>
                </a:lnTo>
                <a:lnTo>
                  <a:pt x="648614" y="85420"/>
                </a:lnTo>
                <a:lnTo>
                  <a:pt x="666488" y="85420"/>
                </a:lnTo>
                <a:lnTo>
                  <a:pt x="668350" y="83718"/>
                </a:lnTo>
                <a:lnTo>
                  <a:pt x="671423" y="77406"/>
                </a:lnTo>
                <a:lnTo>
                  <a:pt x="672617" y="69303"/>
                </a:lnTo>
                <a:close/>
              </a:path>
              <a:path w="742950" h="95885">
                <a:moveTo>
                  <a:pt x="667758" y="35420"/>
                </a:moveTo>
                <a:lnTo>
                  <a:pt x="649135" y="35420"/>
                </a:lnTo>
                <a:lnTo>
                  <a:pt x="652780" y="36576"/>
                </a:lnTo>
                <a:lnTo>
                  <a:pt x="658317" y="41173"/>
                </a:lnTo>
                <a:lnTo>
                  <a:pt x="660133" y="44411"/>
                </a:lnTo>
                <a:lnTo>
                  <a:pt x="660984" y="48590"/>
                </a:lnTo>
                <a:lnTo>
                  <a:pt x="672490" y="48590"/>
                </a:lnTo>
                <a:lnTo>
                  <a:pt x="672058" y="44678"/>
                </a:lnTo>
                <a:lnTo>
                  <a:pt x="671055" y="41287"/>
                </a:lnTo>
                <a:lnTo>
                  <a:pt x="667893" y="35572"/>
                </a:lnTo>
                <a:lnTo>
                  <a:pt x="667758" y="35420"/>
                </a:lnTo>
                <a:close/>
              </a:path>
              <a:path w="742950" h="95885">
                <a:moveTo>
                  <a:pt x="696277" y="2171"/>
                </a:moveTo>
                <a:lnTo>
                  <a:pt x="685406" y="2171"/>
                </a:lnTo>
                <a:lnTo>
                  <a:pt x="685406" y="93472"/>
                </a:lnTo>
                <a:lnTo>
                  <a:pt x="696277" y="93472"/>
                </a:lnTo>
                <a:lnTo>
                  <a:pt x="696277" y="68414"/>
                </a:lnTo>
                <a:lnTo>
                  <a:pt x="706501" y="58953"/>
                </a:lnTo>
                <a:lnTo>
                  <a:pt x="719864" y="58953"/>
                </a:lnTo>
                <a:lnTo>
                  <a:pt x="718064" y="56261"/>
                </a:lnTo>
                <a:lnTo>
                  <a:pt x="696277" y="56261"/>
                </a:lnTo>
                <a:lnTo>
                  <a:pt x="696277" y="2171"/>
                </a:lnTo>
                <a:close/>
              </a:path>
              <a:path w="742950" h="95885">
                <a:moveTo>
                  <a:pt x="719864" y="58953"/>
                </a:moveTo>
                <a:lnTo>
                  <a:pt x="706501" y="58953"/>
                </a:lnTo>
                <a:lnTo>
                  <a:pt x="729132" y="93472"/>
                </a:lnTo>
                <a:lnTo>
                  <a:pt x="742950" y="93472"/>
                </a:lnTo>
                <a:lnTo>
                  <a:pt x="719864" y="58953"/>
                </a:lnTo>
                <a:close/>
              </a:path>
              <a:path w="742950" h="95885">
                <a:moveTo>
                  <a:pt x="741032" y="27368"/>
                </a:moveTo>
                <a:lnTo>
                  <a:pt x="726452" y="27368"/>
                </a:lnTo>
                <a:lnTo>
                  <a:pt x="696277" y="56261"/>
                </a:lnTo>
                <a:lnTo>
                  <a:pt x="718064" y="56261"/>
                </a:lnTo>
                <a:lnTo>
                  <a:pt x="714819" y="51409"/>
                </a:lnTo>
                <a:lnTo>
                  <a:pt x="741032" y="27368"/>
                </a:lnTo>
                <a:close/>
              </a:path>
            </a:pathLst>
          </a:custGeom>
          <a:solidFill>
            <a:srgbClr val="D2232A"/>
          </a:solidFill>
          <a:ln w="9525">
            <a:noFill/>
            <a:round/>
            <a:headEnd/>
            <a:tailEnd/>
          </a:ln>
        </p:spPr>
        <p:txBody>
          <a:bodyPr lIns="0" tIns="0" rIns="0" bIns="0"/>
          <a:lstStyle/>
          <a:p>
            <a:endParaRPr lang="en-US"/>
          </a:p>
        </p:txBody>
      </p:sp>
      <p:sp>
        <p:nvSpPr>
          <p:cNvPr id="17465" name="object 61"/>
          <p:cNvSpPr txBox="1">
            <a:spLocks noChangeArrowheads="1"/>
          </p:cNvSpPr>
          <p:nvPr/>
        </p:nvSpPr>
        <p:spPr bwMode="auto">
          <a:xfrm>
            <a:off x="2895600" y="2819400"/>
            <a:ext cx="2514600" cy="787400"/>
          </a:xfrm>
          <a:prstGeom prst="rect">
            <a:avLst/>
          </a:prstGeom>
          <a:noFill/>
          <a:ln w="9525">
            <a:noFill/>
            <a:miter lim="800000"/>
            <a:headEnd/>
            <a:tailEnd/>
          </a:ln>
        </p:spPr>
        <p:txBody>
          <a:bodyPr lIns="0" tIns="0" rIns="0" bIns="0">
            <a:spAutoFit/>
          </a:bodyPr>
          <a:lstStyle/>
          <a:p>
            <a:pPr algn="r"/>
            <a:r>
              <a:rPr lang="en-US" altLang="en-US" sz="1000" b="1">
                <a:solidFill>
                  <a:srgbClr val="231F20"/>
                </a:solidFill>
              </a:rPr>
              <a:t>An audible click is heard</a:t>
            </a:r>
            <a:endParaRPr lang="en-US" altLang="en-US" sz="1000" b="1"/>
          </a:p>
          <a:p>
            <a:pPr algn="r">
              <a:lnSpc>
                <a:spcPct val="103000"/>
              </a:lnSpc>
            </a:pPr>
            <a:r>
              <a:rPr lang="en-US" altLang="en-US" sz="1000" b="1">
                <a:solidFill>
                  <a:srgbClr val="231F20"/>
                </a:solidFill>
              </a:rPr>
              <a:t>when the safety  mechanism has been  correctly activated.</a:t>
            </a:r>
            <a:endParaRPr lang="en-US" altLang="en-US" sz="1000" b="1"/>
          </a:p>
          <a:p>
            <a:pPr algn="r">
              <a:lnSpc>
                <a:spcPct val="103000"/>
              </a:lnSpc>
            </a:pPr>
            <a:r>
              <a:rPr lang="en-US" altLang="en-US" sz="1000" b="1">
                <a:solidFill>
                  <a:srgbClr val="231F20"/>
                </a:solidFill>
              </a:rPr>
              <a:t>The needle will be  completely retracted  into the wing protector</a:t>
            </a:r>
            <a:r>
              <a:rPr lang="en-US" altLang="en-US" sz="1000">
                <a:solidFill>
                  <a:srgbClr val="231F20"/>
                </a:solidFill>
              </a:rPr>
              <a:t>.</a:t>
            </a:r>
            <a:endParaRPr lang="en-US" altLang="en-US" sz="1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18434" name="object 2"/>
          <p:cNvSpPr>
            <a:spLocks noChangeArrowheads="1"/>
          </p:cNvSpPr>
          <p:nvPr/>
        </p:nvSpPr>
        <p:spPr bwMode="auto">
          <a:xfrm>
            <a:off x="6759575" y="5372100"/>
            <a:ext cx="1809750" cy="666750"/>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8435" name="object 3"/>
          <p:cNvSpPr txBox="1">
            <a:spLocks noChangeArrowheads="1"/>
          </p:cNvSpPr>
          <p:nvPr/>
        </p:nvSpPr>
        <p:spPr bwMode="auto">
          <a:xfrm>
            <a:off x="401638" y="455613"/>
            <a:ext cx="8305800" cy="1296987"/>
          </a:xfrm>
          <a:prstGeom prst="rect">
            <a:avLst/>
          </a:prstGeom>
          <a:noFill/>
          <a:ln w="9525">
            <a:noFill/>
            <a:miter lim="800000"/>
            <a:headEnd/>
            <a:tailEnd/>
          </a:ln>
        </p:spPr>
        <p:txBody>
          <a:bodyPr lIns="0" tIns="0" rIns="0" bIns="0">
            <a:spAutoFit/>
          </a:bodyPr>
          <a:lstStyle/>
          <a:p>
            <a:pPr algn="ctr">
              <a:lnSpc>
                <a:spcPts val="938"/>
              </a:lnSpc>
            </a:pPr>
            <a:r>
              <a:rPr lang="en-US" altLang="en-US" sz="800">
                <a:solidFill>
                  <a:srgbClr val="0D0D0D"/>
                </a:solidFill>
              </a:rPr>
              <a:t>VACUETTE</a:t>
            </a:r>
            <a:r>
              <a:rPr lang="en-US" altLang="en-US" sz="800" baseline="42000">
                <a:solidFill>
                  <a:srgbClr val="0D0D0D"/>
                </a:solidFill>
              </a:rPr>
              <a:t>®  </a:t>
            </a:r>
            <a:r>
              <a:rPr lang="en-US" altLang="en-US" sz="800">
                <a:solidFill>
                  <a:srgbClr val="0D0D0D"/>
                </a:solidFill>
              </a:rPr>
              <a:t>QUICKSHIELD Safety Tube Holder</a:t>
            </a:r>
          </a:p>
          <a:p>
            <a:pPr algn="ctr">
              <a:lnSpc>
                <a:spcPts val="900"/>
              </a:lnSpc>
              <a:spcBef>
                <a:spcPts val="63"/>
              </a:spcBef>
            </a:pPr>
            <a:r>
              <a:rPr lang="en-US" altLang="en-US" sz="800">
                <a:solidFill>
                  <a:srgbClr val="0D0D0D"/>
                </a:solidFill>
              </a:rPr>
              <a:t>(with rotational shield)  Instructions for use</a:t>
            </a:r>
          </a:p>
          <a:p>
            <a:endParaRPr lang="en-US" altLang="en-US" sz="900">
              <a:solidFill>
                <a:srgbClr val="0D0D0D"/>
              </a:solidFill>
              <a:latin typeface="Times New Roman" charset="0"/>
              <a:cs typeface="Times New Roman" charset="0"/>
            </a:endParaRPr>
          </a:p>
          <a:p>
            <a:pPr algn="just">
              <a:lnSpc>
                <a:spcPct val="97000"/>
              </a:lnSpc>
              <a:spcBef>
                <a:spcPts val="750"/>
              </a:spcBef>
            </a:pPr>
            <a:r>
              <a:rPr lang="en-US" altLang="en-US" sz="800">
                <a:solidFill>
                  <a:srgbClr val="0D0D0D"/>
                </a:solidFill>
              </a:rPr>
              <a:t>Intended Use: The VACUETTE</a:t>
            </a:r>
            <a:r>
              <a:rPr lang="en-US" altLang="en-US" sz="800" baseline="42000">
                <a:solidFill>
                  <a:srgbClr val="0D0D0D"/>
                </a:solidFill>
              </a:rPr>
              <a:t>® </a:t>
            </a:r>
            <a:r>
              <a:rPr lang="en-US" altLang="en-US" sz="800">
                <a:solidFill>
                  <a:srgbClr val="0D0D0D"/>
                </a:solidFill>
              </a:rPr>
              <a:t>QUICKSHIELD Safety Tube Holder is intended to be used only with VACUETTE</a:t>
            </a:r>
            <a:r>
              <a:rPr lang="en-US" altLang="en-US" sz="800" baseline="42000">
                <a:solidFill>
                  <a:srgbClr val="0D0D0D"/>
                </a:solidFill>
              </a:rPr>
              <a:t>® </a:t>
            </a:r>
            <a:r>
              <a:rPr lang="en-US" altLang="en-US" sz="800">
                <a:solidFill>
                  <a:srgbClr val="0D0D0D"/>
                </a:solidFill>
              </a:rPr>
              <a:t>Multiple Use  Drawing Needles, VACUETTE</a:t>
            </a:r>
            <a:r>
              <a:rPr lang="en-US" altLang="en-US" sz="800" baseline="42000">
                <a:solidFill>
                  <a:srgbClr val="0D0D0D"/>
                </a:solidFill>
              </a:rPr>
              <a:t>® </a:t>
            </a:r>
            <a:r>
              <a:rPr lang="en-US" altLang="en-US" sz="800">
                <a:solidFill>
                  <a:srgbClr val="0D0D0D"/>
                </a:solidFill>
              </a:rPr>
              <a:t>VISIO PLUS Needles and VACUETTE</a:t>
            </a:r>
            <a:r>
              <a:rPr lang="en-US" altLang="en-US" sz="800" baseline="42000">
                <a:solidFill>
                  <a:srgbClr val="0D0D0D"/>
                </a:solidFill>
              </a:rPr>
              <a:t>® </a:t>
            </a:r>
            <a:r>
              <a:rPr lang="en-US" altLang="en-US" sz="800">
                <a:solidFill>
                  <a:srgbClr val="0D0D0D"/>
                </a:solidFill>
              </a:rPr>
              <a:t>Blood Collection Tubes as a system in routine venipuncture  procedures. This device is designed with a safety shield, which can be activated to cover the needle immediately following  venipuncture to aid in the protection against accidental needlestick injury.</a:t>
            </a:r>
          </a:p>
          <a:p>
            <a:pPr algn="just">
              <a:lnSpc>
                <a:spcPts val="900"/>
              </a:lnSpc>
            </a:pPr>
            <a:r>
              <a:rPr lang="en-US" altLang="en-US" sz="800">
                <a:solidFill>
                  <a:srgbClr val="0D0D0D"/>
                </a:solidFill>
              </a:rPr>
              <a:t>This device is to be used by properly trained healthcare professionals only in accordance with these instructions.</a:t>
            </a:r>
          </a:p>
          <a:p>
            <a:pPr>
              <a:spcBef>
                <a:spcPts val="25"/>
              </a:spcBef>
            </a:pPr>
            <a:endParaRPr lang="en-US" altLang="en-US" sz="700">
              <a:solidFill>
                <a:srgbClr val="0D0D0D"/>
              </a:solidFill>
              <a:latin typeface="Times New Roman" charset="0"/>
              <a:cs typeface="Times New Roman" charset="0"/>
            </a:endParaRPr>
          </a:p>
          <a:p>
            <a:pPr>
              <a:lnSpc>
                <a:spcPts val="938"/>
              </a:lnSpc>
            </a:pPr>
            <a:r>
              <a:rPr lang="en-US" altLang="en-US" sz="800">
                <a:solidFill>
                  <a:srgbClr val="0D0D0D"/>
                </a:solidFill>
              </a:rPr>
              <a:t>Product Description: The VACUETTE</a:t>
            </a:r>
            <a:r>
              <a:rPr lang="en-US" altLang="en-US" sz="800" baseline="42000">
                <a:solidFill>
                  <a:srgbClr val="0D0D0D"/>
                </a:solidFill>
              </a:rPr>
              <a:t>® </a:t>
            </a:r>
            <a:r>
              <a:rPr lang="en-US" altLang="en-US" sz="800">
                <a:solidFill>
                  <a:srgbClr val="0D0D0D"/>
                </a:solidFill>
              </a:rPr>
              <a:t>QUICKSHIELD Safety Tube Holder is a non-sterile, single-use plastic tube holder, designed  with a safety shield, which can be activated to cover the needle immediately following venipuncture.</a:t>
            </a:r>
          </a:p>
        </p:txBody>
      </p:sp>
      <p:sp>
        <p:nvSpPr>
          <p:cNvPr id="4" name="object 4"/>
          <p:cNvSpPr txBox="1"/>
          <p:nvPr/>
        </p:nvSpPr>
        <p:spPr>
          <a:xfrm>
            <a:off x="381000" y="1752600"/>
            <a:ext cx="8318500" cy="119063"/>
          </a:xfrm>
          <a:prstGeom prst="rect">
            <a:avLst/>
          </a:prstGeom>
          <a:solidFill>
            <a:srgbClr val="C0C0C0"/>
          </a:solidFill>
        </p:spPr>
        <p:txBody>
          <a:bodyPr lIns="0" tIns="0" rIns="0" bIns="0">
            <a:spAutoFit/>
          </a:bodyPr>
          <a:lstStyle/>
          <a:p>
            <a:pPr marL="15590" fontAlgn="auto">
              <a:lnSpc>
                <a:spcPts val="872"/>
              </a:lnSpc>
              <a:spcBef>
                <a:spcPts val="0"/>
              </a:spcBef>
              <a:spcAft>
                <a:spcPts val="0"/>
              </a:spcAft>
              <a:defRPr/>
            </a:pPr>
            <a:r>
              <a:rPr sz="800" b="1" spc="-4" dirty="0">
                <a:solidFill>
                  <a:schemeClr val="bg1">
                    <a:lumMod val="95000"/>
                    <a:lumOff val="5000"/>
                  </a:schemeClr>
                </a:solidFill>
                <a:latin typeface="Arial"/>
                <a:cs typeface="Arial"/>
              </a:rPr>
              <a:t>Precautions/Cautions</a:t>
            </a:r>
            <a:endParaRPr sz="800" b="1" dirty="0">
              <a:solidFill>
                <a:schemeClr val="bg1">
                  <a:lumMod val="95000"/>
                  <a:lumOff val="5000"/>
                </a:schemeClr>
              </a:solidFill>
              <a:latin typeface="Arial"/>
              <a:cs typeface="Arial"/>
            </a:endParaRPr>
          </a:p>
        </p:txBody>
      </p:sp>
      <p:sp>
        <p:nvSpPr>
          <p:cNvPr id="18437" name="object 5"/>
          <p:cNvSpPr txBox="1">
            <a:spLocks noChangeArrowheads="1"/>
          </p:cNvSpPr>
          <p:nvPr/>
        </p:nvSpPr>
        <p:spPr bwMode="auto">
          <a:xfrm>
            <a:off x="381000" y="1905000"/>
            <a:ext cx="8305800" cy="2111375"/>
          </a:xfrm>
          <a:prstGeom prst="rect">
            <a:avLst/>
          </a:prstGeom>
          <a:noFill/>
          <a:ln w="9525">
            <a:noFill/>
            <a:miter lim="800000"/>
            <a:headEnd/>
            <a:tailEnd/>
          </a:ln>
        </p:spPr>
        <p:txBody>
          <a:bodyPr lIns="0" tIns="0" rIns="0" bIns="0">
            <a:spAutoFit/>
          </a:bodyPr>
          <a:lstStyle/>
          <a:p>
            <a:pPr marL="411163" indent="-200025">
              <a:lnSpc>
                <a:spcPts val="925"/>
              </a:lnSpc>
              <a:buFontTx/>
              <a:buAutoNum type="arabicPeriod"/>
              <a:tabLst>
                <a:tab pos="411163" algn="l"/>
              </a:tabLst>
            </a:pPr>
            <a:r>
              <a:rPr lang="en-US" altLang="en-US" sz="800" b="1">
                <a:solidFill>
                  <a:srgbClr val="0D0D0D"/>
                </a:solidFill>
              </a:rPr>
              <a:t>Do not use VACUETTE</a:t>
            </a:r>
            <a:r>
              <a:rPr lang="en-US" altLang="en-US" sz="800" b="1" baseline="42000">
                <a:solidFill>
                  <a:srgbClr val="0D0D0D"/>
                </a:solidFill>
              </a:rPr>
              <a:t>®  </a:t>
            </a:r>
            <a:r>
              <a:rPr lang="en-US" altLang="en-US" sz="800" b="1">
                <a:solidFill>
                  <a:srgbClr val="0D0D0D"/>
                </a:solidFill>
              </a:rPr>
              <a:t>QUICKSHIELD Safety Tube Holder when damaged.</a:t>
            </a:r>
          </a:p>
          <a:p>
            <a:pPr marL="411163" indent="-200025">
              <a:lnSpc>
                <a:spcPts val="900"/>
              </a:lnSpc>
              <a:spcBef>
                <a:spcPts val="50"/>
              </a:spcBef>
              <a:buFontTx/>
              <a:buAutoNum type="arabicPeriod"/>
              <a:tabLst>
                <a:tab pos="411163" algn="l"/>
              </a:tabLst>
            </a:pPr>
            <a:r>
              <a:rPr lang="en-US" altLang="en-US" sz="800" b="1">
                <a:solidFill>
                  <a:srgbClr val="0D0D0D"/>
                </a:solidFill>
              </a:rPr>
              <a:t>Any VACUETTE</a:t>
            </a:r>
            <a:r>
              <a:rPr lang="en-US" altLang="en-US" sz="800" b="1" baseline="42000">
                <a:solidFill>
                  <a:srgbClr val="0D0D0D"/>
                </a:solidFill>
              </a:rPr>
              <a:t>® </a:t>
            </a:r>
            <a:r>
              <a:rPr lang="en-US" altLang="en-US" sz="800" b="1">
                <a:solidFill>
                  <a:srgbClr val="0D0D0D"/>
                </a:solidFill>
              </a:rPr>
              <a:t>QUICKSHIELD Safety Tube Holder that becomes contaminated with blood is considered hazardous and  must be disposed of immediately.</a:t>
            </a:r>
          </a:p>
          <a:p>
            <a:pPr marL="411163" indent="-200025">
              <a:lnSpc>
                <a:spcPts val="863"/>
              </a:lnSpc>
              <a:buFontTx/>
              <a:buAutoNum type="arabicPeriod"/>
              <a:tabLst>
                <a:tab pos="411163" algn="l"/>
              </a:tabLst>
            </a:pPr>
            <a:r>
              <a:rPr lang="en-US" altLang="en-US" sz="800" b="1">
                <a:solidFill>
                  <a:srgbClr val="0D0D0D"/>
                </a:solidFill>
              </a:rPr>
              <a:t>Do not recap needle.</a:t>
            </a:r>
          </a:p>
          <a:p>
            <a:pPr marL="411163" indent="-200025">
              <a:lnSpc>
                <a:spcPts val="913"/>
              </a:lnSpc>
              <a:buFontTx/>
              <a:buAutoNum type="arabicPeriod"/>
              <a:tabLst>
                <a:tab pos="411163" algn="l"/>
              </a:tabLst>
            </a:pPr>
            <a:r>
              <a:rPr lang="en-US" altLang="en-US" sz="800" b="1">
                <a:solidFill>
                  <a:srgbClr val="0D0D0D"/>
                </a:solidFill>
              </a:rPr>
              <a:t>Do not bend needle.</a:t>
            </a:r>
          </a:p>
          <a:p>
            <a:pPr marL="411163" indent="-200025">
              <a:lnSpc>
                <a:spcPts val="900"/>
              </a:lnSpc>
              <a:spcBef>
                <a:spcPts val="50"/>
              </a:spcBef>
              <a:buFontTx/>
              <a:buAutoNum type="arabicPeriod"/>
              <a:tabLst>
                <a:tab pos="411163" algn="l"/>
              </a:tabLst>
            </a:pPr>
            <a:r>
              <a:rPr lang="en-US" altLang="en-US" sz="800" b="1">
                <a:solidFill>
                  <a:srgbClr val="0D0D0D"/>
                </a:solidFill>
              </a:rPr>
              <a:t>After venipuncture, dispose of used needle with VACUETTE</a:t>
            </a:r>
            <a:r>
              <a:rPr lang="en-US" altLang="en-US" sz="800" b="1" baseline="42000">
                <a:solidFill>
                  <a:srgbClr val="0D0D0D"/>
                </a:solidFill>
              </a:rPr>
              <a:t>® </a:t>
            </a:r>
            <a:r>
              <a:rPr lang="en-US" altLang="en-US" sz="800" b="1">
                <a:solidFill>
                  <a:srgbClr val="0D0D0D"/>
                </a:solidFill>
              </a:rPr>
              <a:t>QUICKSHIELD Safety Tube Holder as one unit in appropriate  sharps container in accordance with policies and procedures of your facility.</a:t>
            </a:r>
          </a:p>
          <a:p>
            <a:pPr marL="411163" indent="-200025">
              <a:lnSpc>
                <a:spcPts val="863"/>
              </a:lnSpc>
              <a:buFontTx/>
              <a:buAutoNum type="arabicPeriod"/>
              <a:tabLst>
                <a:tab pos="411163" algn="l"/>
              </a:tabLst>
            </a:pPr>
            <a:r>
              <a:rPr lang="en-US" altLang="en-US" sz="800" b="1">
                <a:solidFill>
                  <a:srgbClr val="0D0D0D"/>
                </a:solidFill>
              </a:rPr>
              <a:t>Keep hands behind needle at all times during use and disposal.</a:t>
            </a:r>
          </a:p>
          <a:p>
            <a:pPr marL="411163" indent="-200025">
              <a:lnSpc>
                <a:spcPts val="913"/>
              </a:lnSpc>
              <a:buFontTx/>
              <a:buAutoNum type="arabicPeriod"/>
              <a:tabLst>
                <a:tab pos="411163" algn="l"/>
              </a:tabLst>
            </a:pPr>
            <a:r>
              <a:rPr lang="en-US" altLang="en-US" sz="800" b="1">
                <a:solidFill>
                  <a:srgbClr val="0D0D0D"/>
                </a:solidFill>
              </a:rPr>
              <a:t>Handle all biological samples and blood collection sharps according to the policies and procedures of your facility.</a:t>
            </a:r>
          </a:p>
          <a:p>
            <a:pPr marL="411163" indent="-200025">
              <a:lnSpc>
                <a:spcPts val="900"/>
              </a:lnSpc>
              <a:spcBef>
                <a:spcPts val="50"/>
              </a:spcBef>
              <a:buFontTx/>
              <a:buAutoNum type="arabicPeriod"/>
              <a:tabLst>
                <a:tab pos="411163" algn="l"/>
              </a:tabLst>
            </a:pPr>
            <a:r>
              <a:rPr lang="en-US" altLang="en-US" sz="800" b="1">
                <a:solidFill>
                  <a:srgbClr val="0D0D0D"/>
                </a:solidFill>
              </a:rPr>
              <a:t>Obtain appropriate medical attention in the event of any exposure to biological samples (for example, through a puncture  injury), since these samples may transmit HIV, viral hepatitis or other infectious disease.</a:t>
            </a:r>
          </a:p>
          <a:p>
            <a:pPr marL="411163" indent="-200025">
              <a:lnSpc>
                <a:spcPts val="863"/>
              </a:lnSpc>
              <a:buFontTx/>
              <a:buAutoNum type="arabicPeriod"/>
              <a:tabLst>
                <a:tab pos="411163" algn="l"/>
              </a:tabLst>
            </a:pPr>
            <a:r>
              <a:rPr lang="en-US" altLang="en-US" sz="800" b="1">
                <a:solidFill>
                  <a:srgbClr val="0D0D0D"/>
                </a:solidFill>
              </a:rPr>
              <a:t>Discard all blood collection “sharps” in biohazard containers approved for their disposal.</a:t>
            </a:r>
          </a:p>
          <a:p>
            <a:pPr marL="411163" indent="-200025">
              <a:lnSpc>
                <a:spcPts val="925"/>
              </a:lnSpc>
              <a:buFontTx/>
              <a:buAutoNum type="arabicPeriod"/>
              <a:tabLst>
                <a:tab pos="411163" algn="l"/>
              </a:tabLst>
            </a:pPr>
            <a:r>
              <a:rPr lang="en-US" altLang="en-US" sz="800" b="1">
                <a:solidFill>
                  <a:srgbClr val="0D0D0D"/>
                </a:solidFill>
              </a:rPr>
              <a:t>Gloves should be worn at all times during venipuncture to minimize exposure hazard.</a:t>
            </a:r>
          </a:p>
          <a:p>
            <a:pPr marL="411163" indent="-200025">
              <a:spcBef>
                <a:spcPts val="13"/>
              </a:spcBef>
              <a:tabLst>
                <a:tab pos="411163" algn="l"/>
              </a:tabLst>
            </a:pPr>
            <a:endParaRPr lang="en-US" altLang="en-US" sz="800" b="1">
              <a:solidFill>
                <a:srgbClr val="0D0D0D"/>
              </a:solidFill>
              <a:latin typeface="Times New Roman" charset="0"/>
              <a:cs typeface="Times New Roman" charset="0"/>
            </a:endParaRPr>
          </a:p>
          <a:p>
            <a:pPr marL="411163" indent="-200025" algn="just">
              <a:lnSpc>
                <a:spcPts val="900"/>
              </a:lnSpc>
              <a:tabLst>
                <a:tab pos="411163" algn="l"/>
              </a:tabLst>
            </a:pPr>
            <a:r>
              <a:rPr lang="en-US" altLang="en-US" sz="800" b="1" i="1">
                <a:solidFill>
                  <a:srgbClr val="0D0D0D"/>
                </a:solidFill>
              </a:rPr>
              <a:t>NOTE: VACUETTE</a:t>
            </a:r>
            <a:r>
              <a:rPr lang="en-US" altLang="en-US" sz="800" b="1" i="1" baseline="42000">
                <a:solidFill>
                  <a:srgbClr val="0D0D0D"/>
                </a:solidFill>
              </a:rPr>
              <a:t>® </a:t>
            </a:r>
            <a:r>
              <a:rPr lang="en-US" altLang="en-US" sz="800" b="1" i="1">
                <a:solidFill>
                  <a:srgbClr val="0D0D0D"/>
                </a:solidFill>
              </a:rPr>
              <a:t>QUICKSHIELD Safety Tube Holders are designed for optimal use with VACUETTE</a:t>
            </a:r>
            <a:r>
              <a:rPr lang="en-US" altLang="en-US" sz="800" b="1" i="1" baseline="42000">
                <a:solidFill>
                  <a:srgbClr val="0D0D0D"/>
                </a:solidFill>
              </a:rPr>
              <a:t>® </a:t>
            </a:r>
            <a:r>
              <a:rPr lang="en-US" altLang="en-US" sz="800" b="1" i="1">
                <a:solidFill>
                  <a:srgbClr val="0D0D0D"/>
                </a:solidFill>
              </a:rPr>
              <a:t>Multiple Use Drawing  Needles (except 18G) and </a:t>
            </a:r>
            <a:r>
              <a:rPr lang="en-US" altLang="en-US" sz="800" b="1">
                <a:solidFill>
                  <a:srgbClr val="0D0D0D"/>
                </a:solidFill>
              </a:rPr>
              <a:t>VACUETTE</a:t>
            </a:r>
            <a:r>
              <a:rPr lang="en-US" altLang="en-US" sz="800" b="1" baseline="42000">
                <a:solidFill>
                  <a:srgbClr val="0D0D0D"/>
                </a:solidFill>
              </a:rPr>
              <a:t>® </a:t>
            </a:r>
            <a:r>
              <a:rPr lang="en-US" altLang="en-US" sz="800" b="1">
                <a:solidFill>
                  <a:srgbClr val="0D0D0D"/>
                </a:solidFill>
              </a:rPr>
              <a:t>VISIO PLUS Needles </a:t>
            </a:r>
            <a:r>
              <a:rPr lang="en-US" altLang="en-US" sz="800" b="1" i="1">
                <a:solidFill>
                  <a:srgbClr val="0D0D0D"/>
                </a:solidFill>
              </a:rPr>
              <a:t>from Greiner Bio-One. The use of needles from other manufacturers  becomes the responsibility of the user.</a:t>
            </a:r>
            <a:endParaRPr lang="en-US" altLang="en-US" sz="800" b="1">
              <a:solidFill>
                <a:srgbClr val="0D0D0D"/>
              </a:solidFill>
            </a:endParaRPr>
          </a:p>
          <a:p>
            <a:pPr marL="411163" indent="-200025" algn="just">
              <a:lnSpc>
                <a:spcPts val="938"/>
              </a:lnSpc>
              <a:tabLst>
                <a:tab pos="411163" algn="l"/>
              </a:tabLst>
            </a:pPr>
            <a:r>
              <a:rPr lang="en-US" altLang="en-US" sz="800" b="1">
                <a:solidFill>
                  <a:srgbClr val="0D0D0D"/>
                </a:solidFill>
              </a:rPr>
              <a:t>Storage</a:t>
            </a:r>
          </a:p>
          <a:p>
            <a:pPr marL="411163" indent="-200025" algn="just">
              <a:lnSpc>
                <a:spcPts val="913"/>
              </a:lnSpc>
              <a:tabLst>
                <a:tab pos="411163" algn="l"/>
              </a:tabLst>
            </a:pPr>
            <a:r>
              <a:rPr lang="en-US" altLang="en-US" sz="800" b="1">
                <a:solidFill>
                  <a:srgbClr val="0D0D0D"/>
                </a:solidFill>
              </a:rPr>
              <a:t>Store holders at 4–25°C</a:t>
            </a:r>
          </a:p>
          <a:p>
            <a:pPr marL="411163" indent="-200025" algn="just">
              <a:lnSpc>
                <a:spcPts val="913"/>
              </a:lnSpc>
              <a:spcBef>
                <a:spcPts val="38"/>
              </a:spcBef>
              <a:tabLst>
                <a:tab pos="411163" algn="l"/>
              </a:tabLst>
            </a:pPr>
            <a:r>
              <a:rPr lang="en-US" altLang="en-US" sz="800" b="1" i="1">
                <a:solidFill>
                  <a:srgbClr val="0D0D0D"/>
                </a:solidFill>
              </a:rPr>
              <a:t>NOTE: Avoid exposure to direct sunlight. Exceeding the maximum recommended storage temperature may lead to impairment of the  holder.</a:t>
            </a:r>
            <a:endParaRPr lang="en-US" altLang="en-US" sz="800" b="1">
              <a:solidFill>
                <a:srgbClr val="0D0D0D"/>
              </a:solidFill>
            </a:endParaRPr>
          </a:p>
        </p:txBody>
      </p:sp>
      <p:sp>
        <p:nvSpPr>
          <p:cNvPr id="6" name="object 6"/>
          <p:cNvSpPr txBox="1"/>
          <p:nvPr/>
        </p:nvSpPr>
        <p:spPr>
          <a:xfrm>
            <a:off x="401638" y="4051300"/>
            <a:ext cx="8318500" cy="119063"/>
          </a:xfrm>
          <a:prstGeom prst="rect">
            <a:avLst/>
          </a:prstGeom>
          <a:solidFill>
            <a:srgbClr val="C0C0C0"/>
          </a:solidFill>
        </p:spPr>
        <p:txBody>
          <a:bodyPr lIns="0" tIns="0" rIns="0" bIns="0">
            <a:spAutoFit/>
          </a:bodyPr>
          <a:lstStyle/>
          <a:p>
            <a:pPr marL="15590" fontAlgn="auto">
              <a:lnSpc>
                <a:spcPts val="872"/>
              </a:lnSpc>
              <a:spcBef>
                <a:spcPts val="0"/>
              </a:spcBef>
              <a:spcAft>
                <a:spcPts val="0"/>
              </a:spcAft>
              <a:defRPr/>
            </a:pPr>
            <a:r>
              <a:rPr sz="800" b="1" dirty="0">
                <a:solidFill>
                  <a:schemeClr val="bg1">
                    <a:lumMod val="95000"/>
                    <a:lumOff val="5000"/>
                  </a:schemeClr>
                </a:solidFill>
                <a:latin typeface="Arial"/>
                <a:cs typeface="Arial"/>
              </a:rPr>
              <a:t>Handing</a:t>
            </a:r>
            <a:r>
              <a:rPr sz="800" b="1" spc="-57" dirty="0">
                <a:solidFill>
                  <a:schemeClr val="bg1">
                    <a:lumMod val="95000"/>
                    <a:lumOff val="5000"/>
                  </a:schemeClr>
                </a:solidFill>
                <a:latin typeface="Arial"/>
                <a:cs typeface="Arial"/>
              </a:rPr>
              <a:t> </a:t>
            </a:r>
            <a:r>
              <a:rPr sz="800" b="1" spc="-4" dirty="0">
                <a:solidFill>
                  <a:schemeClr val="bg1">
                    <a:lumMod val="95000"/>
                    <a:lumOff val="5000"/>
                  </a:schemeClr>
                </a:solidFill>
                <a:latin typeface="Arial"/>
                <a:cs typeface="Arial"/>
              </a:rPr>
              <a:t>Procedures</a:t>
            </a:r>
            <a:endParaRPr sz="800" b="1" dirty="0">
              <a:solidFill>
                <a:schemeClr val="bg1">
                  <a:lumMod val="95000"/>
                  <a:lumOff val="5000"/>
                </a:schemeClr>
              </a:solidFill>
              <a:latin typeface="Arial"/>
              <a:cs typeface="Arial"/>
            </a:endParaRPr>
          </a:p>
        </p:txBody>
      </p:sp>
      <p:sp>
        <p:nvSpPr>
          <p:cNvPr id="18439" name="object 7"/>
          <p:cNvSpPr txBox="1">
            <a:spLocks noChangeArrowheads="1"/>
          </p:cNvSpPr>
          <p:nvPr/>
        </p:nvSpPr>
        <p:spPr bwMode="auto">
          <a:xfrm>
            <a:off x="531813" y="4189413"/>
            <a:ext cx="6464300" cy="1644650"/>
          </a:xfrm>
          <a:prstGeom prst="rect">
            <a:avLst/>
          </a:prstGeom>
          <a:noFill/>
          <a:ln w="9525">
            <a:noFill/>
            <a:miter lim="800000"/>
            <a:headEnd/>
            <a:tailEnd/>
          </a:ln>
        </p:spPr>
        <p:txBody>
          <a:bodyPr lIns="0" tIns="0" rIns="0" bIns="0">
            <a:spAutoFit/>
          </a:bodyPr>
          <a:lstStyle/>
          <a:p>
            <a:pPr marL="11113">
              <a:lnSpc>
                <a:spcPts val="938"/>
              </a:lnSpc>
            </a:pPr>
            <a:r>
              <a:rPr lang="en-US" altLang="en-US" sz="800" b="1">
                <a:solidFill>
                  <a:srgbClr val="0D0D0D"/>
                </a:solidFill>
              </a:rPr>
              <a:t>READ THIS ENTIRE CIRCULAR BEFORE PERFORMING VENIPUNCTURE.</a:t>
            </a:r>
          </a:p>
          <a:p>
            <a:pPr marL="11113">
              <a:lnSpc>
                <a:spcPts val="938"/>
              </a:lnSpc>
            </a:pPr>
            <a:r>
              <a:rPr lang="en-US" altLang="en-US" sz="800" b="1">
                <a:solidFill>
                  <a:srgbClr val="0D0D0D"/>
                </a:solidFill>
              </a:rPr>
              <a:t>Wear gloves during venipuncture and when handling blood collection tubes to minimize exposure hazard.</a:t>
            </a:r>
          </a:p>
          <a:p>
            <a:pPr marL="11113">
              <a:lnSpc>
                <a:spcPts val="938"/>
              </a:lnSpc>
            </a:pPr>
            <a:endParaRPr lang="en-US" altLang="en-US" sz="800" b="1">
              <a:solidFill>
                <a:srgbClr val="0D0D0D"/>
              </a:solidFill>
            </a:endParaRPr>
          </a:p>
          <a:p>
            <a:pPr marL="11113">
              <a:lnSpc>
                <a:spcPts val="925"/>
              </a:lnSpc>
              <a:buFontTx/>
              <a:buAutoNum type="arabicPeriod"/>
            </a:pPr>
            <a:r>
              <a:rPr lang="en-US" altLang="en-US" sz="800" b="1">
                <a:solidFill>
                  <a:srgbClr val="0D0D0D"/>
                </a:solidFill>
              </a:rPr>
              <a:t>Remove the cover from the valve section of the needle.</a:t>
            </a:r>
          </a:p>
          <a:p>
            <a:pPr marL="11113" algn="just">
              <a:lnSpc>
                <a:spcPts val="900"/>
              </a:lnSpc>
              <a:spcBef>
                <a:spcPts val="50"/>
              </a:spcBef>
            </a:pPr>
            <a:r>
              <a:rPr lang="en-US" altLang="en-US" sz="800" b="1" i="1">
                <a:solidFill>
                  <a:srgbClr val="0D0D0D"/>
                </a:solidFill>
              </a:rPr>
              <a:t>NOTE: The perforated label not only serves to simplify identification, but is also an indicator of  sterility and product integrity. If the perforation is broken or damaged, dispose of the  needle and select another.</a:t>
            </a:r>
          </a:p>
          <a:p>
            <a:pPr marL="11113" algn="just">
              <a:lnSpc>
                <a:spcPts val="900"/>
              </a:lnSpc>
              <a:spcBef>
                <a:spcPts val="50"/>
              </a:spcBef>
            </a:pPr>
            <a:endParaRPr lang="en-US" altLang="en-US" sz="800" b="1">
              <a:solidFill>
                <a:srgbClr val="0D0D0D"/>
              </a:solidFill>
            </a:endParaRPr>
          </a:p>
          <a:p>
            <a:pPr marL="11113" algn="just">
              <a:lnSpc>
                <a:spcPts val="900"/>
              </a:lnSpc>
              <a:buFontTx/>
              <a:buAutoNum type="arabicPeriod" startAt="2"/>
            </a:pPr>
            <a:r>
              <a:rPr lang="en-US" altLang="en-US" sz="800" b="1">
                <a:solidFill>
                  <a:srgbClr val="0D0D0D"/>
                </a:solidFill>
              </a:rPr>
              <a:t>Thread the needle into the VACUETTE</a:t>
            </a:r>
            <a:r>
              <a:rPr lang="en-US" altLang="en-US" sz="800" b="1" baseline="42000">
                <a:solidFill>
                  <a:srgbClr val="0D0D0D"/>
                </a:solidFill>
              </a:rPr>
              <a:t>® </a:t>
            </a:r>
            <a:r>
              <a:rPr lang="en-US" altLang="en-US" sz="800" b="1">
                <a:solidFill>
                  <a:srgbClr val="0D0D0D"/>
                </a:solidFill>
              </a:rPr>
              <a:t>QUICKSHIELD Safety Tube Holder. Ensure the  needle is firmly seated so that it does not unthread during use.</a:t>
            </a:r>
          </a:p>
          <a:p>
            <a:pPr marL="11113" algn="just">
              <a:lnSpc>
                <a:spcPct val="96000"/>
              </a:lnSpc>
            </a:pPr>
            <a:r>
              <a:rPr lang="en-US" altLang="en-US" sz="800" b="1" i="1">
                <a:solidFill>
                  <a:srgbClr val="0D0D0D"/>
                </a:solidFill>
              </a:rPr>
              <a:t>NOTE: Improper threading of the needle into the VACUETTE</a:t>
            </a:r>
            <a:r>
              <a:rPr lang="en-US" altLang="en-US" sz="800" b="1" i="1" baseline="42000">
                <a:solidFill>
                  <a:srgbClr val="0D0D0D"/>
                </a:solidFill>
              </a:rPr>
              <a:t>® </a:t>
            </a:r>
            <a:r>
              <a:rPr lang="en-US" altLang="en-US" sz="800" b="1" i="1">
                <a:solidFill>
                  <a:srgbClr val="0D0D0D"/>
                </a:solidFill>
              </a:rPr>
              <a:t>QUICKSHIELD Safety Tube  Holder can result in damage to the threads of the holder and/or needle. This damage can  cause the needle to loosen during venipuncture.</a:t>
            </a:r>
          </a:p>
          <a:p>
            <a:pPr marL="11113" algn="just">
              <a:lnSpc>
                <a:spcPct val="96000"/>
              </a:lnSpc>
            </a:pPr>
            <a:endParaRPr lang="en-US" altLang="en-US" sz="800" b="1">
              <a:solidFill>
                <a:srgbClr val="0D0D0D"/>
              </a:solidFill>
            </a:endParaRPr>
          </a:p>
          <a:p>
            <a:pPr marL="11113" algn="just">
              <a:lnSpc>
                <a:spcPts val="900"/>
              </a:lnSpc>
              <a:spcBef>
                <a:spcPts val="25"/>
              </a:spcBef>
            </a:pPr>
            <a:r>
              <a:rPr lang="en-US" altLang="en-US" sz="800" b="1" i="1">
                <a:solidFill>
                  <a:srgbClr val="0D0D0D"/>
                </a:solidFill>
              </a:rPr>
              <a:t>NOTE: Do not bend needles or use VACUETTE</a:t>
            </a:r>
            <a:r>
              <a:rPr lang="en-US" altLang="en-US" sz="800" b="1" i="1" baseline="42000">
                <a:solidFill>
                  <a:srgbClr val="0D0D0D"/>
                </a:solidFill>
              </a:rPr>
              <a:t>® </a:t>
            </a:r>
            <a:r>
              <a:rPr lang="en-US" altLang="en-US" sz="800" b="1" i="1">
                <a:solidFill>
                  <a:srgbClr val="0D0D0D"/>
                </a:solidFill>
              </a:rPr>
              <a:t>QUICKSHIELD Safety Tube Holder when  needle is bent.</a:t>
            </a:r>
            <a:endParaRPr lang="en-US" altLang="en-US" sz="800" b="1">
              <a:solidFill>
                <a:srgbClr val="0D0D0D"/>
              </a:solidFill>
            </a:endParaRPr>
          </a:p>
          <a:p>
            <a:pPr marL="11113">
              <a:buFont typeface="Arial" charset="0"/>
              <a:buAutoNum type="arabicPeriod" startAt="3"/>
            </a:pPr>
            <a:r>
              <a:rPr lang="en-US" altLang="en-US" sz="800" b="1">
                <a:solidFill>
                  <a:srgbClr val="0D0D0D"/>
                </a:solidFill>
              </a:rPr>
              <a:t>The dot on the needle cap indicates the location of the bevel.</a:t>
            </a:r>
          </a:p>
        </p:txBody>
      </p:sp>
      <p:sp>
        <p:nvSpPr>
          <p:cNvPr id="8" name="object 8"/>
          <p:cNvSpPr txBox="1"/>
          <p:nvPr/>
        </p:nvSpPr>
        <p:spPr>
          <a:xfrm>
            <a:off x="531813" y="5988050"/>
            <a:ext cx="147637" cy="125413"/>
          </a:xfrm>
          <a:prstGeom prst="rect">
            <a:avLst/>
          </a:prstGeom>
        </p:spPr>
        <p:txBody>
          <a:bodyPr lIns="0" tIns="0" rIns="0" bIns="0">
            <a:spAutoFit/>
          </a:bodyPr>
          <a:lstStyle/>
          <a:p>
            <a:pPr marL="11135" fontAlgn="auto">
              <a:spcBef>
                <a:spcPts val="0"/>
              </a:spcBef>
              <a:spcAft>
                <a:spcPts val="0"/>
              </a:spcAft>
              <a:defRPr/>
            </a:pPr>
            <a:r>
              <a:rPr sz="800" b="1" dirty="0">
                <a:solidFill>
                  <a:schemeClr val="bg1">
                    <a:lumMod val="95000"/>
                    <a:lumOff val="5000"/>
                  </a:schemeClr>
                </a:solidFill>
                <a:latin typeface="Arial"/>
                <a:cs typeface="Arial"/>
              </a:rPr>
              <a:t>4</a:t>
            </a:r>
            <a:r>
              <a:rPr sz="800" dirty="0">
                <a:latin typeface="Arial"/>
                <a:cs typeface="Arial"/>
              </a:rPr>
              <a:t>.</a:t>
            </a:r>
          </a:p>
        </p:txBody>
      </p:sp>
      <p:sp>
        <p:nvSpPr>
          <p:cNvPr id="18441" name="object 9"/>
          <p:cNvSpPr txBox="1">
            <a:spLocks noChangeArrowheads="1"/>
          </p:cNvSpPr>
          <p:nvPr/>
        </p:nvSpPr>
        <p:spPr bwMode="auto">
          <a:xfrm>
            <a:off x="857250" y="5988050"/>
            <a:ext cx="5589588" cy="119063"/>
          </a:xfrm>
          <a:prstGeom prst="rect">
            <a:avLst/>
          </a:prstGeom>
          <a:noFill/>
          <a:ln w="9525">
            <a:noFill/>
            <a:miter lim="800000"/>
            <a:headEnd/>
            <a:tailEnd/>
          </a:ln>
        </p:spPr>
        <p:txBody>
          <a:bodyPr lIns="0" tIns="0" rIns="0" bIns="0">
            <a:spAutoFit/>
          </a:bodyPr>
          <a:lstStyle/>
          <a:p>
            <a:pPr marL="11113">
              <a:lnSpc>
                <a:spcPts val="913"/>
              </a:lnSpc>
            </a:pPr>
            <a:r>
              <a:rPr lang="en-US" altLang="en-US" sz="800" b="1">
                <a:solidFill>
                  <a:srgbClr val="0D0D0D"/>
                </a:solidFill>
              </a:rPr>
              <a:t>The shield can be rotated to the preferred position on the holder where it remains stable  during venipuncture.</a:t>
            </a:r>
          </a:p>
        </p:txBody>
      </p:sp>
      <p:sp>
        <p:nvSpPr>
          <p:cNvPr id="10" name="object 10"/>
          <p:cNvSpPr txBox="1"/>
          <p:nvPr/>
        </p:nvSpPr>
        <p:spPr>
          <a:xfrm>
            <a:off x="531813" y="6196013"/>
            <a:ext cx="130175" cy="125412"/>
          </a:xfrm>
          <a:prstGeom prst="rect">
            <a:avLst/>
          </a:prstGeom>
        </p:spPr>
        <p:txBody>
          <a:bodyPr lIns="0" tIns="0" rIns="0" bIns="0">
            <a:spAutoFit/>
          </a:bodyPr>
          <a:lstStyle/>
          <a:p>
            <a:pPr marL="11135" fontAlgn="auto">
              <a:spcBef>
                <a:spcPts val="0"/>
              </a:spcBef>
              <a:spcAft>
                <a:spcPts val="0"/>
              </a:spcAft>
              <a:defRPr/>
            </a:pPr>
            <a:r>
              <a:rPr sz="800" b="1" dirty="0">
                <a:solidFill>
                  <a:schemeClr val="bg1">
                    <a:lumMod val="95000"/>
                    <a:lumOff val="5000"/>
                  </a:schemeClr>
                </a:solidFill>
                <a:latin typeface="Arial"/>
                <a:cs typeface="Arial"/>
              </a:rPr>
              <a:t>5</a:t>
            </a:r>
            <a:r>
              <a:rPr sz="800" dirty="0">
                <a:latin typeface="Arial"/>
                <a:cs typeface="Arial"/>
              </a:rPr>
              <a:t>.</a:t>
            </a:r>
          </a:p>
        </p:txBody>
      </p:sp>
      <p:sp>
        <p:nvSpPr>
          <p:cNvPr id="18443" name="object 11"/>
          <p:cNvSpPr txBox="1">
            <a:spLocks noChangeArrowheads="1"/>
          </p:cNvSpPr>
          <p:nvPr/>
        </p:nvSpPr>
        <p:spPr bwMode="auto">
          <a:xfrm>
            <a:off x="857250" y="6196013"/>
            <a:ext cx="5588000" cy="230187"/>
          </a:xfrm>
          <a:prstGeom prst="rect">
            <a:avLst/>
          </a:prstGeom>
          <a:noFill/>
          <a:ln w="9525">
            <a:noFill/>
            <a:miter lim="800000"/>
            <a:headEnd/>
            <a:tailEnd/>
          </a:ln>
        </p:spPr>
        <p:txBody>
          <a:bodyPr lIns="0" tIns="0" rIns="0" bIns="0">
            <a:spAutoFit/>
          </a:bodyPr>
          <a:lstStyle/>
          <a:p>
            <a:pPr marL="11113">
              <a:lnSpc>
                <a:spcPts val="900"/>
              </a:lnSpc>
            </a:pPr>
            <a:r>
              <a:rPr lang="en-US" altLang="en-US" sz="800" b="1">
                <a:solidFill>
                  <a:srgbClr val="0D0D0D"/>
                </a:solidFill>
              </a:rPr>
              <a:t>Select the puncture site. Apply the tourniquet (max. 1 minute) Prepare the venipuncture  site with appropriate antiseptic. Do not palpate the venipuncture area after cleansing!</a:t>
            </a:r>
          </a:p>
        </p:txBody>
      </p:sp>
      <p:sp>
        <p:nvSpPr>
          <p:cNvPr id="18444" name="object 12"/>
          <p:cNvSpPr>
            <a:spLocks noChangeArrowheads="1"/>
          </p:cNvSpPr>
          <p:nvPr/>
        </p:nvSpPr>
        <p:spPr bwMode="auto">
          <a:xfrm>
            <a:off x="414338" y="220663"/>
            <a:ext cx="1665287" cy="160337"/>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8445" name="object 13"/>
          <p:cNvSpPr>
            <a:spLocks noChangeArrowheads="1"/>
          </p:cNvSpPr>
          <p:nvPr/>
        </p:nvSpPr>
        <p:spPr bwMode="auto">
          <a:xfrm>
            <a:off x="6692900" y="4491038"/>
            <a:ext cx="1992313" cy="587375"/>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8446" name="object 14"/>
          <p:cNvSpPr>
            <a:spLocks noChangeArrowheads="1"/>
          </p:cNvSpPr>
          <p:nvPr/>
        </p:nvSpPr>
        <p:spPr bwMode="auto">
          <a:xfrm>
            <a:off x="7261225" y="223838"/>
            <a:ext cx="1311275" cy="276225"/>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8447" name="object 15"/>
          <p:cNvSpPr>
            <a:spLocks noChangeArrowheads="1"/>
          </p:cNvSpPr>
          <p:nvPr/>
        </p:nvSpPr>
        <p:spPr bwMode="auto">
          <a:xfrm>
            <a:off x="928688" y="647700"/>
            <a:ext cx="295275" cy="109538"/>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8448" name="object 16"/>
          <p:cNvSpPr>
            <a:spLocks noChangeArrowheads="1"/>
          </p:cNvSpPr>
          <p:nvPr/>
        </p:nvSpPr>
        <p:spPr bwMode="auto">
          <a:xfrm>
            <a:off x="7943850" y="636588"/>
            <a:ext cx="295275" cy="120650"/>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7" name="object 17"/>
          <p:cNvSpPr>
            <a:spLocks noGrp="1"/>
          </p:cNvSpPr>
          <p:nvPr>
            <p:ph type="sldNum" sz="quarter" idx="12"/>
          </p:nvPr>
        </p:nvSpPr>
        <p:spPr>
          <a:xfrm>
            <a:off x="400050" y="6570663"/>
            <a:ext cx="1254125" cy="835025"/>
          </a:xfrm>
        </p:spPr>
        <p:txBody>
          <a:bodyPr wrap="square" lIns="0" tIns="4454" rIns="0" bIns="0">
            <a:spAutoFit/>
          </a:bodyPr>
          <a:lstStyle/>
          <a:p>
            <a:pPr marL="11135">
              <a:spcBef>
                <a:spcPts val="35"/>
              </a:spcBef>
              <a:defRPr/>
            </a:pPr>
            <a:r>
              <a:rPr dirty="0"/>
              <a:t>980207 </a:t>
            </a:r>
            <a:r>
              <a:rPr spc="-4" dirty="0"/>
              <a:t>Rev.06 03-20141   </a:t>
            </a:r>
            <a:r>
              <a:rPr dirty="0"/>
              <a:t>/</a:t>
            </a:r>
            <a:r>
              <a:rPr spc="-35" dirty="0"/>
              <a:t> </a:t>
            </a:r>
            <a:r>
              <a:rPr dirty="0"/>
              <a:t>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2" name="object 2"/>
          <p:cNvSpPr txBox="1"/>
          <p:nvPr/>
        </p:nvSpPr>
        <p:spPr>
          <a:xfrm>
            <a:off x="762000" y="533400"/>
            <a:ext cx="147638" cy="138113"/>
          </a:xfrm>
          <a:prstGeom prst="rect">
            <a:avLst/>
          </a:prstGeom>
        </p:spPr>
        <p:txBody>
          <a:bodyPr lIns="0" tIns="0" rIns="0" bIns="0">
            <a:spAutoFit/>
          </a:bodyPr>
          <a:lstStyle/>
          <a:p>
            <a:pPr marL="11135" fontAlgn="auto">
              <a:spcBef>
                <a:spcPts val="0"/>
              </a:spcBef>
              <a:spcAft>
                <a:spcPts val="0"/>
              </a:spcAft>
              <a:defRPr/>
            </a:pPr>
            <a:r>
              <a:rPr sz="900" b="1" dirty="0">
                <a:solidFill>
                  <a:schemeClr val="bg1">
                    <a:lumMod val="95000"/>
                    <a:lumOff val="5000"/>
                  </a:schemeClr>
                </a:solidFill>
                <a:latin typeface="Arial"/>
                <a:cs typeface="Arial"/>
              </a:rPr>
              <a:t>6</a:t>
            </a:r>
            <a:r>
              <a:rPr sz="800" dirty="0">
                <a:latin typeface="Arial"/>
                <a:cs typeface="Arial"/>
              </a:rPr>
              <a:t>.</a:t>
            </a:r>
          </a:p>
        </p:txBody>
      </p:sp>
      <p:sp>
        <p:nvSpPr>
          <p:cNvPr id="19459" name="object 3"/>
          <p:cNvSpPr txBox="1">
            <a:spLocks noChangeArrowheads="1"/>
          </p:cNvSpPr>
          <p:nvPr/>
        </p:nvSpPr>
        <p:spPr bwMode="auto">
          <a:xfrm>
            <a:off x="1054100" y="523875"/>
            <a:ext cx="5586413" cy="231775"/>
          </a:xfrm>
          <a:prstGeom prst="rect">
            <a:avLst/>
          </a:prstGeom>
          <a:noFill/>
          <a:ln w="9525">
            <a:noFill/>
            <a:miter lim="800000"/>
            <a:headEnd/>
            <a:tailEnd/>
          </a:ln>
        </p:spPr>
        <p:txBody>
          <a:bodyPr lIns="0" tIns="0" rIns="0" bIns="0">
            <a:spAutoFit/>
          </a:bodyPr>
          <a:lstStyle/>
          <a:p>
            <a:pPr marL="11113">
              <a:lnSpc>
                <a:spcPts val="900"/>
              </a:lnSpc>
            </a:pPr>
            <a:r>
              <a:rPr lang="en-US" altLang="en-US" sz="900" b="1">
                <a:solidFill>
                  <a:srgbClr val="0D0D0D"/>
                </a:solidFill>
              </a:rPr>
              <a:t>Place the patient’s arm in a downward position. Remove the needle cap. Perform the  venipuncture, with the patient’s arm downward and the tube cap upper-most.</a:t>
            </a:r>
          </a:p>
        </p:txBody>
      </p:sp>
      <p:sp>
        <p:nvSpPr>
          <p:cNvPr id="4" name="object 4"/>
          <p:cNvSpPr txBox="1"/>
          <p:nvPr/>
        </p:nvSpPr>
        <p:spPr>
          <a:xfrm>
            <a:off x="762000" y="838200"/>
            <a:ext cx="147638" cy="138113"/>
          </a:xfrm>
          <a:prstGeom prst="rect">
            <a:avLst/>
          </a:prstGeom>
        </p:spPr>
        <p:txBody>
          <a:bodyPr lIns="0" tIns="0" rIns="0" bIns="0">
            <a:spAutoFit/>
          </a:bodyPr>
          <a:lstStyle/>
          <a:p>
            <a:pPr marL="11135" fontAlgn="auto">
              <a:spcBef>
                <a:spcPts val="0"/>
              </a:spcBef>
              <a:spcAft>
                <a:spcPts val="0"/>
              </a:spcAft>
              <a:defRPr/>
            </a:pPr>
            <a:r>
              <a:rPr sz="900" b="1" dirty="0">
                <a:solidFill>
                  <a:schemeClr val="bg1">
                    <a:lumMod val="95000"/>
                    <a:lumOff val="5000"/>
                  </a:schemeClr>
                </a:solidFill>
                <a:latin typeface="Arial"/>
                <a:cs typeface="Arial"/>
              </a:rPr>
              <a:t>7</a:t>
            </a:r>
            <a:r>
              <a:rPr sz="900" dirty="0">
                <a:latin typeface="Arial"/>
                <a:cs typeface="Arial"/>
              </a:rPr>
              <a:t>.</a:t>
            </a:r>
          </a:p>
        </p:txBody>
      </p:sp>
      <p:sp>
        <p:nvSpPr>
          <p:cNvPr id="19461" name="object 5"/>
          <p:cNvSpPr txBox="1">
            <a:spLocks noChangeArrowheads="1"/>
          </p:cNvSpPr>
          <p:nvPr/>
        </p:nvSpPr>
        <p:spPr bwMode="auto">
          <a:xfrm>
            <a:off x="1066800" y="838200"/>
            <a:ext cx="5586413" cy="398463"/>
          </a:xfrm>
          <a:prstGeom prst="rect">
            <a:avLst/>
          </a:prstGeom>
          <a:noFill/>
          <a:ln w="9525">
            <a:noFill/>
            <a:miter lim="800000"/>
            <a:headEnd/>
            <a:tailEnd/>
          </a:ln>
        </p:spPr>
        <p:txBody>
          <a:bodyPr lIns="0" tIns="0" rIns="0" bIns="0">
            <a:spAutoFit/>
          </a:bodyPr>
          <a:lstStyle/>
          <a:p>
            <a:pPr marL="11113" algn="just">
              <a:lnSpc>
                <a:spcPct val="96000"/>
              </a:lnSpc>
            </a:pPr>
            <a:r>
              <a:rPr lang="en-US" altLang="en-US" sz="900" b="1">
                <a:solidFill>
                  <a:srgbClr val="0D0D0D"/>
                </a:solidFill>
              </a:rPr>
              <a:t>Push the tube into the VACUETTE</a:t>
            </a:r>
            <a:r>
              <a:rPr lang="en-US" altLang="en-US" sz="900" b="1" baseline="42000">
                <a:solidFill>
                  <a:srgbClr val="0D0D0D"/>
                </a:solidFill>
              </a:rPr>
              <a:t>® </a:t>
            </a:r>
            <a:r>
              <a:rPr lang="en-US" altLang="en-US" sz="900" b="1">
                <a:solidFill>
                  <a:srgbClr val="0D0D0D"/>
                </a:solidFill>
              </a:rPr>
              <a:t>QUICKSHIELD Safety Tube Holder and onto the  needle valve puncturing the rubber diaphragm. Center tubes in the VACUETTE</a:t>
            </a:r>
            <a:r>
              <a:rPr lang="en-US" altLang="en-US" sz="900" b="1" baseline="42000">
                <a:solidFill>
                  <a:srgbClr val="0D0D0D"/>
                </a:solidFill>
              </a:rPr>
              <a:t>®  </a:t>
            </a:r>
            <a:r>
              <a:rPr lang="en-US" altLang="en-US" sz="900" b="1">
                <a:solidFill>
                  <a:srgbClr val="0D0D0D"/>
                </a:solidFill>
              </a:rPr>
              <a:t>QUICKSHIELD Safety Tube Holder when penetrating the cap to prevent sidewall  penetration and subsequent premature vacuum loss.</a:t>
            </a:r>
          </a:p>
        </p:txBody>
      </p:sp>
      <p:sp>
        <p:nvSpPr>
          <p:cNvPr id="6" name="object 6"/>
          <p:cNvSpPr txBox="1"/>
          <p:nvPr/>
        </p:nvSpPr>
        <p:spPr>
          <a:xfrm>
            <a:off x="762000" y="1371600"/>
            <a:ext cx="147638" cy="138113"/>
          </a:xfrm>
          <a:prstGeom prst="rect">
            <a:avLst/>
          </a:prstGeom>
        </p:spPr>
        <p:txBody>
          <a:bodyPr lIns="0" tIns="0" rIns="0" bIns="0">
            <a:spAutoFit/>
          </a:bodyPr>
          <a:lstStyle/>
          <a:p>
            <a:pPr marL="11135" fontAlgn="auto">
              <a:spcBef>
                <a:spcPts val="0"/>
              </a:spcBef>
              <a:spcAft>
                <a:spcPts val="0"/>
              </a:spcAft>
              <a:defRPr/>
            </a:pPr>
            <a:r>
              <a:rPr sz="900" b="1" i="1" dirty="0">
                <a:solidFill>
                  <a:schemeClr val="bg1">
                    <a:lumMod val="95000"/>
                    <a:lumOff val="5000"/>
                  </a:schemeClr>
                </a:solidFill>
                <a:latin typeface="Arial"/>
                <a:cs typeface="Arial"/>
              </a:rPr>
              <a:t>8</a:t>
            </a:r>
            <a:r>
              <a:rPr sz="900" i="1" dirty="0">
                <a:latin typeface="Arial"/>
                <a:cs typeface="Arial"/>
              </a:rPr>
              <a:t>.</a:t>
            </a:r>
            <a:endParaRPr sz="900" dirty="0">
              <a:latin typeface="Arial"/>
              <a:cs typeface="Arial"/>
            </a:endParaRPr>
          </a:p>
        </p:txBody>
      </p:sp>
      <p:sp>
        <p:nvSpPr>
          <p:cNvPr id="19463" name="object 7"/>
          <p:cNvSpPr txBox="1">
            <a:spLocks noChangeArrowheads="1"/>
          </p:cNvSpPr>
          <p:nvPr/>
        </p:nvSpPr>
        <p:spPr bwMode="auto">
          <a:xfrm>
            <a:off x="1066800" y="1371600"/>
            <a:ext cx="5589588" cy="465138"/>
          </a:xfrm>
          <a:prstGeom prst="rect">
            <a:avLst/>
          </a:prstGeom>
          <a:noFill/>
          <a:ln w="9525">
            <a:noFill/>
            <a:miter lim="800000"/>
            <a:headEnd/>
            <a:tailEnd/>
          </a:ln>
        </p:spPr>
        <p:txBody>
          <a:bodyPr lIns="0" tIns="3341" rIns="0" bIns="0">
            <a:spAutoFit/>
          </a:bodyPr>
          <a:lstStyle/>
          <a:p>
            <a:pPr marL="11113">
              <a:lnSpc>
                <a:spcPts val="900"/>
              </a:lnSpc>
              <a:spcBef>
                <a:spcPts val="25"/>
              </a:spcBef>
            </a:pPr>
            <a:r>
              <a:rPr lang="en-US" altLang="en-US" sz="900" b="1">
                <a:solidFill>
                  <a:srgbClr val="0D0D0D"/>
                </a:solidFill>
              </a:rPr>
              <a:t>Remove the tourniquet as soon as blood appears in the tube. Do not allow the contents of  the tube to contact the cap or the end of the needle during the procedure, i.e. under no</a:t>
            </a:r>
          </a:p>
          <a:p>
            <a:pPr marL="11113">
              <a:lnSpc>
                <a:spcPts val="900"/>
              </a:lnSpc>
              <a:spcBef>
                <a:spcPts val="13"/>
              </a:spcBef>
            </a:pPr>
            <a:r>
              <a:rPr lang="en-US" altLang="en-US" sz="900" b="1">
                <a:solidFill>
                  <a:srgbClr val="0D0D0D"/>
                </a:solidFill>
              </a:rPr>
              <a:t>circumstances should the tube be turned upside down during the procedure. Always hold  in place by pressing the tube with the thumb to ensure complete vacuum draw.</a:t>
            </a:r>
          </a:p>
        </p:txBody>
      </p:sp>
      <p:sp>
        <p:nvSpPr>
          <p:cNvPr id="19464" name="object 8"/>
          <p:cNvSpPr txBox="1">
            <a:spLocks noChangeArrowheads="1"/>
          </p:cNvSpPr>
          <p:nvPr/>
        </p:nvSpPr>
        <p:spPr bwMode="auto">
          <a:xfrm>
            <a:off x="401638" y="5572125"/>
            <a:ext cx="8197850" cy="854075"/>
          </a:xfrm>
          <a:prstGeom prst="rect">
            <a:avLst/>
          </a:prstGeom>
          <a:noFill/>
          <a:ln w="9525">
            <a:noFill/>
            <a:miter lim="800000"/>
            <a:headEnd/>
            <a:tailEnd/>
          </a:ln>
        </p:spPr>
        <p:txBody>
          <a:bodyPr lIns="0" tIns="0" rIns="0" bIns="0">
            <a:spAutoFit/>
          </a:bodyPr>
          <a:lstStyle/>
          <a:p>
            <a:pPr marL="11113"/>
            <a:r>
              <a:rPr lang="en-US" altLang="en-US" sz="900" b="1" i="1">
                <a:solidFill>
                  <a:srgbClr val="0D0D0D"/>
                </a:solidFill>
              </a:rPr>
              <a:t>NOTE: Do not forcefully release or re-activate the safety mechanism after it has been activated.</a:t>
            </a:r>
            <a:endParaRPr lang="en-US" altLang="en-US" sz="900" b="1">
              <a:solidFill>
                <a:srgbClr val="0D0D0D"/>
              </a:solidFill>
            </a:endParaRPr>
          </a:p>
          <a:p>
            <a:pPr marL="11113">
              <a:spcBef>
                <a:spcPts val="50"/>
              </a:spcBef>
            </a:pPr>
            <a:endParaRPr lang="en-US" altLang="en-US" sz="900" b="1">
              <a:solidFill>
                <a:srgbClr val="0D0D0D"/>
              </a:solidFill>
              <a:latin typeface="Times New Roman" charset="0"/>
              <a:cs typeface="Times New Roman" charset="0"/>
            </a:endParaRPr>
          </a:p>
          <a:p>
            <a:pPr marL="11113">
              <a:lnSpc>
                <a:spcPts val="938"/>
              </a:lnSpc>
            </a:pPr>
            <a:r>
              <a:rPr lang="en-US" altLang="en-US" sz="900" b="1">
                <a:solidFill>
                  <a:srgbClr val="0D0D0D"/>
                </a:solidFill>
              </a:rPr>
              <a:t>Disposal</a:t>
            </a:r>
          </a:p>
          <a:p>
            <a:pPr marL="11113">
              <a:lnSpc>
                <a:spcPts val="913"/>
              </a:lnSpc>
              <a:spcBef>
                <a:spcPts val="50"/>
              </a:spcBef>
            </a:pPr>
            <a:r>
              <a:rPr lang="en-US" altLang="en-US" sz="900" b="1">
                <a:solidFill>
                  <a:srgbClr val="0D0D0D"/>
                </a:solidFill>
              </a:rPr>
              <a:t>The general hygiene guidelines and legal regulations for the proper disposal of infectious material should be considered and followed.  Disposable gloves may prevent the risk of infection.</a:t>
            </a:r>
          </a:p>
          <a:p>
            <a:pPr marL="11113">
              <a:lnSpc>
                <a:spcPts val="900"/>
              </a:lnSpc>
            </a:pPr>
            <a:r>
              <a:rPr lang="en-US" altLang="en-US" sz="900" b="1">
                <a:solidFill>
                  <a:srgbClr val="0D0D0D"/>
                </a:solidFill>
              </a:rPr>
              <a:t>Contaminated holders must be disposed of immediately after blood collection in suitable biohazard disposal containers, which can  then be autoclaved and incinerated.</a:t>
            </a:r>
          </a:p>
        </p:txBody>
      </p:sp>
      <p:sp>
        <p:nvSpPr>
          <p:cNvPr id="19465" name="object 20"/>
          <p:cNvSpPr>
            <a:spLocks noChangeArrowheads="1"/>
          </p:cNvSpPr>
          <p:nvPr/>
        </p:nvSpPr>
        <p:spPr bwMode="auto">
          <a:xfrm>
            <a:off x="6934200" y="1143000"/>
            <a:ext cx="1657350" cy="625475"/>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9466" name="object 21"/>
          <p:cNvSpPr>
            <a:spLocks noChangeArrowheads="1"/>
          </p:cNvSpPr>
          <p:nvPr/>
        </p:nvSpPr>
        <p:spPr bwMode="auto">
          <a:xfrm>
            <a:off x="3505200" y="4648200"/>
            <a:ext cx="1341438" cy="679450"/>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9467" name="object 22"/>
          <p:cNvSpPr>
            <a:spLocks noChangeArrowheads="1"/>
          </p:cNvSpPr>
          <p:nvPr/>
        </p:nvSpPr>
        <p:spPr bwMode="auto">
          <a:xfrm>
            <a:off x="685800" y="4670425"/>
            <a:ext cx="1295400" cy="739775"/>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9468" name="object 23"/>
          <p:cNvSpPr>
            <a:spLocks noChangeArrowheads="1"/>
          </p:cNvSpPr>
          <p:nvPr/>
        </p:nvSpPr>
        <p:spPr bwMode="auto">
          <a:xfrm rot="-693223">
            <a:off x="2212975" y="4525963"/>
            <a:ext cx="1146175" cy="903287"/>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
        <p:nvSpPr>
          <p:cNvPr id="19469" name="object 24"/>
          <p:cNvSpPr txBox="1">
            <a:spLocks noChangeArrowheads="1"/>
          </p:cNvSpPr>
          <p:nvPr/>
        </p:nvSpPr>
        <p:spPr bwMode="auto">
          <a:xfrm>
            <a:off x="533400" y="1905000"/>
            <a:ext cx="8312150" cy="2974975"/>
          </a:xfrm>
          <a:prstGeom prst="rect">
            <a:avLst/>
          </a:prstGeom>
          <a:noFill/>
          <a:ln w="9525">
            <a:noFill/>
            <a:miter lim="800000"/>
            <a:headEnd/>
            <a:tailEnd/>
          </a:ln>
        </p:spPr>
        <p:txBody>
          <a:bodyPr lIns="0" tIns="0" rIns="0" bIns="0">
            <a:spAutoFit/>
          </a:bodyPr>
          <a:lstStyle/>
          <a:p>
            <a:pPr marL="325438" indent="-314325">
              <a:lnSpc>
                <a:spcPts val="913"/>
              </a:lnSpc>
            </a:pPr>
            <a:r>
              <a:rPr lang="en-US" altLang="en-US" sz="900" b="1" i="1">
                <a:solidFill>
                  <a:srgbClr val="0D0D0D"/>
                </a:solidFill>
              </a:rPr>
              <a:t>NOTE: Blood may occasionally leak from the needle sleeve. Practice universal safety precautions  to minimize hazard exposure.</a:t>
            </a:r>
            <a:endParaRPr lang="en-US" altLang="en-US" sz="900" b="1">
              <a:solidFill>
                <a:srgbClr val="0D0D0D"/>
              </a:solidFill>
            </a:endParaRPr>
          </a:p>
          <a:p>
            <a:pPr marL="325438" indent="-314325"/>
            <a:endParaRPr lang="en-US" altLang="en-US" sz="900" b="1">
              <a:solidFill>
                <a:srgbClr val="0D0D0D"/>
              </a:solidFill>
              <a:latin typeface="Times New Roman" charset="0"/>
              <a:cs typeface="Times New Roman" charset="0"/>
            </a:endParaRPr>
          </a:p>
          <a:p>
            <a:pPr marL="325438" indent="-314325">
              <a:lnSpc>
                <a:spcPts val="900"/>
              </a:lnSpc>
              <a:buFont typeface="Arial" charset="0"/>
              <a:buAutoNum type="arabicPeriod" startAt="9"/>
            </a:pPr>
            <a:r>
              <a:rPr lang="en-US" altLang="en-US" sz="900" b="1">
                <a:solidFill>
                  <a:srgbClr val="0D0D0D"/>
                </a:solidFill>
              </a:rPr>
              <a:t>Place succeeding tubes in the holder. Ensure that the contents of the tube do not come into contact with the cap or the needle tip  during blood collection.</a:t>
            </a:r>
          </a:p>
          <a:p>
            <a:pPr marL="325438" indent="-314325">
              <a:spcBef>
                <a:spcPts val="13"/>
              </a:spcBef>
              <a:buFont typeface="Arial" charset="0"/>
              <a:buAutoNum type="arabicPeriod" startAt="9"/>
            </a:pPr>
            <a:endParaRPr lang="en-US" altLang="en-US" sz="900" b="1">
              <a:solidFill>
                <a:srgbClr val="0D0D0D"/>
              </a:solidFill>
              <a:latin typeface="Times New Roman" charset="0"/>
              <a:cs typeface="Times New Roman" charset="0"/>
            </a:endParaRPr>
          </a:p>
          <a:p>
            <a:pPr marL="325438" indent="-314325">
              <a:lnSpc>
                <a:spcPts val="900"/>
              </a:lnSpc>
              <a:buFont typeface="Arial" charset="0"/>
              <a:buAutoNum type="arabicPeriod" startAt="9"/>
            </a:pPr>
            <a:r>
              <a:rPr lang="en-US" altLang="en-US" sz="900" b="1">
                <a:solidFill>
                  <a:srgbClr val="0D0D0D"/>
                </a:solidFill>
              </a:rPr>
              <a:t>As soon as blood stops flowing into the last tube, carefully remove the needle from the vein, applying pressure to the puncture site  with a dry sterile swab until bleeding stops. Once clotting has occurred, apply an adhesive plaster or bandage if desired.</a:t>
            </a:r>
          </a:p>
          <a:p>
            <a:pPr marL="325438" indent="-314325">
              <a:lnSpc>
                <a:spcPts val="875"/>
              </a:lnSpc>
            </a:pPr>
            <a:r>
              <a:rPr lang="en-US" altLang="en-US" sz="900" b="1">
                <a:solidFill>
                  <a:srgbClr val="0D0D0D"/>
                </a:solidFill>
              </a:rPr>
              <a:t>Do not recap the needle! Recapping of needles increases the risk of needlestick injury.</a:t>
            </a:r>
          </a:p>
          <a:p>
            <a:pPr marL="325438" indent="-314325">
              <a:spcBef>
                <a:spcPts val="25"/>
              </a:spcBef>
            </a:pPr>
            <a:endParaRPr lang="en-US" altLang="en-US" sz="900" b="1">
              <a:solidFill>
                <a:srgbClr val="0D0D0D"/>
              </a:solidFill>
              <a:latin typeface="Times New Roman" charset="0"/>
              <a:cs typeface="Times New Roman" charset="0"/>
            </a:endParaRPr>
          </a:p>
          <a:p>
            <a:pPr marL="325438" indent="-314325">
              <a:lnSpc>
                <a:spcPts val="900"/>
              </a:lnSpc>
            </a:pPr>
            <a:r>
              <a:rPr lang="en-US" altLang="en-US" sz="900" b="1" i="1">
                <a:solidFill>
                  <a:srgbClr val="0D0D0D"/>
                </a:solidFill>
              </a:rPr>
              <a:t>NOTE: After venipuncture, the top of the cap may contain residual blood. Take proper precautions when handling tubes to avoid  contact with this blood.</a:t>
            </a:r>
            <a:endParaRPr lang="en-US" altLang="en-US" sz="900" b="1">
              <a:solidFill>
                <a:srgbClr val="0D0D0D"/>
              </a:solidFill>
            </a:endParaRPr>
          </a:p>
          <a:p>
            <a:pPr marL="325438" indent="-314325">
              <a:spcBef>
                <a:spcPts val="25"/>
              </a:spcBef>
            </a:pPr>
            <a:endParaRPr lang="en-US" altLang="en-US" sz="900" b="1">
              <a:solidFill>
                <a:srgbClr val="0D0D0D"/>
              </a:solidFill>
              <a:latin typeface="Times New Roman" charset="0"/>
              <a:cs typeface="Times New Roman" charset="0"/>
            </a:endParaRPr>
          </a:p>
          <a:p>
            <a:pPr marL="325438" indent="-314325">
              <a:lnSpc>
                <a:spcPts val="938"/>
              </a:lnSpc>
            </a:pPr>
            <a:r>
              <a:rPr lang="en-US" altLang="en-US" sz="900" b="1">
                <a:solidFill>
                  <a:srgbClr val="0D0D0D"/>
                </a:solidFill>
              </a:rPr>
              <a:t>Activation of safety shield</a:t>
            </a:r>
          </a:p>
          <a:p>
            <a:pPr marL="325438" indent="-314325">
              <a:lnSpc>
                <a:spcPts val="900"/>
              </a:lnSpc>
              <a:spcBef>
                <a:spcPts val="50"/>
              </a:spcBef>
            </a:pPr>
            <a:r>
              <a:rPr lang="en-US" altLang="en-US" sz="900" b="1">
                <a:solidFill>
                  <a:srgbClr val="0D0D0D"/>
                </a:solidFill>
              </a:rPr>
              <a:t>Immediately after removing needle from the vein, the following procedures are used to activate the safety shield to prevent needlestick  injury.</a:t>
            </a:r>
          </a:p>
          <a:p>
            <a:pPr marL="325438" indent="-314325">
              <a:spcBef>
                <a:spcPts val="13"/>
              </a:spcBef>
            </a:pPr>
            <a:endParaRPr lang="en-US" altLang="en-US" sz="900" b="1">
              <a:solidFill>
                <a:srgbClr val="0D0D0D"/>
              </a:solidFill>
              <a:latin typeface="Times New Roman" charset="0"/>
              <a:cs typeface="Times New Roman" charset="0"/>
            </a:endParaRPr>
          </a:p>
          <a:p>
            <a:pPr marL="325438" indent="-314325">
              <a:lnSpc>
                <a:spcPts val="900"/>
              </a:lnSpc>
              <a:buFontTx/>
              <a:buAutoNum type="arabicPeriod"/>
            </a:pPr>
            <a:r>
              <a:rPr lang="en-US" altLang="en-US" sz="900" b="1">
                <a:solidFill>
                  <a:srgbClr val="0D0D0D"/>
                </a:solidFill>
              </a:rPr>
              <a:t>Activate the safety shield by gently pressing the shield towards the needle on a stable surface. Thumb activation is also possible,  whereby the thumb should remain behind the shield at all times. (See A1/A2)</a:t>
            </a:r>
          </a:p>
          <a:p>
            <a:pPr marL="325438" indent="-314325">
              <a:lnSpc>
                <a:spcPts val="900"/>
              </a:lnSpc>
              <a:buFontTx/>
              <a:buAutoNum type="arabicPeriod"/>
            </a:pPr>
            <a:endParaRPr lang="en-US" altLang="en-US" sz="900" b="1">
              <a:solidFill>
                <a:srgbClr val="0D0D0D"/>
              </a:solidFill>
            </a:endParaRPr>
          </a:p>
          <a:p>
            <a:pPr marL="325438" indent="-314325">
              <a:lnSpc>
                <a:spcPts val="900"/>
              </a:lnSpc>
              <a:buFontTx/>
              <a:buAutoNum type="arabicPeriod"/>
            </a:pPr>
            <a:r>
              <a:rPr lang="en-US" altLang="en-US" sz="900" b="1">
                <a:solidFill>
                  <a:srgbClr val="0D0D0D"/>
                </a:solidFill>
              </a:rPr>
              <a:t>An audible click is heard ensuring the user the safety shield has been properly and fully activated. The risk of a needlestick injury is  thus virtually eliminated. (B)</a:t>
            </a:r>
          </a:p>
          <a:p>
            <a:pPr marL="325438" indent="-314325">
              <a:lnSpc>
                <a:spcPts val="900"/>
              </a:lnSpc>
              <a:buFontTx/>
              <a:buAutoNum type="arabicPeriod"/>
            </a:pPr>
            <a:endParaRPr lang="en-US" altLang="en-US" sz="900" b="1">
              <a:solidFill>
                <a:srgbClr val="0D0D0D"/>
              </a:solidFill>
            </a:endParaRPr>
          </a:p>
          <a:p>
            <a:pPr marL="325438" indent="-314325">
              <a:lnSpc>
                <a:spcPts val="875"/>
              </a:lnSpc>
              <a:buFontTx/>
              <a:buAutoNum type="arabicPeriod"/>
            </a:pPr>
            <a:r>
              <a:rPr lang="en-US" altLang="en-US" sz="900" b="1">
                <a:solidFill>
                  <a:srgbClr val="0D0D0D"/>
                </a:solidFill>
              </a:rPr>
              <a:t>Dispose of the used needle with VACUETTE</a:t>
            </a:r>
            <a:r>
              <a:rPr lang="en-US" altLang="en-US" sz="900" b="1" baseline="42000">
                <a:solidFill>
                  <a:srgbClr val="0D0D0D"/>
                </a:solidFill>
              </a:rPr>
              <a:t>®  </a:t>
            </a:r>
            <a:r>
              <a:rPr lang="en-US" altLang="en-US" sz="900" b="1">
                <a:solidFill>
                  <a:srgbClr val="0D0D0D"/>
                </a:solidFill>
              </a:rPr>
              <a:t>QUICKSHIELD Safety Tube Holder in an appropriate disposal device. (C)</a:t>
            </a:r>
          </a:p>
          <a:p>
            <a:pPr marL="325438" indent="-314325">
              <a:spcBef>
                <a:spcPts val="13"/>
              </a:spcBef>
            </a:pPr>
            <a:endParaRPr lang="en-US" altLang="en-US" sz="1000" b="1">
              <a:solidFill>
                <a:srgbClr val="0D0D0D"/>
              </a:solidFill>
              <a:latin typeface="Times New Roman" charset="0"/>
              <a:cs typeface="Times New Roman" charset="0"/>
            </a:endParaRPr>
          </a:p>
          <a:p>
            <a:pPr marL="325438" indent="-314325"/>
            <a:r>
              <a:rPr lang="en-US" altLang="en-US" sz="1000" b="1">
                <a:solidFill>
                  <a:srgbClr val="0D0D0D"/>
                </a:solidFill>
              </a:rPr>
              <a:t>A1	A2	B	         C</a:t>
            </a:r>
          </a:p>
        </p:txBody>
      </p:sp>
      <p:pic>
        <p:nvPicPr>
          <p:cNvPr id="19470" name="Picture 2"/>
          <p:cNvPicPr>
            <a:picLocks noChangeAspect="1" noChangeArrowheads="1"/>
          </p:cNvPicPr>
          <p:nvPr/>
        </p:nvPicPr>
        <p:blipFill>
          <a:blip r:embed="rId6" cstate="print"/>
          <a:srcRect/>
          <a:stretch>
            <a:fillRect/>
          </a:stretch>
        </p:blipFill>
        <p:spPr bwMode="auto">
          <a:xfrm>
            <a:off x="6972300" y="233363"/>
            <a:ext cx="1638300" cy="714375"/>
          </a:xfrm>
          <a:prstGeom prst="rect">
            <a:avLst/>
          </a:prstGeom>
          <a:noFill/>
          <a:ln w="9525">
            <a:noFill/>
            <a:miter lim="800000"/>
            <a:headEnd/>
            <a:tailEnd/>
          </a:ln>
        </p:spPr>
      </p:pic>
      <p:sp>
        <p:nvSpPr>
          <p:cNvPr id="19471" name="object 25"/>
          <p:cNvSpPr>
            <a:spLocks noChangeArrowheads="1"/>
          </p:cNvSpPr>
          <p:nvPr/>
        </p:nvSpPr>
        <p:spPr bwMode="auto">
          <a:xfrm>
            <a:off x="5029200" y="4648200"/>
            <a:ext cx="950913" cy="815975"/>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en-US" altLang="en-US">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solidFill>
            <a:srgbClr val="002060"/>
          </a:solidFill>
          <a:ln>
            <a:solidFill>
              <a:srgbClr val="00B050"/>
            </a:solidFill>
          </a:ln>
        </p:spPr>
        <p:txBody>
          <a:bodyPr rtlCol="0">
            <a:normAutofit fontScale="90000"/>
          </a:bodyPr>
          <a:lstStyle/>
          <a:p>
            <a:pPr eaLnBrk="1" fontAlgn="auto" hangingPunct="1">
              <a:spcAft>
                <a:spcPts val="0"/>
              </a:spcAft>
              <a:defRPr/>
            </a:pPr>
            <a:r>
              <a:rPr lang="en-US" dirty="0" smtClean="0">
                <a:solidFill>
                  <a:srgbClr val="C00000"/>
                </a:solidFill>
                <a:latin typeface="+mn-lt"/>
              </a:rPr>
              <a:t>Boyce &amp; Bynum’s Training </a:t>
            </a:r>
            <a:br>
              <a:rPr lang="en-US" dirty="0" smtClean="0">
                <a:solidFill>
                  <a:srgbClr val="C00000"/>
                </a:solidFill>
                <a:latin typeface="+mn-lt"/>
              </a:rPr>
            </a:br>
            <a:r>
              <a:rPr lang="en-US" dirty="0" smtClean="0">
                <a:solidFill>
                  <a:srgbClr val="C00000"/>
                </a:solidFill>
                <a:latin typeface="+mn-lt"/>
              </a:rPr>
              <a:t>Mission and Goal: </a:t>
            </a:r>
          </a:p>
        </p:txBody>
      </p:sp>
      <p:sp>
        <p:nvSpPr>
          <p:cNvPr id="3075" name="Content Placeholder 2"/>
          <p:cNvSpPr>
            <a:spLocks noGrp="1"/>
          </p:cNvSpPr>
          <p:nvPr>
            <p:ph idx="1"/>
          </p:nvPr>
        </p:nvSpPr>
        <p:spPr/>
        <p:txBody>
          <a:bodyPr anchor="ctr"/>
          <a:lstStyle/>
          <a:p>
            <a:pPr eaLnBrk="1" hangingPunct="1"/>
            <a:r>
              <a:rPr lang="en-US" altLang="en-US" sz="4000" smtClean="0">
                <a:solidFill>
                  <a:srgbClr val="EEEEEE"/>
                </a:solidFill>
              </a:rPr>
              <a:t>To provide training to BBPL Patient Care staff in order to reduce occupational needle stick injuries, the main source of bloodborne pathogen exposure for healthcare workers.</a:t>
            </a:r>
          </a:p>
          <a:p>
            <a:pPr eaLnBrk="1" hangingPunct="1"/>
            <a:endParaRPr lang="en-US" altLang="en-US" smtClean="0">
              <a:latin typeface="Antique Olive"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a:ln>
            <a:solidFill>
              <a:srgbClr val="00B050"/>
            </a:solidFill>
          </a:ln>
        </p:spPr>
        <p:txBody>
          <a:bodyPr rtlCol="0">
            <a:normAutofit/>
          </a:bodyPr>
          <a:lstStyle/>
          <a:p>
            <a:pPr eaLnBrk="1" fontAlgn="auto" hangingPunct="1">
              <a:spcAft>
                <a:spcPts val="0"/>
              </a:spcAft>
              <a:defRPr/>
            </a:pPr>
            <a:r>
              <a:rPr lang="en-US" dirty="0" smtClean="0">
                <a:solidFill>
                  <a:srgbClr val="C00000"/>
                </a:solidFill>
                <a:latin typeface="+mn-lt"/>
              </a:rPr>
              <a:t>What is Needle Stick Injury</a:t>
            </a:r>
          </a:p>
        </p:txBody>
      </p:sp>
      <p:sp>
        <p:nvSpPr>
          <p:cNvPr id="3" name="Content Placeholder 2"/>
          <p:cNvSpPr>
            <a:spLocks noGrp="1"/>
          </p:cNvSpPr>
          <p:nvPr>
            <p:ph idx="1"/>
          </p:nvPr>
        </p:nvSpPr>
        <p:spPr/>
        <p:txBody>
          <a:bodyPr rtlCol="0" anchor="ctr">
            <a:normAutofit fontScale="92500" lnSpcReduction="20000"/>
          </a:bodyPr>
          <a:lstStyle/>
          <a:p>
            <a:pPr marL="0" indent="0" eaLnBrk="1" fontAlgn="auto" hangingPunct="1">
              <a:spcAft>
                <a:spcPts val="0"/>
              </a:spcAft>
              <a:buFont typeface="Arial" pitchFamily="34" charset="0"/>
              <a:buNone/>
              <a:defRPr/>
            </a:pPr>
            <a:r>
              <a:rPr lang="en-US" b="1" u="sng" dirty="0" smtClean="0">
                <a:solidFill>
                  <a:srgbClr val="C00000"/>
                </a:solidFill>
              </a:rPr>
              <a:t>A needle stick injury </a:t>
            </a:r>
            <a:r>
              <a:rPr lang="en-US" dirty="0" smtClean="0"/>
              <a:t>is a </a:t>
            </a:r>
            <a:r>
              <a:rPr lang="en-US" dirty="0" err="1" smtClean="0"/>
              <a:t>percutaneous</a:t>
            </a:r>
            <a:r>
              <a:rPr lang="en-US" dirty="0" smtClean="0"/>
              <a:t> piercing wound typically set by a needle point, but possibly also by other sharp instruments or objects.  Commonly encountered by people handling needles in the medical setting, such injuries are an occupational hazard in the medical community.  These events are of concern because of the risk to transmit </a:t>
            </a:r>
            <a:r>
              <a:rPr lang="en-US" dirty="0" err="1" smtClean="0"/>
              <a:t>bloodborne</a:t>
            </a:r>
            <a:r>
              <a:rPr lang="en-US" dirty="0" smtClean="0"/>
              <a:t> diseases through the passage of the hepatitis B virus (HBV), the hepatitis C virus (HCV) and the Human Immunodeficiency virus (HIV).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304800"/>
            <a:ext cx="8305800" cy="1143000"/>
          </a:xfrm>
          <a:solidFill>
            <a:srgbClr val="002060"/>
          </a:solidFill>
          <a:ln w="28575">
            <a:solidFill>
              <a:srgbClr val="00B050"/>
            </a:solidFill>
          </a:ln>
        </p:spPr>
        <p:txBody>
          <a:bodyPr/>
          <a:lstStyle/>
          <a:p>
            <a:pPr eaLnBrk="1" hangingPunct="1"/>
            <a:r>
              <a:rPr lang="en-US" altLang="en-US" smtClean="0">
                <a:solidFill>
                  <a:srgbClr val="C00000"/>
                </a:solidFill>
              </a:rPr>
              <a:t>Reports on Needle Stick Injury</a:t>
            </a:r>
          </a:p>
        </p:txBody>
      </p:sp>
      <p:pic>
        <p:nvPicPr>
          <p:cNvPr id="5123" name="Content Placeholder 3" descr="needle_stick.jpg"/>
          <p:cNvPicPr>
            <a:picLocks noGrp="1" noChangeAspect="1"/>
          </p:cNvPicPr>
          <p:nvPr>
            <p:ph idx="1"/>
          </p:nvPr>
        </p:nvPicPr>
        <p:blipFill>
          <a:blip r:embed="rId2" cstate="print"/>
          <a:srcRect/>
          <a:stretch>
            <a:fillRect/>
          </a:stretch>
        </p:blipFill>
        <p:spPr>
          <a:xfrm>
            <a:off x="381000" y="1447800"/>
            <a:ext cx="4178300" cy="4267200"/>
          </a:xfrm>
        </p:spPr>
      </p:pic>
      <p:sp>
        <p:nvSpPr>
          <p:cNvPr id="5124" name="TextBox 5"/>
          <p:cNvSpPr txBox="1">
            <a:spLocks noChangeArrowheads="1"/>
          </p:cNvSpPr>
          <p:nvPr/>
        </p:nvSpPr>
        <p:spPr bwMode="auto">
          <a:xfrm>
            <a:off x="4572000" y="1562100"/>
            <a:ext cx="4267200" cy="2832100"/>
          </a:xfrm>
          <a:prstGeom prst="rect">
            <a:avLst/>
          </a:prstGeom>
          <a:noFill/>
          <a:ln w="9525">
            <a:noFill/>
            <a:miter lim="800000"/>
            <a:headEnd/>
            <a:tailEnd/>
          </a:ln>
        </p:spPr>
        <p:txBody>
          <a:bodyPr anchor="ctr">
            <a:spAutoFit/>
          </a:bodyPr>
          <a:lstStyle/>
          <a:p>
            <a:r>
              <a:rPr lang="en-US" altLang="en-US" sz="2000" b="1">
                <a:latin typeface="Calibri" pitchFamily="34" charset="0"/>
              </a:rPr>
              <a:t>35 Million Health-Care workers, 2 million experience percutaneous exposure to infections diseases each year.  In 2002 the World Health Report 37.6% were (HBV)  39% (HCV) &amp; 4.4% (HIV/AIDS) in Health-Care Workers around the world are due to </a:t>
            </a:r>
            <a:r>
              <a:rPr lang="en-US" altLang="en-US" sz="2000" b="1" u="sng">
                <a:solidFill>
                  <a:srgbClr val="C00000"/>
                </a:solidFill>
                <a:latin typeface="Calibri" pitchFamily="34" charset="0"/>
              </a:rPr>
              <a:t>needle stick injuries</a:t>
            </a:r>
          </a:p>
          <a:p>
            <a:endParaRPr lang="en-US" altLang="en-US" b="1" u="sng">
              <a:solidFill>
                <a:srgbClr val="C00000"/>
              </a:solidFill>
              <a:latin typeface="Calibri" pitchFamily="34" charset="0"/>
            </a:endParaRPr>
          </a:p>
        </p:txBody>
      </p:sp>
      <p:pic>
        <p:nvPicPr>
          <p:cNvPr id="5125" name="Picture 6"/>
          <p:cNvPicPr>
            <a:picLocks noChangeAspect="1" noChangeArrowheads="1"/>
          </p:cNvPicPr>
          <p:nvPr/>
        </p:nvPicPr>
        <p:blipFill>
          <a:blip r:embed="rId3" cstate="print"/>
          <a:srcRect/>
          <a:stretch>
            <a:fillRect/>
          </a:stretch>
        </p:blipFill>
        <p:spPr bwMode="auto">
          <a:xfrm>
            <a:off x="304800" y="4572000"/>
            <a:ext cx="86106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152400" y="1447800"/>
            <a:ext cx="8991600" cy="4953000"/>
          </a:xfrm>
          <a:ln>
            <a:solidFill>
              <a:srgbClr val="00B050"/>
            </a:solidFill>
          </a:ln>
        </p:spPr>
        <p:txBody>
          <a:bodyPr/>
          <a:lstStyle/>
          <a:p>
            <a:pPr eaLnBrk="1" hangingPunct="1">
              <a:buFont typeface="Arial" charset="0"/>
              <a:buNone/>
            </a:pPr>
            <a:r>
              <a:rPr lang="en-US" altLang="en-US" smtClean="0"/>
              <a:t>      </a:t>
            </a:r>
            <a:r>
              <a:rPr lang="en-US" altLang="en-US" sz="2800" smtClean="0"/>
              <a:t>    </a:t>
            </a:r>
            <a:r>
              <a:rPr lang="en-US" altLang="en-US" sz="2800" smtClean="0">
                <a:latin typeface="Antique Olive" pitchFamily="34" charset="0"/>
              </a:rPr>
              <a:t>According to the Centers for Disease Control and Prevention (CDC), about 385,000 sharps injuries occur annually to Health-Care employees. </a:t>
            </a:r>
          </a:p>
          <a:p>
            <a:pPr eaLnBrk="1" hangingPunct="1">
              <a:buFont typeface="Arial" charset="0"/>
              <a:buNone/>
            </a:pPr>
            <a:r>
              <a:rPr lang="en-US" altLang="en-US" sz="2800" b="1" smtClean="0">
                <a:solidFill>
                  <a:srgbClr val="C00000"/>
                </a:solidFill>
                <a:latin typeface="Antique Olive" pitchFamily="34" charset="0"/>
              </a:rPr>
              <a:t>Potential Hazard</a:t>
            </a:r>
          </a:p>
          <a:p>
            <a:pPr eaLnBrk="1" hangingPunct="1">
              <a:buFont typeface="Arial" charset="0"/>
              <a:buNone/>
            </a:pPr>
            <a:r>
              <a:rPr lang="en-US" altLang="en-US" sz="2800" smtClean="0">
                <a:latin typeface="Antique Olive" pitchFamily="34" charset="0"/>
              </a:rPr>
              <a:t>          Exposure to blood and other potentially infectious materials (OPIM) because of unsafe needle devices </a:t>
            </a:r>
          </a:p>
          <a:p>
            <a:pPr eaLnBrk="1" hangingPunct="1">
              <a:buFont typeface="Arial" charset="0"/>
              <a:buNone/>
            </a:pPr>
            <a:r>
              <a:rPr lang="en-US" altLang="en-US" sz="2800" smtClean="0">
                <a:latin typeface="Antique Olive" pitchFamily="34" charset="0"/>
              </a:rPr>
              <a:t>         Improper handling and disposal of needles and other sharps. </a:t>
            </a:r>
          </a:p>
        </p:txBody>
      </p:sp>
      <p:sp>
        <p:nvSpPr>
          <p:cNvPr id="4" name="Subtitle 2"/>
          <p:cNvSpPr>
            <a:spLocks noGrp="1"/>
          </p:cNvSpPr>
          <p:nvPr>
            <p:ph type="title"/>
          </p:nvPr>
        </p:nvSpPr>
        <p:spPr>
          <a:xfrm>
            <a:off x="457200" y="274638"/>
            <a:ext cx="8229600" cy="944562"/>
          </a:xfrm>
          <a:solidFill>
            <a:srgbClr val="002060"/>
          </a:solidFill>
          <a:ln w="57150">
            <a:solidFill>
              <a:srgbClr val="00B050"/>
            </a:solidFill>
          </a:ln>
        </p:spPr>
        <p:txBody>
          <a:bodyPr rtlCol="0">
            <a:noAutofit/>
          </a:bodyPr>
          <a:lstStyle/>
          <a:p>
            <a:pPr eaLnBrk="1" fontAlgn="auto" hangingPunct="1">
              <a:spcAft>
                <a:spcPts val="0"/>
              </a:spcAft>
              <a:defRPr/>
            </a:pPr>
            <a:r>
              <a:rPr lang="en-US" sz="4800" b="1" dirty="0" smtClean="0">
                <a:solidFill>
                  <a:srgbClr val="CC0000"/>
                </a:solidFill>
                <a:latin typeface="+mn-lt"/>
              </a:rPr>
              <a:t>Center for Disease Control </a:t>
            </a:r>
          </a:p>
        </p:txBody>
      </p:sp>
      <p:sp>
        <p:nvSpPr>
          <p:cNvPr id="8" name="Right Arrow 7"/>
          <p:cNvSpPr/>
          <p:nvPr/>
        </p:nvSpPr>
        <p:spPr>
          <a:xfrm>
            <a:off x="457200" y="15240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a:off x="533400" y="3810000"/>
            <a:ext cx="609600" cy="533400"/>
          </a:xfrm>
          <a:prstGeom prst="rightArrow">
            <a:avLst/>
          </a:prstGeom>
          <a:solidFill>
            <a:srgbClr val="C0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sp>
        <p:nvSpPr>
          <p:cNvPr id="10" name="Right Arrow 9"/>
          <p:cNvSpPr/>
          <p:nvPr/>
        </p:nvSpPr>
        <p:spPr>
          <a:xfrm>
            <a:off x="457200" y="5181600"/>
            <a:ext cx="609600" cy="533400"/>
          </a:xfrm>
          <a:prstGeom prst="rightArrow">
            <a:avLst/>
          </a:prstGeom>
          <a:solidFill>
            <a:srgbClr val="C0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151" name="Picture 3"/>
          <p:cNvPicPr>
            <a:picLocks noChangeAspect="1" noChangeArrowheads="1"/>
          </p:cNvPicPr>
          <p:nvPr/>
        </p:nvPicPr>
        <p:blipFill>
          <a:blip r:embed="rId2" cstate="print"/>
          <a:srcRect/>
          <a:stretch>
            <a:fillRect/>
          </a:stretch>
        </p:blipFill>
        <p:spPr bwMode="auto">
          <a:xfrm>
            <a:off x="7543800" y="5715000"/>
            <a:ext cx="1247775" cy="65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763000" cy="5029200"/>
          </a:xfrm>
        </p:spPr>
        <p:txBody>
          <a:bodyPr rtlCol="0" anchor="ctr">
            <a:noAutofit/>
          </a:bodyPr>
          <a:lstStyle/>
          <a:p>
            <a:pPr eaLnBrk="1" fontAlgn="auto" hangingPunct="1">
              <a:spcAft>
                <a:spcPts val="0"/>
              </a:spcAft>
              <a:buFont typeface="Arial" pitchFamily="34" charset="0"/>
              <a:buChar char="•"/>
              <a:defRPr/>
            </a:pPr>
            <a:r>
              <a:rPr lang="en-US" sz="1800" dirty="0" smtClean="0">
                <a:latin typeface="Antique Olive" pitchFamily="34" charset="0"/>
              </a:rPr>
              <a:t>Recapping can account for 25 to 30 percent of all needle stick injuries of nursing and laboratory staff.  It is the single most common cause. </a:t>
            </a:r>
          </a:p>
          <a:p>
            <a:pPr eaLnBrk="1" fontAlgn="auto" hangingPunct="1">
              <a:spcAft>
                <a:spcPts val="0"/>
              </a:spcAft>
              <a:buFont typeface="Arial" pitchFamily="34" charset="0"/>
              <a:buNone/>
              <a:defRPr/>
            </a:pPr>
            <a:endParaRPr lang="en-US" sz="1800" dirty="0" smtClean="0">
              <a:latin typeface="Antique Olive" pitchFamily="34" charset="0"/>
            </a:endParaRPr>
          </a:p>
          <a:p>
            <a:pPr eaLnBrk="1" fontAlgn="auto" hangingPunct="1">
              <a:spcAft>
                <a:spcPts val="0"/>
              </a:spcAft>
              <a:buFont typeface="Arial" pitchFamily="34" charset="0"/>
              <a:buChar char="•"/>
              <a:defRPr/>
            </a:pPr>
            <a:r>
              <a:rPr lang="en-US" sz="1800" dirty="0" smtClean="0">
                <a:latin typeface="Antique Olive" pitchFamily="34" charset="0"/>
              </a:rPr>
              <a:t>It is extremely dangerous to hold a needle in one hand and attempt to cover it with a small cap held in the other hand.   </a:t>
            </a:r>
          </a:p>
          <a:p>
            <a:pPr eaLnBrk="1" fontAlgn="auto" hangingPunct="1">
              <a:spcAft>
                <a:spcPts val="0"/>
              </a:spcAft>
              <a:buFont typeface="Arial" pitchFamily="34" charset="0"/>
              <a:buChar char="•"/>
              <a:defRPr/>
            </a:pPr>
            <a:endParaRPr lang="en-US" sz="1800" dirty="0" smtClean="0">
              <a:latin typeface="Antique Olive" pitchFamily="34" charset="0"/>
            </a:endParaRPr>
          </a:p>
          <a:p>
            <a:pPr marL="1371600" indent="-401638" eaLnBrk="1" fontAlgn="auto" hangingPunct="1">
              <a:spcAft>
                <a:spcPts val="0"/>
              </a:spcAft>
              <a:buFont typeface="Wingdings" pitchFamily="2" charset="2"/>
              <a:buChar char="Ø"/>
              <a:defRPr/>
            </a:pPr>
            <a:r>
              <a:rPr lang="en-US" sz="1800" dirty="0" smtClean="0">
                <a:latin typeface="Antique Olive" pitchFamily="34" charset="0"/>
              </a:rPr>
              <a:t>Needle misses cap and accidently enters the hand holding it. </a:t>
            </a:r>
          </a:p>
          <a:p>
            <a:pPr marL="1371600" indent="-401638" eaLnBrk="1" fontAlgn="auto" hangingPunct="1">
              <a:spcAft>
                <a:spcPts val="0"/>
              </a:spcAft>
              <a:buFont typeface="Wingdings" pitchFamily="2" charset="2"/>
              <a:buChar char="Ø"/>
              <a:defRPr/>
            </a:pPr>
            <a:r>
              <a:rPr lang="en-US" sz="1800" dirty="0" smtClean="0">
                <a:latin typeface="Antique Olive" pitchFamily="34" charset="0"/>
              </a:rPr>
              <a:t>Needle pierces the cap and enters the hand holding it.</a:t>
            </a:r>
          </a:p>
          <a:p>
            <a:pPr marL="1371600" indent="-401638" eaLnBrk="1" fontAlgn="auto" hangingPunct="1">
              <a:spcAft>
                <a:spcPts val="0"/>
              </a:spcAft>
              <a:buFont typeface="Wingdings" pitchFamily="2" charset="2"/>
              <a:buChar char="Ø"/>
              <a:defRPr/>
            </a:pPr>
            <a:r>
              <a:rPr lang="en-US" sz="1800" dirty="0" smtClean="0">
                <a:latin typeface="Antique Olive" pitchFamily="34" charset="0"/>
              </a:rPr>
              <a:t>Poorly fitting cap slips off of a recapped needle and the needle stabs the hand.</a:t>
            </a:r>
          </a:p>
          <a:p>
            <a:pPr marL="1371600" indent="-401638" eaLnBrk="1" fontAlgn="auto" hangingPunct="1">
              <a:spcAft>
                <a:spcPts val="0"/>
              </a:spcAft>
              <a:buFont typeface="Wingdings" pitchFamily="2" charset="2"/>
              <a:buChar char="Ø"/>
              <a:defRPr/>
            </a:pPr>
            <a:r>
              <a:rPr lang="en-US" sz="1800" dirty="0" smtClean="0">
                <a:latin typeface="Antique Olive" pitchFamily="34" charset="0"/>
              </a:rPr>
              <a:t>Not using the safety shield or following manufacture guidelines regarding activation of safety shield. </a:t>
            </a:r>
          </a:p>
        </p:txBody>
      </p:sp>
      <p:sp>
        <p:nvSpPr>
          <p:cNvPr id="7171" name="Subtitle 2"/>
          <p:cNvSpPr>
            <a:spLocks noGrp="1"/>
          </p:cNvSpPr>
          <p:nvPr>
            <p:ph type="title"/>
          </p:nvPr>
        </p:nvSpPr>
        <p:spPr>
          <a:solidFill>
            <a:srgbClr val="002060"/>
          </a:solidFill>
          <a:ln w="57150">
            <a:solidFill>
              <a:srgbClr val="00B050"/>
            </a:solidFill>
          </a:ln>
        </p:spPr>
        <p:txBody>
          <a:bodyPr/>
          <a:lstStyle/>
          <a:p>
            <a:pPr eaLnBrk="1" hangingPunct="1">
              <a:defRPr/>
            </a:pPr>
            <a:r>
              <a:rPr lang="en-US" sz="4000" b="1" dirty="0" smtClean="0">
                <a:solidFill>
                  <a:srgbClr val="CC0000"/>
                </a:solidFill>
                <a:latin typeface="+mn-lt"/>
              </a:rPr>
              <a:t>Recapping the Leading Cause of Injury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a:solidFill>
            <a:srgbClr val="002060"/>
          </a:solidFill>
          <a:ln w="38100">
            <a:solidFill>
              <a:srgbClr val="00B050"/>
            </a:solidFill>
          </a:ln>
        </p:spPr>
        <p:txBody>
          <a:bodyPr rtlCol="0">
            <a:noAutofit/>
          </a:bodyPr>
          <a:lstStyle/>
          <a:p>
            <a:pPr eaLnBrk="1" fontAlgn="auto" hangingPunct="1">
              <a:spcAft>
                <a:spcPts val="0"/>
              </a:spcAft>
              <a:defRPr/>
            </a:pPr>
            <a:r>
              <a:rPr lang="en-US" sz="4800" b="1" dirty="0" smtClean="0">
                <a:solidFill>
                  <a:srgbClr val="C00000"/>
                </a:solidFill>
                <a:latin typeface="+mn-lt"/>
              </a:rPr>
              <a:t>Activities with Potential for </a:t>
            </a:r>
            <a:br>
              <a:rPr lang="en-US" sz="4800" b="1" dirty="0" smtClean="0">
                <a:solidFill>
                  <a:srgbClr val="C00000"/>
                </a:solidFill>
                <a:latin typeface="+mn-lt"/>
              </a:rPr>
            </a:br>
            <a:r>
              <a:rPr lang="en-US" sz="4800" b="1" dirty="0" smtClean="0">
                <a:solidFill>
                  <a:srgbClr val="C00000"/>
                </a:solidFill>
                <a:latin typeface="+mn-lt"/>
              </a:rPr>
              <a:t>Needle Stick Injuries</a:t>
            </a:r>
          </a:p>
        </p:txBody>
      </p:sp>
      <p:sp>
        <p:nvSpPr>
          <p:cNvPr id="8195" name="Content Placeholder 2"/>
          <p:cNvSpPr>
            <a:spLocks noGrp="1"/>
          </p:cNvSpPr>
          <p:nvPr>
            <p:ph idx="1"/>
          </p:nvPr>
        </p:nvSpPr>
        <p:spPr>
          <a:xfrm>
            <a:off x="457200" y="1905000"/>
            <a:ext cx="8229600" cy="4525963"/>
          </a:xfrm>
        </p:spPr>
        <p:txBody>
          <a:bodyPr anchor="ctr"/>
          <a:lstStyle/>
          <a:p>
            <a:pPr eaLnBrk="1" hangingPunct="1"/>
            <a:r>
              <a:rPr lang="en-US" smtClean="0"/>
              <a:t>Improper activation of safety features</a:t>
            </a:r>
          </a:p>
          <a:p>
            <a:pPr eaLnBrk="1" hangingPunct="1"/>
            <a:r>
              <a:rPr lang="en-US" smtClean="0"/>
              <a:t>Improper use of Butterfly needles</a:t>
            </a:r>
          </a:p>
          <a:p>
            <a:pPr eaLnBrk="1" hangingPunct="1"/>
            <a:r>
              <a:rPr lang="en-US" smtClean="0"/>
              <a:t>Recapping needle</a:t>
            </a:r>
          </a:p>
          <a:p>
            <a:pPr eaLnBrk="1" hangingPunct="1"/>
            <a:r>
              <a:rPr lang="en-US" smtClean="0"/>
              <a:t>Failure to dispose of used needles in puncture resistant sharps containers</a:t>
            </a:r>
          </a:p>
          <a:p>
            <a:pPr eaLnBrk="1" hangingPunct="1"/>
            <a:r>
              <a:rPr lang="en-US" smtClean="0"/>
              <a:t>Working too quickly</a:t>
            </a:r>
          </a:p>
          <a:p>
            <a:pPr eaLnBrk="1" hangingPunct="1"/>
            <a:r>
              <a:rPr lang="en-US" smtClean="0"/>
              <a:t>Bumping into a needle, or a sharp while gathering supplies.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a:ln>
            <a:solidFill>
              <a:srgbClr val="00B050"/>
            </a:solidFill>
          </a:ln>
        </p:spPr>
        <p:txBody>
          <a:bodyPr rtlCol="0">
            <a:normAutofit/>
          </a:bodyPr>
          <a:lstStyle/>
          <a:p>
            <a:pPr eaLnBrk="1" fontAlgn="auto" hangingPunct="1">
              <a:spcAft>
                <a:spcPts val="0"/>
              </a:spcAft>
              <a:defRPr/>
            </a:pPr>
            <a:r>
              <a:rPr lang="en-US" sz="5400" b="1" dirty="0" smtClean="0">
                <a:solidFill>
                  <a:srgbClr val="C00000"/>
                </a:solidFill>
                <a:latin typeface="+mn-lt"/>
              </a:rPr>
              <a:t>Employers Responsibilities</a:t>
            </a:r>
          </a:p>
        </p:txBody>
      </p:sp>
      <p:sp>
        <p:nvSpPr>
          <p:cNvPr id="9219" name="Content Placeholder 2"/>
          <p:cNvSpPr>
            <a:spLocks noGrp="1"/>
          </p:cNvSpPr>
          <p:nvPr>
            <p:ph idx="1"/>
          </p:nvPr>
        </p:nvSpPr>
        <p:spPr>
          <a:xfrm>
            <a:off x="304800" y="1600200"/>
            <a:ext cx="8610600" cy="4525963"/>
          </a:xfrm>
        </p:spPr>
        <p:txBody>
          <a:bodyPr anchor="ctr"/>
          <a:lstStyle/>
          <a:p>
            <a:pPr eaLnBrk="1" hangingPunct="1"/>
            <a:r>
              <a:rPr lang="en-US" altLang="en-US" smtClean="0"/>
              <a:t>Eliminate the use of needle devices whenever safe and effective alternatives are available.</a:t>
            </a:r>
          </a:p>
          <a:p>
            <a:pPr eaLnBrk="1" hangingPunct="1"/>
            <a:r>
              <a:rPr lang="en-US" altLang="en-US" smtClean="0"/>
              <a:t>Provide needle devices with safety features.</a:t>
            </a:r>
          </a:p>
          <a:p>
            <a:pPr eaLnBrk="1" hangingPunct="1"/>
            <a:r>
              <a:rPr lang="en-US" altLang="en-US" smtClean="0"/>
              <a:t>Provide sharps containers for workers.</a:t>
            </a:r>
          </a:p>
          <a:p>
            <a:pPr eaLnBrk="1" hangingPunct="1"/>
            <a:r>
              <a:rPr lang="en-US" altLang="en-US" smtClean="0"/>
              <a:t>Provide training and information to staff regarding safety/manufacture guidelines. </a:t>
            </a:r>
          </a:p>
          <a:p>
            <a:pPr eaLnBrk="1" hangingPunct="1"/>
            <a:r>
              <a:rPr lang="en-US" altLang="en-US" smtClean="0"/>
              <a:t>Investigate all sharps-related injuries.</a:t>
            </a:r>
          </a:p>
          <a:p>
            <a:pPr eaLnBrk="1" hangingPunct="1"/>
            <a:r>
              <a:rPr lang="en-US" altLang="en-US" smtClean="0"/>
              <a:t>Provide post-exposure medical evaluations.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a:ln>
            <a:solidFill>
              <a:srgbClr val="00B050"/>
            </a:solidFill>
          </a:ln>
        </p:spPr>
        <p:txBody>
          <a:bodyPr rtlCol="0">
            <a:normAutofit/>
          </a:bodyPr>
          <a:lstStyle/>
          <a:p>
            <a:pPr eaLnBrk="1" fontAlgn="auto" hangingPunct="1">
              <a:spcAft>
                <a:spcPts val="0"/>
              </a:spcAft>
              <a:defRPr/>
            </a:pPr>
            <a:r>
              <a:rPr lang="en-US" sz="6000" b="1" dirty="0" smtClean="0">
                <a:solidFill>
                  <a:srgbClr val="C00000"/>
                </a:solidFill>
                <a:latin typeface="+mn-lt"/>
              </a:rPr>
              <a:t>Staff Responsibilities</a:t>
            </a:r>
          </a:p>
        </p:txBody>
      </p:sp>
      <p:sp>
        <p:nvSpPr>
          <p:cNvPr id="3" name="Content Placeholder 2"/>
          <p:cNvSpPr>
            <a:spLocks noGrp="1"/>
          </p:cNvSpPr>
          <p:nvPr>
            <p:ph idx="1"/>
          </p:nvPr>
        </p:nvSpPr>
        <p:spPr/>
        <p:txBody>
          <a:bodyPr rtlCol="0" anchor="ctr">
            <a:normAutofit fontScale="92500" lnSpcReduction="10000"/>
          </a:bodyPr>
          <a:lstStyle/>
          <a:p>
            <a:pPr eaLnBrk="1" fontAlgn="auto" hangingPunct="1">
              <a:spcAft>
                <a:spcPts val="0"/>
              </a:spcAft>
              <a:buFont typeface="Arial" pitchFamily="34" charset="0"/>
              <a:buChar char="•"/>
              <a:defRPr/>
            </a:pPr>
            <a:r>
              <a:rPr lang="en-US" dirty="0" smtClean="0"/>
              <a:t>Avoid using needles whenever safe and effective alternatives are available.</a:t>
            </a:r>
          </a:p>
          <a:p>
            <a:pPr eaLnBrk="1" fontAlgn="auto" hangingPunct="1">
              <a:spcAft>
                <a:spcPts val="0"/>
              </a:spcAft>
              <a:buFont typeface="Arial" pitchFamily="34" charset="0"/>
              <a:buChar char="•"/>
              <a:defRPr/>
            </a:pPr>
            <a:r>
              <a:rPr lang="en-US" dirty="0" smtClean="0"/>
              <a:t>Avoid recapping or bending needles that might be contaminated.</a:t>
            </a:r>
          </a:p>
          <a:p>
            <a:pPr eaLnBrk="1" fontAlgn="auto" hangingPunct="1">
              <a:spcAft>
                <a:spcPts val="0"/>
              </a:spcAft>
              <a:buFont typeface="Arial" pitchFamily="34" charset="0"/>
              <a:buChar char="•"/>
              <a:defRPr/>
            </a:pPr>
            <a:r>
              <a:rPr lang="en-US" dirty="0" smtClean="0"/>
              <a:t>Follow BBPL safety &amp; manufacture safety features and guidelines provided.</a:t>
            </a:r>
          </a:p>
          <a:p>
            <a:pPr eaLnBrk="1" fontAlgn="auto" hangingPunct="1">
              <a:spcAft>
                <a:spcPts val="0"/>
              </a:spcAft>
              <a:buFont typeface="Arial" pitchFamily="34" charset="0"/>
              <a:buChar char="•"/>
              <a:defRPr/>
            </a:pPr>
            <a:r>
              <a:rPr lang="en-US" dirty="0" smtClean="0"/>
              <a:t>Participate in employer safety training.</a:t>
            </a:r>
          </a:p>
          <a:p>
            <a:pPr eaLnBrk="1" fontAlgn="auto" hangingPunct="1">
              <a:spcAft>
                <a:spcPts val="0"/>
              </a:spcAft>
              <a:buFont typeface="Arial" pitchFamily="34" charset="0"/>
              <a:buChar char="•"/>
              <a:defRPr/>
            </a:pPr>
            <a:r>
              <a:rPr lang="en-US" dirty="0" smtClean="0"/>
              <a:t>Report any needle stick and other sharps injury immediately to BBPL.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2153</Words>
  <Application>Microsoft Office PowerPoint</Application>
  <PresentationFormat>On-screen Show (4:3)</PresentationFormat>
  <Paragraphs>173</Paragraphs>
  <Slides>18</Slides>
  <Notes>0</Notes>
  <HiddenSlides>0</HiddenSlides>
  <MMClips>3</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Presented by: Boyce and Bynum Pathology Laboratories   along with  Missouri Employers Mutual </vt:lpstr>
      <vt:lpstr>Boyce &amp; Bynum’s Training  Mission and Goal: </vt:lpstr>
      <vt:lpstr>What is Needle Stick Injury</vt:lpstr>
      <vt:lpstr>Reports on Needle Stick Injury</vt:lpstr>
      <vt:lpstr>Center for Disease Control </vt:lpstr>
      <vt:lpstr>Recapping the Leading Cause of Injury</vt:lpstr>
      <vt:lpstr>Activities with Potential for  Needle Stick Injuries</vt:lpstr>
      <vt:lpstr>Employers Responsibilities</vt:lpstr>
      <vt:lpstr>Staff Responsibilities</vt:lpstr>
      <vt:lpstr>Injuries are Preventable</vt:lpstr>
      <vt:lpstr>SAFETY Devices</vt:lpstr>
      <vt:lpstr>QuickShield Safety Complete Plus Proper Use Video</vt:lpstr>
      <vt:lpstr>QuickShield Safety Holder Proper Use Video</vt:lpstr>
      <vt:lpstr>Slide 14</vt:lpstr>
      <vt:lpstr>Wing Collection Set Proper use.</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Boyce and Bynum Pathology Laboratories   along with  Missouri Employers Mutual</dc:title>
  <dc:creator>krj</dc:creator>
  <cp:lastModifiedBy>krj</cp:lastModifiedBy>
  <cp:revision>37</cp:revision>
  <dcterms:created xsi:type="dcterms:W3CDTF">2017-04-11T15:15:36Z</dcterms:created>
  <dcterms:modified xsi:type="dcterms:W3CDTF">2017-12-06T21:35:42Z</dcterms:modified>
</cp:coreProperties>
</file>