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60" r:id="rId3"/>
    <p:sldId id="257" r:id="rId4"/>
    <p:sldId id="258" r:id="rId5"/>
    <p:sldId id="259" r:id="rId6"/>
    <p:sldId id="261" r:id="rId7"/>
    <p:sldId id="263" r:id="rId8"/>
    <p:sldId id="265" r:id="rId9"/>
    <p:sldId id="266" r:id="rId10"/>
    <p:sldId id="280" r:id="rId11"/>
    <p:sldId id="281" r:id="rId12"/>
    <p:sldId id="272" r:id="rId13"/>
    <p:sldId id="267" r:id="rId14"/>
    <p:sldId id="268" r:id="rId15"/>
    <p:sldId id="269" r:id="rId16"/>
    <p:sldId id="271" r:id="rId17"/>
    <p:sldId id="270" r:id="rId18"/>
    <p:sldId id="278" r:id="rId19"/>
    <p:sldId id="279" r:id="rId20"/>
    <p:sldId id="274" r:id="rId21"/>
    <p:sldId id="262" r:id="rId22"/>
    <p:sldId id="275" r:id="rId23"/>
    <p:sldId id="276" r:id="rId24"/>
    <p:sldId id="277" r:id="rId2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0233" autoAdjust="0"/>
  </p:normalViewPr>
  <p:slideViewPr>
    <p:cSldViewPr>
      <p:cViewPr varScale="1">
        <p:scale>
          <a:sx n="62" d="100"/>
          <a:sy n="62" d="100"/>
        </p:scale>
        <p:origin x="-22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D1CF8406-C473-40C7-9D2A-1C678D9C7997}" type="datetimeFigureOut">
              <a:rPr lang="en-US"/>
              <a:pPr>
                <a:defRPr/>
              </a:pPr>
              <a:t>5/23/2018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E69E4454-6154-4394-9BAC-DF89F421AAD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14C48-76D3-43F0-9E42-0BADBA8CA729}"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612AF2-605D-4439-9567-4020DF545329}"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266463-9273-4FE3-B1DB-D5D0AD83F010}"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A46E5B-AD75-4355-B9A1-02ED46542208}"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EF60D1-27ED-4AE0-9669-2FDA345611E5}"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endParaRPr lang="en-US"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5DC12F-DAA1-4198-B500-2D1D09F921EA}"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endParaRPr lang="en-US" dirty="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979FCC-DD72-45D7-846B-1C79FDD9045E}"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10000"/>
          </a:bodyPr>
          <a:lstStyle/>
          <a:p>
            <a:pPr fontAlgn="auto">
              <a:lnSpc>
                <a:spcPct val="150000"/>
              </a:lnSpc>
              <a:spcBef>
                <a:spcPts val="0"/>
              </a:spcBef>
              <a:spcAft>
                <a:spcPts val="0"/>
              </a:spcAft>
              <a:buFont typeface="Arial" pitchFamily="34" charset="0"/>
              <a:buNone/>
              <a:defRPr/>
            </a:pPr>
            <a:endParaRPr lang="en-US" dirty="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CBFA4A-7104-435F-81C0-19CD0C5430BF}"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0C0424-14A5-49B7-A2DC-998B1BC2A9A2}"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C7DB4F-0F94-437A-8770-B2CEBACE3168}"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416761-192D-4AD5-AE04-C65AD33BFE78}"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a:spcBef>
                <a:spcPct val="0"/>
              </a:spcBef>
            </a:pPr>
            <a:endParaRPr lang="en-US" smtClean="0">
              <a:solidFill>
                <a:srgbClr val="000000"/>
              </a:solidFill>
            </a:endParaRP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FE2A8C-E0B9-4CED-914B-0F4C30DA6E66}"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5152DA-D957-47F0-950C-6B904CF40CDE}"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F0D388-DBF0-40D4-BD70-2CE7C81DC665}"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9EF334-BC7E-49F9-9ED9-880C32D234B0}"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27B369-A480-4C80-9547-86ACD9806062}"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2B0C59-9AA0-426C-BDBD-3F430481A5A9}" type="slidenum">
              <a:rPr lang="en-US"/>
              <a:pPr fontAlgn="base">
                <a:spcBef>
                  <a:spcPct val="0"/>
                </a:spcBef>
                <a:spcAft>
                  <a:spcPct val="0"/>
                </a:spcAft>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A6C2A6-040A-485C-A722-FDCE533E6AF6}" type="slidenum">
              <a:rPr lang="en-US"/>
              <a:pPr fontAlgn="base">
                <a:spcBef>
                  <a:spcPct val="0"/>
                </a:spcBef>
                <a:spcAft>
                  <a:spcPct val="0"/>
                </a:spcAft>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1"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8EB9F4-8B07-47B3-BE62-A97AA66201C1}"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endParaRPr lang="en-US" dirty="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D6AA9F-C3B9-4AB7-B14D-18526EC159A3}"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742647-5795-464E-941F-A36439994DA1}"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endParaRPr lang="en-US" dirty="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3B5E93-BEA0-45E2-88B7-999737BDECCD}"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fontAlgn="auto">
              <a:spcBef>
                <a:spcPts val="0"/>
              </a:spcBef>
              <a:spcAft>
                <a:spcPts val="0"/>
              </a:spcAft>
              <a:defRPr/>
            </a:pPr>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79B07B-CF7E-4684-A50C-3A6E9311BE54}"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fontAlgn="auto">
              <a:spcBef>
                <a:spcPts val="0"/>
              </a:spcBef>
              <a:spcAft>
                <a:spcPts val="0"/>
              </a:spcAft>
              <a:defRPr/>
            </a:pPr>
            <a:endParaRPr lang="en-US" dirty="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5CF3AB-9FAE-42EE-835A-BA5993768D66}"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fld id="{F75C8A56-E443-491F-855B-3772A86B5DC3}" type="datetimeFigureOut">
              <a:rPr lang="en-US"/>
              <a:pPr>
                <a:defRPr/>
              </a:pPr>
              <a:t>5/23/2018</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10"/>
          <p:cNvSpPr>
            <a:spLocks noGrp="1"/>
          </p:cNvSpPr>
          <p:nvPr>
            <p:ph type="sldNum" sz="quarter" idx="12"/>
          </p:nvPr>
        </p:nvSpPr>
        <p:spPr/>
        <p:txBody>
          <a:bodyPr/>
          <a:lstStyle>
            <a:lvl1pPr>
              <a:defRPr/>
            </a:lvl1pPr>
            <a:extLst/>
          </a:lstStyle>
          <a:p>
            <a:pPr>
              <a:defRPr/>
            </a:pPr>
            <a:fld id="{876B9D5F-CD39-4A48-9CD1-87346B24D7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497C3CAF-1A6B-40E9-B875-EB703F9B2BD4}" type="datetimeFigureOut">
              <a:rPr lang="en-US"/>
              <a:pPr>
                <a:defRPr/>
              </a:pPr>
              <a:t>5/23/2018</a:t>
            </a:fld>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A7EEA6FD-2100-4602-AC37-C7746C65DC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FFD4742D-440C-4EEE-91B5-FD4B26A0A1BB}" type="datetimeFigureOut">
              <a:rPr lang="en-US"/>
              <a:pPr>
                <a:defRPr/>
              </a:pPr>
              <a:t>5/23/2018</a:t>
            </a:fld>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6D6B35D6-6205-4D50-8045-E3E5342D33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4FF0699E-4B2A-4C42-B19F-D65D736D5421}" type="datetimeFigureOut">
              <a:rPr lang="en-US"/>
              <a:pPr>
                <a:defRPr/>
              </a:pPr>
              <a:t>5/23/2018</a:t>
            </a:fld>
            <a:endParaRPr lang="en-US"/>
          </a:p>
        </p:txBody>
      </p:sp>
      <p:sp>
        <p:nvSpPr>
          <p:cNvPr id="5" name="Footer Placeholder 1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34946AC4-3CEA-4E6E-ADC6-3D93CD2774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4F131141-C823-4B2D-9B4C-4E0614CD63D0}" type="datetimeFigureOut">
              <a:rPr lang="en-US"/>
              <a:pPr>
                <a:defRPr/>
              </a:pPr>
              <a:t>5/23/2018</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A4393AE3-B6C2-4410-B76B-3A2B74E3A9F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564766E3-4456-4B0A-9E56-EACBFC276D70}" type="datetimeFigureOut">
              <a:rPr lang="en-US"/>
              <a:pPr>
                <a:defRPr/>
              </a:pPr>
              <a:t>5/23/2018</a:t>
            </a:fld>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E8BBC42B-644E-4469-96D5-4DDEC0F40D4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fld id="{88EFCED3-E822-43A0-B54F-061892C66CD8}" type="datetimeFigureOut">
              <a:rPr lang="en-US"/>
              <a:pPr>
                <a:defRPr/>
              </a:pPr>
              <a:t>5/23/2018</a:t>
            </a:fld>
            <a:endParaRPr lang="en-US"/>
          </a:p>
        </p:txBody>
      </p:sp>
      <p:sp>
        <p:nvSpPr>
          <p:cNvPr id="8" name="Footer Placeholder 17"/>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527CFA50-F28F-4020-8CD7-D95F3772F50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fld id="{09648B67-DD5A-4367-AF50-3A05BC5ED813}" type="datetimeFigureOut">
              <a:rPr lang="en-US"/>
              <a:pPr>
                <a:defRPr/>
              </a:pPr>
              <a:t>5/23/2018</a:t>
            </a:fld>
            <a:endParaRPr lang="en-US"/>
          </a:p>
        </p:txBody>
      </p:sp>
      <p:sp>
        <p:nvSpPr>
          <p:cNvPr id="4" name="Footer Placeholder 1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C5B6DCC3-5BEF-431E-B67C-DA6C977C9E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Date Placeholder 1"/>
          <p:cNvSpPr>
            <a:spLocks noGrp="1"/>
          </p:cNvSpPr>
          <p:nvPr>
            <p:ph type="dt" sz="half" idx="10"/>
          </p:nvPr>
        </p:nvSpPr>
        <p:spPr/>
        <p:txBody>
          <a:bodyPr/>
          <a:lstStyle>
            <a:lvl1pPr>
              <a:defRPr/>
            </a:lvl1pPr>
            <a:extLst/>
          </a:lstStyle>
          <a:p>
            <a:pPr>
              <a:defRPr/>
            </a:pPr>
            <a:fld id="{F724102A-DD90-46E3-BBB1-A74FBD2129DE}" type="datetimeFigureOut">
              <a:rPr lang="en-US"/>
              <a:pPr>
                <a:defRPr/>
              </a:pPr>
              <a:t>5/23/2018</a:t>
            </a:fld>
            <a:endParaRPr lang="en-US"/>
          </a:p>
        </p:txBody>
      </p:sp>
      <p:sp>
        <p:nvSpPr>
          <p:cNvPr id="4" name="Footer Placeholder 2"/>
          <p:cNvSpPr>
            <a:spLocks noGrp="1"/>
          </p:cNvSpPr>
          <p:nvPr>
            <p:ph type="ftr" sz="quarter" idx="11"/>
          </p:nvPr>
        </p:nvSpPr>
        <p:spPr/>
        <p:txBody>
          <a:bodyPr/>
          <a:lstStyle>
            <a:lvl1pPr>
              <a:defRPr/>
            </a:lvl1pPr>
            <a:extLst/>
          </a:lstStyle>
          <a:p>
            <a:pPr>
              <a:defRPr/>
            </a:pPr>
            <a:endParaRPr lang="en-US"/>
          </a:p>
        </p:txBody>
      </p:sp>
      <p:sp>
        <p:nvSpPr>
          <p:cNvPr id="5" name="Slide Number Placeholder 3"/>
          <p:cNvSpPr>
            <a:spLocks noGrp="1"/>
          </p:cNvSpPr>
          <p:nvPr>
            <p:ph type="sldNum" sz="quarter" idx="12"/>
          </p:nvPr>
        </p:nvSpPr>
        <p:spPr/>
        <p:txBody>
          <a:bodyPr/>
          <a:lstStyle>
            <a:lvl1pPr>
              <a:defRPr/>
            </a:lvl1pPr>
            <a:extLst/>
          </a:lstStyle>
          <a:p>
            <a:pPr>
              <a:defRPr/>
            </a:pPr>
            <a:fld id="{E23584BC-8DA6-44F9-9D4B-B4EE6EBF3F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fld id="{92D09F9C-8C24-4B3C-A1DE-AA795EDE0B2F}" type="datetimeFigureOut">
              <a:rPr lang="en-US"/>
              <a:pPr>
                <a:defRPr/>
              </a:pPr>
              <a:t>5/23/2018</a:t>
            </a:fld>
            <a:endParaRPr lang="en-US"/>
          </a:p>
        </p:txBody>
      </p:sp>
      <p:sp>
        <p:nvSpPr>
          <p:cNvPr id="6" name="Footer Placeholder 1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18A4DAEE-5DAC-43BF-8425-0D6435DA2C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fld id="{5F95D59D-58AA-432A-992C-A47AA131746D}" type="datetimeFigureOut">
              <a:rPr lang="en-US"/>
              <a:pPr>
                <a:defRPr/>
              </a:pPr>
              <a:t>5/23/2018</a:t>
            </a:fld>
            <a:endParaRPr lang="en-US"/>
          </a:p>
        </p:txBody>
      </p:sp>
      <p:sp>
        <p:nvSpPr>
          <p:cNvPr id="8" name="Footer Placeholder 5"/>
          <p:cNvSpPr>
            <a:spLocks noGrp="1"/>
          </p:cNvSpPr>
          <p:nvPr>
            <p:ph type="ftr" sz="quarter" idx="11"/>
          </p:nvPr>
        </p:nvSpPr>
        <p:spPr/>
        <p:txBody>
          <a:bodyPr/>
          <a:lstStyle>
            <a:lvl1pPr>
              <a:defRPr/>
            </a:lvl1pPr>
            <a:extLst/>
          </a:lstStyle>
          <a:p>
            <a:pPr>
              <a:defRPr/>
            </a:pPr>
            <a:endParaRPr lang="en-US"/>
          </a:p>
        </p:txBody>
      </p:sp>
      <p:sp>
        <p:nvSpPr>
          <p:cNvPr id="9" name="Slide Number Placeholder 6"/>
          <p:cNvSpPr>
            <a:spLocks noGrp="1"/>
          </p:cNvSpPr>
          <p:nvPr>
            <p:ph type="sldNum" sz="quarter" idx="12"/>
          </p:nvPr>
        </p:nvSpPr>
        <p:spPr/>
        <p:txBody>
          <a:bodyPr/>
          <a:lstStyle>
            <a:lvl1pPr>
              <a:defRPr/>
            </a:lvl1pPr>
            <a:extLst/>
          </a:lstStyle>
          <a:p>
            <a:pPr>
              <a:defRPr/>
            </a:pPr>
            <a:fld id="{8B24A4AB-DE58-409B-8C2F-998C536C16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2055"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a:defRPr/>
            </a:pPr>
            <a:fld id="{FB511710-4C16-41B4-8565-3855BC59EEFA}" type="datetimeFigureOut">
              <a:rPr lang="en-US"/>
              <a:pPr>
                <a:defRPr/>
              </a:pPr>
              <a:t>5/23/2018</a:t>
            </a:fld>
            <a:endParaRPr lang="en-US"/>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cs typeface="+mn-cs"/>
              </a:defRPr>
            </a:lvl1pPr>
            <a:extLst/>
          </a:lstStyle>
          <a:p>
            <a:pPr>
              <a:defRPr/>
            </a:pPr>
            <a:endParaRPr lang="en-US"/>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bg2">
                    <a:shade val="50000"/>
                  </a:schemeClr>
                </a:solidFill>
                <a:latin typeface="+mn-lt"/>
                <a:cs typeface="+mn-cs"/>
              </a:defRPr>
            </a:lvl1pPr>
            <a:extLst/>
          </a:lstStyle>
          <a:p>
            <a:pPr>
              <a:defRPr/>
            </a:pPr>
            <a:fld id="{BEE2FB67-6212-4945-9CF1-0F98BA86CC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88" r:id="rId2"/>
    <p:sldLayoutId id="2147483696" r:id="rId3"/>
    <p:sldLayoutId id="2147483689" r:id="rId4"/>
    <p:sldLayoutId id="2147483690" r:id="rId5"/>
    <p:sldLayoutId id="2147483691" r:id="rId6"/>
    <p:sldLayoutId id="2147483697" r:id="rId7"/>
    <p:sldLayoutId id="2147483692" r:id="rId8"/>
    <p:sldLayoutId id="2147483698" r:id="rId9"/>
    <p:sldLayoutId id="2147483693" r:id="rId10"/>
    <p:sldLayoutId id="2147483694" r:id="rId11"/>
  </p:sldLayoutIdLst>
  <p:txStyles>
    <p:titleStyle>
      <a:lvl1pPr algn="l" rtl="0" fontAlgn="base">
        <a:spcBef>
          <a:spcPct val="0"/>
        </a:spcBef>
        <a:spcAft>
          <a:spcPct val="0"/>
        </a:spcAft>
        <a:defRPr sz="3600" b="1" kern="1200">
          <a:solidFill>
            <a:srgbClr val="E24747"/>
          </a:solidFill>
          <a:effectLst>
            <a:outerShdw blurRad="53975" dist="22860" dir="5400000" algn="tl" rotWithShape="0">
              <a:srgbClr val="000000">
                <a:alpha val="55000"/>
              </a:srgbClr>
            </a:outerShdw>
          </a:effectLst>
          <a:latin typeface="+mj-lt"/>
          <a:ea typeface="+mj-ea"/>
          <a:cs typeface="+mj-cs"/>
        </a:defRPr>
      </a:lvl1pPr>
      <a:lvl2pPr algn="l" rtl="0" fontAlgn="base">
        <a:spcBef>
          <a:spcPct val="0"/>
        </a:spcBef>
        <a:spcAft>
          <a:spcPct val="0"/>
        </a:spcAft>
        <a:defRPr sz="3600" b="1">
          <a:solidFill>
            <a:srgbClr val="E24747"/>
          </a:solidFill>
          <a:latin typeface="Verdana" pitchFamily="34" charset="0"/>
        </a:defRPr>
      </a:lvl2pPr>
      <a:lvl3pPr algn="l" rtl="0" fontAlgn="base">
        <a:spcBef>
          <a:spcPct val="0"/>
        </a:spcBef>
        <a:spcAft>
          <a:spcPct val="0"/>
        </a:spcAft>
        <a:defRPr sz="3600" b="1">
          <a:solidFill>
            <a:srgbClr val="E24747"/>
          </a:solidFill>
          <a:latin typeface="Verdana" pitchFamily="34" charset="0"/>
        </a:defRPr>
      </a:lvl3pPr>
      <a:lvl4pPr algn="l" rtl="0" fontAlgn="base">
        <a:spcBef>
          <a:spcPct val="0"/>
        </a:spcBef>
        <a:spcAft>
          <a:spcPct val="0"/>
        </a:spcAft>
        <a:defRPr sz="3600" b="1">
          <a:solidFill>
            <a:srgbClr val="E24747"/>
          </a:solidFill>
          <a:latin typeface="Verdana" pitchFamily="34" charset="0"/>
        </a:defRPr>
      </a:lvl4pPr>
      <a:lvl5pPr algn="l" rtl="0" fontAlgn="base">
        <a:spcBef>
          <a:spcPct val="0"/>
        </a:spcBef>
        <a:spcAft>
          <a:spcPct val="0"/>
        </a:spcAft>
        <a:defRPr sz="3600" b="1">
          <a:solidFill>
            <a:srgbClr val="E24747"/>
          </a:solidFill>
          <a:latin typeface="Verdana" pitchFamily="34" charset="0"/>
        </a:defRPr>
      </a:lvl5pPr>
      <a:lvl6pPr marL="457200" algn="l" rtl="0" fontAlgn="base">
        <a:spcBef>
          <a:spcPct val="0"/>
        </a:spcBef>
        <a:spcAft>
          <a:spcPct val="0"/>
        </a:spcAft>
        <a:defRPr sz="3600" b="1">
          <a:solidFill>
            <a:srgbClr val="E24747"/>
          </a:solidFill>
          <a:latin typeface="Verdana" pitchFamily="34" charset="0"/>
        </a:defRPr>
      </a:lvl6pPr>
      <a:lvl7pPr marL="914400" algn="l" rtl="0" fontAlgn="base">
        <a:spcBef>
          <a:spcPct val="0"/>
        </a:spcBef>
        <a:spcAft>
          <a:spcPct val="0"/>
        </a:spcAft>
        <a:defRPr sz="3600" b="1">
          <a:solidFill>
            <a:srgbClr val="E24747"/>
          </a:solidFill>
          <a:latin typeface="Verdana" pitchFamily="34" charset="0"/>
        </a:defRPr>
      </a:lvl7pPr>
      <a:lvl8pPr marL="1371600" algn="l" rtl="0" fontAlgn="base">
        <a:spcBef>
          <a:spcPct val="0"/>
        </a:spcBef>
        <a:spcAft>
          <a:spcPct val="0"/>
        </a:spcAft>
        <a:defRPr sz="3600" b="1">
          <a:solidFill>
            <a:srgbClr val="E24747"/>
          </a:solidFill>
          <a:latin typeface="Verdana" pitchFamily="34" charset="0"/>
        </a:defRPr>
      </a:lvl8pPr>
      <a:lvl9pPr marL="1828800" algn="l" rtl="0" fontAlgn="base">
        <a:spcBef>
          <a:spcPct val="0"/>
        </a:spcBef>
        <a:spcAft>
          <a:spcPct val="0"/>
        </a:spcAft>
        <a:defRPr sz="3600" b="1">
          <a:solidFill>
            <a:srgbClr val="E24747"/>
          </a:solidFill>
          <a:latin typeface="Verdana" pitchFamily="34" charset="0"/>
        </a:defRPr>
      </a:lvl9pPr>
      <a:extLst/>
    </p:titleStyle>
    <p:bodyStyle>
      <a:lvl1pPr marL="265113" indent="-265113" algn="l" rtl="0" fontAlgn="base">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fontAlgn="base">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fontAlgn="base">
        <a:spcBef>
          <a:spcPts val="250"/>
        </a:spcBef>
        <a:spcAft>
          <a:spcPct val="0"/>
        </a:spcAft>
        <a:buClr>
          <a:srgbClr val="DE3535"/>
        </a:buClr>
        <a:buSzPct val="100000"/>
        <a:buFont typeface="Wingdings 2" pitchFamily="18" charset="2"/>
        <a:buChar char=""/>
        <a:defRPr sz="2200" kern="1200">
          <a:solidFill>
            <a:schemeClr val="tx1"/>
          </a:solidFill>
          <a:latin typeface="+mn-lt"/>
          <a:ea typeface="+mn-ea"/>
          <a:cs typeface="+mn-cs"/>
        </a:defRPr>
      </a:lvl3pPr>
      <a:lvl4pPr marL="1023938" indent="-182563" algn="l" rtl="0" fontAlgn="base">
        <a:spcBef>
          <a:spcPts val="225"/>
        </a:spcBef>
        <a:spcAft>
          <a:spcPct val="0"/>
        </a:spcAft>
        <a:buClr>
          <a:srgbClr val="DE3535"/>
        </a:buClr>
        <a:buSzPct val="112000"/>
        <a:buFont typeface="Verdana" pitchFamily="34" charset="0"/>
        <a:buChar char="◦"/>
        <a:defRPr sz="1900" kern="1200">
          <a:solidFill>
            <a:schemeClr val="tx1"/>
          </a:solidFill>
          <a:latin typeface="+mn-lt"/>
          <a:ea typeface="+mn-ea"/>
          <a:cs typeface="+mn-cs"/>
        </a:defRPr>
      </a:lvl4pPr>
      <a:lvl5pPr marL="1279525" indent="-182563" algn="l" rtl="0" fontAlgn="base">
        <a:spcBef>
          <a:spcPts val="250"/>
        </a:spcBef>
        <a:spcAft>
          <a:spcPct val="0"/>
        </a:spcAft>
        <a:buClr>
          <a:srgbClr val="FF1919"/>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Users\clarkj1\AppData\Local\Microsoft\Windows\Temporary%20Internet%20Files\Content.MSO\8CE13F10.wmv"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Cindy.Jobe@health.mo.gov"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13" y="1820863"/>
            <a:ext cx="7772400" cy="1828800"/>
          </a:xfrm>
        </p:spPr>
        <p:txBody>
          <a:bodyPr/>
          <a:lstStyle/>
          <a:p>
            <a:pPr fontAlgn="auto">
              <a:spcAft>
                <a:spcPts val="0"/>
              </a:spcAft>
              <a:defRPr/>
            </a:pPr>
            <a:r>
              <a:rPr lang="en-US" dirty="0" smtClean="0"/>
              <a:t>Confronting Adult Abuse in Missouri</a:t>
            </a:r>
            <a:endParaRPr lang="en-US" dirty="0"/>
          </a:p>
        </p:txBody>
      </p:sp>
      <p:sp>
        <p:nvSpPr>
          <p:cNvPr id="3" name="Subtitle 2"/>
          <p:cNvSpPr>
            <a:spLocks noGrp="1"/>
          </p:cNvSpPr>
          <p:nvPr>
            <p:ph type="subTitle" idx="1"/>
          </p:nvPr>
        </p:nvSpPr>
        <p:spPr>
          <a:xfrm>
            <a:off x="722313" y="3684588"/>
            <a:ext cx="7772400" cy="914400"/>
          </a:xfrm>
        </p:spPr>
        <p:txBody>
          <a:bodyPr>
            <a:normAutofit/>
          </a:bodyPr>
          <a:lstStyle/>
          <a:p>
            <a:pPr fontAlgn="auto">
              <a:spcAft>
                <a:spcPts val="0"/>
              </a:spcAft>
              <a:buFont typeface="Wingdings 2"/>
              <a:buNone/>
              <a:defRPr/>
            </a:pPr>
            <a:r>
              <a:rPr lang="en-US" b="1" dirty="0" smtClean="0"/>
              <a:t>Make a Difference.  Make the Call. </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Common Perpetrators</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2920" y="530352"/>
            <a:ext cx="8183880" cy="4727448"/>
          </a:xfrm>
        </p:spPr>
        <p:txBody>
          <a:bodyPr numCol="2">
            <a:normAutofit fontScale="77500" lnSpcReduction="20000"/>
          </a:bodyPr>
          <a:lstStyle/>
          <a:p>
            <a:pPr marL="265176" indent="-265176" fontAlgn="auto">
              <a:lnSpc>
                <a:spcPct val="160000"/>
              </a:lnSpc>
              <a:spcAft>
                <a:spcPct val="50000"/>
              </a:spcAft>
              <a:buFont typeface="Wingdings 2"/>
              <a:buChar char=""/>
              <a:defRPr/>
            </a:pPr>
            <a:r>
              <a:rPr lang="en-US" sz="3600" dirty="0" smtClean="0">
                <a:latin typeface="Times New Roman" pitchFamily="18" charset="0"/>
                <a:cs typeface="Times New Roman" pitchFamily="18" charset="0"/>
              </a:rPr>
              <a:t>Adult Children</a:t>
            </a:r>
          </a:p>
          <a:p>
            <a:pPr marL="265176" indent="-265176" fontAlgn="auto">
              <a:lnSpc>
                <a:spcPct val="160000"/>
              </a:lnSpc>
              <a:spcAft>
                <a:spcPct val="50000"/>
              </a:spcAft>
              <a:buFont typeface="Wingdings 2"/>
              <a:buChar char=""/>
              <a:defRPr/>
            </a:pPr>
            <a:r>
              <a:rPr lang="en-US" sz="3600" dirty="0" smtClean="0">
                <a:latin typeface="Times New Roman" pitchFamily="18" charset="0"/>
                <a:cs typeface="Times New Roman" pitchFamily="18" charset="0"/>
              </a:rPr>
              <a:t> Other relatives (grandchildren, nephews, etc.)</a:t>
            </a:r>
          </a:p>
          <a:p>
            <a:pPr marL="265176" indent="-265176" fontAlgn="auto">
              <a:lnSpc>
                <a:spcPct val="160000"/>
              </a:lnSpc>
              <a:spcAft>
                <a:spcPct val="50000"/>
              </a:spcAft>
              <a:buFont typeface="Wingdings 2"/>
              <a:buChar char=""/>
              <a:defRPr/>
            </a:pPr>
            <a:r>
              <a:rPr lang="en-US" sz="3600" dirty="0" smtClean="0">
                <a:latin typeface="Times New Roman" pitchFamily="18" charset="0"/>
                <a:cs typeface="Times New Roman" pitchFamily="18" charset="0"/>
              </a:rPr>
              <a:t>Spouses/partners</a:t>
            </a:r>
          </a:p>
          <a:p>
            <a:pPr marL="265176" indent="-265176" fontAlgn="auto">
              <a:lnSpc>
                <a:spcPct val="160000"/>
              </a:lnSpc>
              <a:spcAft>
                <a:spcPct val="50000"/>
              </a:spcAft>
              <a:buFont typeface="Wingdings 2"/>
              <a:buChar char=""/>
              <a:defRPr/>
            </a:pPr>
            <a:r>
              <a:rPr lang="en-US" sz="3600" dirty="0" smtClean="0">
                <a:latin typeface="Times New Roman" pitchFamily="18" charset="0"/>
                <a:cs typeface="Times New Roman" pitchFamily="18" charset="0"/>
              </a:rPr>
              <a:t>Friends/neighbors</a:t>
            </a:r>
          </a:p>
          <a:p>
            <a:pPr marL="265176" indent="-265176" fontAlgn="auto">
              <a:lnSpc>
                <a:spcPct val="160000"/>
              </a:lnSpc>
              <a:spcAft>
                <a:spcPct val="50000"/>
              </a:spcAft>
              <a:buFont typeface="Wingdings 2"/>
              <a:buChar char=""/>
              <a:defRPr/>
            </a:pPr>
            <a:r>
              <a:rPr lang="en-US" sz="3600" dirty="0" smtClean="0">
                <a:latin typeface="Times New Roman" pitchFamily="18" charset="0"/>
                <a:cs typeface="Times New Roman" pitchFamily="18" charset="0"/>
              </a:rPr>
              <a:t>DPOA/Guardians</a:t>
            </a:r>
          </a:p>
          <a:p>
            <a:pPr marL="265176" indent="-265176" fontAlgn="auto">
              <a:lnSpc>
                <a:spcPct val="160000"/>
              </a:lnSpc>
              <a:spcAft>
                <a:spcPct val="50000"/>
              </a:spcAft>
              <a:buFont typeface="Wingdings 2"/>
              <a:buChar char=""/>
              <a:defRPr/>
            </a:pPr>
            <a:r>
              <a:rPr lang="en-US" sz="3600" dirty="0" smtClean="0">
                <a:latin typeface="Times New Roman" pitchFamily="18" charset="0"/>
                <a:cs typeface="Times New Roman" pitchFamily="18" charset="0"/>
              </a:rPr>
              <a:t>Paid Caregivers (home health aides, in home service workers, Hospice workers, adult day care staff)</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Common Traits of a Perpetrator</a:t>
            </a:r>
            <a:endParaRPr lang="en-US" dirty="0">
              <a:solidFill>
                <a:schemeClr val="accent1">
                  <a:tint val="88000"/>
                  <a:satMod val="150000"/>
                </a:schemeClr>
              </a:solidFill>
            </a:endParaRPr>
          </a:p>
        </p:txBody>
      </p:sp>
      <p:sp>
        <p:nvSpPr>
          <p:cNvPr id="3" name="Content Placeholder 2"/>
          <p:cNvSpPr>
            <a:spLocks noGrp="1"/>
          </p:cNvSpPr>
          <p:nvPr>
            <p:ph idx="1"/>
          </p:nvPr>
        </p:nvSpPr>
        <p:spPr/>
        <p:txBody>
          <a:bodyPr numCol="2">
            <a:normAutofit fontScale="92500"/>
          </a:bodyPr>
          <a:lstStyle/>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History of Drugs/Alcohol abuse</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History of Mental Illness</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Unemployment</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Socially isolated</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Criminal History</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Shared living situation</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Dependent on elder</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Feelings of resentment/overwhelmed</a:t>
            </a:r>
          </a:p>
          <a:p>
            <a:pPr marL="265176" indent="-265176" fontAlgn="auto">
              <a:lnSpc>
                <a:spcPct val="150000"/>
              </a:lnSpc>
              <a:spcAft>
                <a:spcPct val="50000"/>
              </a:spcAft>
              <a:buFont typeface="Wingdings 2"/>
              <a:buChar char=""/>
              <a:defRPr/>
            </a:pPr>
            <a:r>
              <a:rPr lang="en-US" sz="2500" dirty="0" smtClean="0">
                <a:latin typeface="Times New Roman" pitchFamily="18" charset="0"/>
                <a:cs typeface="Times New Roman" pitchFamily="18" charset="0"/>
              </a:rPr>
              <a:t>“Advanced inheritance”</a:t>
            </a:r>
          </a:p>
          <a:p>
            <a:pPr marL="265176" indent="-265176" fontAlgn="auto">
              <a:spcAft>
                <a:spcPts val="0"/>
              </a:spcAft>
              <a:buFont typeface="Wingdings 2"/>
              <a:buNone/>
              <a:defRPr/>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13" y="1820863"/>
            <a:ext cx="7772400" cy="1828800"/>
          </a:xfrm>
        </p:spPr>
        <p:txBody>
          <a:bodyPr/>
          <a:lstStyle/>
          <a:p>
            <a:pPr fontAlgn="auto">
              <a:spcAft>
                <a:spcPts val="0"/>
              </a:spcAft>
              <a:defRPr/>
            </a:pPr>
            <a:r>
              <a:rPr lang="en-US" dirty="0" smtClean="0"/>
              <a:t>Adult Abuse</a:t>
            </a:r>
            <a:endParaRPr lang="en-US" dirty="0"/>
          </a:p>
        </p:txBody>
      </p:sp>
      <p:sp>
        <p:nvSpPr>
          <p:cNvPr id="3" name="Subtitle 2"/>
          <p:cNvSpPr>
            <a:spLocks noGrp="1"/>
          </p:cNvSpPr>
          <p:nvPr>
            <p:ph type="subTitle" idx="1"/>
          </p:nvPr>
        </p:nvSpPr>
        <p:spPr>
          <a:xfrm>
            <a:off x="722313" y="3684588"/>
            <a:ext cx="7772400" cy="914400"/>
          </a:xfrm>
        </p:spPr>
        <p:txBody>
          <a:bodyPr>
            <a:normAutofit/>
          </a:bodyPr>
          <a:lstStyle/>
          <a:p>
            <a:pPr fontAlgn="auto">
              <a:spcAft>
                <a:spcPts val="0"/>
              </a:spcAft>
              <a:buFont typeface="Wingdings 2"/>
              <a:buNone/>
              <a:defRPr/>
            </a:pPr>
            <a:r>
              <a:rPr lang="en-US" dirty="0" smtClean="0"/>
              <a:t>Real stories</a:t>
            </a:r>
          </a:p>
          <a:p>
            <a:pPr fontAlgn="auto">
              <a:spcAft>
                <a:spcPts val="0"/>
              </a:spcAft>
              <a:buFont typeface="Wingdings 2"/>
              <a:buNone/>
              <a:defRPr/>
            </a:pPr>
            <a:endParaRPr lang="en-US" dirty="0"/>
          </a:p>
        </p:txBody>
      </p:sp>
      <p:pic>
        <p:nvPicPr>
          <p:cNvPr id="18436" name="Picture 7" descr="http://bloximages.newyork1.vip.townnews.com/stltoday.com/content/tncms/assets/v3/editorial/7/6d/76db4439-b8a2-5336-9d81-293686ee2a6a/52ef91ab50bb5.preview-300.jpg"/>
          <p:cNvPicPr>
            <a:picLocks noChangeAspect="1" noChangeArrowheads="1"/>
          </p:cNvPicPr>
          <p:nvPr/>
        </p:nvPicPr>
        <p:blipFill>
          <a:blip r:embed="rId3" cstate="print"/>
          <a:srcRect/>
          <a:stretch>
            <a:fillRect/>
          </a:stretch>
        </p:blipFill>
        <p:spPr bwMode="auto">
          <a:xfrm>
            <a:off x="381000" y="457200"/>
            <a:ext cx="2019300" cy="1884363"/>
          </a:xfrm>
          <a:prstGeom prst="rect">
            <a:avLst/>
          </a:prstGeom>
          <a:noFill/>
          <a:ln w="9525">
            <a:noFill/>
            <a:miter lim="800000"/>
            <a:headEnd/>
            <a:tailEnd/>
          </a:ln>
        </p:spPr>
      </p:pic>
      <p:sp>
        <p:nvSpPr>
          <p:cNvPr id="18437" name="TextBox 4"/>
          <p:cNvSpPr txBox="1">
            <a:spLocks noChangeArrowheads="1"/>
          </p:cNvSpPr>
          <p:nvPr/>
        </p:nvSpPr>
        <p:spPr bwMode="auto">
          <a:xfrm>
            <a:off x="2057400" y="990600"/>
            <a:ext cx="3276600" cy="1754188"/>
          </a:xfrm>
          <a:prstGeom prst="rect">
            <a:avLst/>
          </a:prstGeom>
          <a:noFill/>
          <a:ln w="9525">
            <a:noFill/>
            <a:miter lim="800000"/>
            <a:headEnd/>
            <a:tailEnd/>
          </a:ln>
        </p:spPr>
        <p:txBody>
          <a:bodyPr>
            <a:spAutoFit/>
          </a:bodyPr>
          <a:lstStyle/>
          <a:p>
            <a:r>
              <a:rPr lang="en-US" b="1">
                <a:latin typeface="Verdana" pitchFamily="34" charset="0"/>
              </a:rPr>
              <a:t>87-year-old Hawk Point woman beaten by grandson, police say – St. Louis Post-Dispatch January 28, 2014</a:t>
            </a:r>
            <a:endParaRPr lang="en-US">
              <a:latin typeface="Verdana" pitchFamily="34" charset="0"/>
            </a:endParaRPr>
          </a:p>
          <a:p>
            <a:endParaRPr lang="en-US">
              <a:latin typeface="Verdana" pitchFamily="34" charset="0"/>
            </a:endParaRPr>
          </a:p>
        </p:txBody>
      </p:sp>
      <p:pic>
        <p:nvPicPr>
          <p:cNvPr id="18438" name="Picture 4" descr="http://bloximages.newyork1.vip.townnews.com/stltoday.com/content/tncms/assets/v3/editorial/e/0d/e0d8842c-4c10-5bd2-bf46-e502302543f5/52b119525ba32.preview-300.jpg"/>
          <p:cNvPicPr>
            <a:picLocks noChangeAspect="1" noChangeArrowheads="1"/>
          </p:cNvPicPr>
          <p:nvPr/>
        </p:nvPicPr>
        <p:blipFill>
          <a:blip r:embed="rId4" cstate="print"/>
          <a:srcRect/>
          <a:stretch>
            <a:fillRect/>
          </a:stretch>
        </p:blipFill>
        <p:spPr bwMode="auto">
          <a:xfrm>
            <a:off x="5181600" y="838200"/>
            <a:ext cx="1584325" cy="1981200"/>
          </a:xfrm>
          <a:prstGeom prst="rect">
            <a:avLst/>
          </a:prstGeom>
          <a:noFill/>
          <a:ln w="12700">
            <a:noFill/>
            <a:miter lim="800000"/>
            <a:headEnd/>
            <a:tailEnd/>
          </a:ln>
        </p:spPr>
      </p:pic>
      <p:sp>
        <p:nvSpPr>
          <p:cNvPr id="18439" name="TextBox 6"/>
          <p:cNvSpPr txBox="1">
            <a:spLocks noChangeArrowheads="1"/>
          </p:cNvSpPr>
          <p:nvPr/>
        </p:nvSpPr>
        <p:spPr bwMode="auto">
          <a:xfrm>
            <a:off x="6400800" y="381000"/>
            <a:ext cx="2743200" cy="2032000"/>
          </a:xfrm>
          <a:prstGeom prst="rect">
            <a:avLst/>
          </a:prstGeom>
          <a:noFill/>
          <a:ln w="9525">
            <a:noFill/>
            <a:miter lim="800000"/>
            <a:headEnd/>
            <a:tailEnd/>
          </a:ln>
        </p:spPr>
        <p:txBody>
          <a:bodyPr>
            <a:spAutoFit/>
          </a:bodyPr>
          <a:lstStyle/>
          <a:p>
            <a:r>
              <a:rPr lang="en-US" b="1">
                <a:latin typeface="Verdana" pitchFamily="34" charset="0"/>
              </a:rPr>
              <a:t>St. Charles Man Beats 79-Year-Old Mom, Breaks Bones, gets 8 years in Prison  - Fox 2 Now  Dec 17 2013</a:t>
            </a:r>
          </a:p>
          <a:p>
            <a:endParaRPr lang="en-US">
              <a:latin typeface="Verdana" pitchFamily="34" charset="0"/>
            </a:endParaRPr>
          </a:p>
        </p:txBody>
      </p:sp>
      <p:pic>
        <p:nvPicPr>
          <p:cNvPr id="18440" name="Picture 11" descr="Rachel Armstrong"/>
          <p:cNvPicPr>
            <a:picLocks noChangeAspect="1" noChangeArrowheads="1"/>
          </p:cNvPicPr>
          <p:nvPr/>
        </p:nvPicPr>
        <p:blipFill>
          <a:blip r:embed="rId5" cstate="print"/>
          <a:srcRect/>
          <a:stretch>
            <a:fillRect/>
          </a:stretch>
        </p:blipFill>
        <p:spPr bwMode="auto">
          <a:xfrm>
            <a:off x="3733800" y="3962400"/>
            <a:ext cx="1828800" cy="1770063"/>
          </a:xfrm>
          <a:prstGeom prst="rect">
            <a:avLst/>
          </a:prstGeom>
          <a:noFill/>
          <a:ln w="9525">
            <a:noFill/>
            <a:miter lim="800000"/>
            <a:headEnd/>
            <a:tailEnd/>
          </a:ln>
        </p:spPr>
      </p:pic>
      <p:sp>
        <p:nvSpPr>
          <p:cNvPr id="18441" name="TextBox 9"/>
          <p:cNvSpPr txBox="1">
            <a:spLocks noChangeArrowheads="1"/>
          </p:cNvSpPr>
          <p:nvPr/>
        </p:nvSpPr>
        <p:spPr bwMode="auto">
          <a:xfrm>
            <a:off x="5562600" y="4724400"/>
            <a:ext cx="3276600" cy="1754188"/>
          </a:xfrm>
          <a:prstGeom prst="rect">
            <a:avLst/>
          </a:prstGeom>
          <a:noFill/>
          <a:ln w="9525">
            <a:noFill/>
            <a:miter lim="800000"/>
            <a:headEnd/>
            <a:tailEnd/>
          </a:ln>
        </p:spPr>
        <p:txBody>
          <a:bodyPr>
            <a:spAutoFit/>
          </a:bodyPr>
          <a:lstStyle/>
          <a:p>
            <a:r>
              <a:rPr lang="en-US" b="1">
                <a:latin typeface="Verdana" pitchFamily="34" charset="0"/>
              </a:rPr>
              <a:t>St. Louis County police seek stiffer charges in deadly elder abuse case – St. Louis Post-Dispatch Dec. 5 2012</a:t>
            </a:r>
            <a:endParaRPr lang="en-US">
              <a:latin typeface="Verdana" pitchFamily="34" charset="0"/>
            </a:endParaRPr>
          </a:p>
          <a:p>
            <a:endParaRPr lang="en-US">
              <a:latin typeface="Verdana" pitchFamily="34" charset="0"/>
            </a:endParaRPr>
          </a:p>
        </p:txBody>
      </p:sp>
      <p:pic>
        <p:nvPicPr>
          <p:cNvPr id="18442" name="Picture 13" descr="Linda Gargus"/>
          <p:cNvPicPr>
            <a:picLocks noChangeAspect="1" noChangeArrowheads="1"/>
          </p:cNvPicPr>
          <p:nvPr/>
        </p:nvPicPr>
        <p:blipFill>
          <a:blip r:embed="rId6" cstate="print"/>
          <a:srcRect/>
          <a:stretch>
            <a:fillRect/>
          </a:stretch>
        </p:blipFill>
        <p:spPr bwMode="auto">
          <a:xfrm>
            <a:off x="457200" y="2895600"/>
            <a:ext cx="2570163" cy="1752600"/>
          </a:xfrm>
          <a:prstGeom prst="rect">
            <a:avLst/>
          </a:prstGeom>
          <a:noFill/>
          <a:ln w="9525">
            <a:noFill/>
            <a:miter lim="800000"/>
            <a:headEnd/>
            <a:tailEnd/>
          </a:ln>
        </p:spPr>
      </p:pic>
      <p:sp>
        <p:nvSpPr>
          <p:cNvPr id="18443" name="TextBox 11"/>
          <p:cNvSpPr txBox="1">
            <a:spLocks noChangeArrowheads="1"/>
          </p:cNvSpPr>
          <p:nvPr/>
        </p:nvSpPr>
        <p:spPr bwMode="auto">
          <a:xfrm>
            <a:off x="533400" y="4572000"/>
            <a:ext cx="3124200" cy="2032000"/>
          </a:xfrm>
          <a:prstGeom prst="rect">
            <a:avLst/>
          </a:prstGeom>
          <a:noFill/>
          <a:ln w="9525">
            <a:noFill/>
            <a:miter lim="800000"/>
            <a:headEnd/>
            <a:tailEnd/>
          </a:ln>
        </p:spPr>
        <p:txBody>
          <a:bodyPr>
            <a:spAutoFit/>
          </a:bodyPr>
          <a:lstStyle/>
          <a:p>
            <a:r>
              <a:rPr lang="en-US" b="1">
                <a:latin typeface="Verdana" pitchFamily="34" charset="0"/>
              </a:rPr>
              <a:t>Rural Kahoka woman found guilty of elder abuse in case involving her mother Quincy Herald-Whig Sept 28 2012</a:t>
            </a:r>
          </a:p>
          <a:p>
            <a:endParaRPr lang="en-US">
              <a:latin typeface="Verdan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What are the Barriers to Detecting Abuse?</a:t>
            </a:r>
            <a:endParaRPr lang="en-US" dirty="0">
              <a:solidFill>
                <a:schemeClr val="accent1">
                  <a:tint val="88000"/>
                  <a:satMod val="150000"/>
                </a:schemeClr>
              </a:solidFill>
            </a:endParaRPr>
          </a:p>
        </p:txBody>
      </p:sp>
      <p:sp>
        <p:nvSpPr>
          <p:cNvPr id="19459" name="Content Placeholder 2"/>
          <p:cNvSpPr>
            <a:spLocks noGrp="1"/>
          </p:cNvSpPr>
          <p:nvPr>
            <p:ph idx="1"/>
          </p:nvPr>
        </p:nvSpPr>
        <p:spPr>
          <a:xfrm>
            <a:off x="503238" y="530225"/>
            <a:ext cx="8183562" cy="4187825"/>
          </a:xfrm>
        </p:spPr>
        <p:txBody>
          <a:bodyPr anchor="ctr"/>
          <a:lstStyle/>
          <a:p>
            <a:pPr algn="ctr">
              <a:lnSpc>
                <a:spcPct val="150000"/>
              </a:lnSpc>
              <a:spcAft>
                <a:spcPct val="50000"/>
              </a:spcAft>
              <a:buFont typeface="Wingdings 2" pitchFamily="18" charset="2"/>
              <a:buNone/>
            </a:pPr>
            <a:r>
              <a:rPr lang="en-US" sz="2600" b="1" smtClean="0">
                <a:latin typeface="Times New Roman" pitchFamily="18" charset="0"/>
                <a:cs typeface="Times New Roman" pitchFamily="18" charset="0"/>
              </a:rPr>
              <a:t>Societal Barriers</a:t>
            </a:r>
          </a:p>
          <a:p>
            <a:pPr>
              <a:lnSpc>
                <a:spcPct val="150000"/>
              </a:lnSpc>
              <a:spcAft>
                <a:spcPct val="50000"/>
              </a:spcAft>
            </a:pPr>
            <a:r>
              <a:rPr lang="en-US" sz="2600" smtClean="0">
                <a:latin typeface="Times New Roman" pitchFamily="18" charset="0"/>
                <a:cs typeface="Times New Roman" pitchFamily="18" charset="0"/>
              </a:rPr>
              <a:t>Similarity between symptoms of chronic disease or accidental injury &amp; signs of abuse</a:t>
            </a:r>
          </a:p>
          <a:p>
            <a:pPr>
              <a:lnSpc>
                <a:spcPct val="150000"/>
              </a:lnSpc>
              <a:spcAft>
                <a:spcPct val="50000"/>
              </a:spcAft>
            </a:pPr>
            <a:r>
              <a:rPr lang="en-US" sz="2600" smtClean="0">
                <a:latin typeface="Times New Roman" pitchFamily="18" charset="0"/>
                <a:cs typeface="Times New Roman" pitchFamily="18" charset="0"/>
              </a:rPr>
              <a:t>Ageism</a:t>
            </a:r>
          </a:p>
          <a:p>
            <a:pPr>
              <a:lnSpc>
                <a:spcPct val="150000"/>
              </a:lnSpc>
              <a:spcAft>
                <a:spcPct val="50000"/>
              </a:spcAft>
            </a:pPr>
            <a:r>
              <a:rPr lang="en-US" sz="2600" smtClean="0">
                <a:latin typeface="Times New Roman" pitchFamily="18" charset="0"/>
                <a:cs typeface="Times New Roman" pitchFamily="18" charset="0"/>
              </a:rPr>
              <a:t>Family business</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What are the Barriers to Detecting Abuse?</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187825"/>
          </a:xfrm>
        </p:spPr>
        <p:txBody>
          <a:bodyPr anchor="ctr">
            <a:normAutofit fontScale="85000" lnSpcReduction="20000"/>
          </a:bodyPr>
          <a:lstStyle/>
          <a:p>
            <a:pPr marL="265176" indent="-265176" algn="ctr" fontAlgn="auto">
              <a:lnSpc>
                <a:spcPct val="140000"/>
              </a:lnSpc>
              <a:spcAft>
                <a:spcPts val="1200"/>
              </a:spcAft>
              <a:buFont typeface="Wingdings 2"/>
              <a:buNone/>
              <a:defRPr/>
            </a:pPr>
            <a:r>
              <a:rPr lang="en-US" b="1" dirty="0" smtClean="0">
                <a:latin typeface="Times New Roman" pitchFamily="18" charset="0"/>
                <a:cs typeface="Times New Roman" pitchFamily="18" charset="0"/>
              </a:rPr>
              <a:t>Personal Barriers</a:t>
            </a:r>
          </a:p>
          <a:p>
            <a:pPr marL="265176" indent="-265176" fontAlgn="auto">
              <a:lnSpc>
                <a:spcPct val="140000"/>
              </a:lnSpc>
              <a:spcAft>
                <a:spcPts val="1200"/>
              </a:spcAft>
              <a:buFont typeface="Wingdings 2"/>
              <a:buChar char=""/>
              <a:defRPr/>
            </a:pPr>
            <a:r>
              <a:rPr lang="en-US" dirty="0" smtClean="0">
                <a:latin typeface="Times New Roman" pitchFamily="18" charset="0"/>
                <a:cs typeface="Times New Roman" pitchFamily="18" charset="0"/>
              </a:rPr>
              <a:t>Previous involvement of others has worsened the abusive situation</a:t>
            </a:r>
          </a:p>
          <a:p>
            <a:pPr marL="265176" indent="-265176" fontAlgn="auto">
              <a:lnSpc>
                <a:spcPct val="140000"/>
              </a:lnSpc>
              <a:spcAft>
                <a:spcPts val="1200"/>
              </a:spcAft>
              <a:buFont typeface="Wingdings 2"/>
              <a:buChar char=""/>
              <a:defRPr/>
            </a:pPr>
            <a:r>
              <a:rPr lang="en-US" dirty="0" smtClean="0">
                <a:latin typeface="Times New Roman" pitchFamily="18" charset="0"/>
                <a:cs typeface="Times New Roman" pitchFamily="18" charset="0"/>
              </a:rPr>
              <a:t>Lack of self confidence</a:t>
            </a:r>
          </a:p>
          <a:p>
            <a:pPr marL="265176" indent="-265176" fontAlgn="auto">
              <a:lnSpc>
                <a:spcPct val="140000"/>
              </a:lnSpc>
              <a:spcAft>
                <a:spcPts val="1200"/>
              </a:spcAft>
              <a:buFont typeface="Wingdings 2"/>
              <a:buChar char=""/>
              <a:defRPr/>
            </a:pPr>
            <a:r>
              <a:rPr lang="en-US" dirty="0" smtClean="0">
                <a:latin typeface="Times New Roman" pitchFamily="18" charset="0"/>
                <a:cs typeface="Times New Roman" pitchFamily="18" charset="0"/>
              </a:rPr>
              <a:t>Lifetime of abuse</a:t>
            </a:r>
          </a:p>
          <a:p>
            <a:pPr marL="265176" indent="-265176" fontAlgn="auto">
              <a:lnSpc>
                <a:spcPct val="140000"/>
              </a:lnSpc>
              <a:spcAft>
                <a:spcPts val="1200"/>
              </a:spcAft>
              <a:buFont typeface="Wingdings 2"/>
              <a:buChar char=""/>
              <a:defRPr/>
            </a:pPr>
            <a:r>
              <a:rPr lang="en-US" dirty="0" smtClean="0">
                <a:latin typeface="Times New Roman" pitchFamily="18" charset="0"/>
                <a:cs typeface="Times New Roman" pitchFamily="18" charset="0"/>
              </a:rPr>
              <a:t>Shame or fear</a:t>
            </a:r>
          </a:p>
          <a:p>
            <a:pPr marL="265176" indent="-265176" fontAlgn="auto">
              <a:lnSpc>
                <a:spcPct val="140000"/>
              </a:lnSpc>
              <a:spcAft>
                <a:spcPts val="1200"/>
              </a:spcAft>
              <a:buFont typeface="Wingdings 2"/>
              <a:buChar char=""/>
              <a:defRPr/>
            </a:pPr>
            <a:r>
              <a:rPr lang="en-US" dirty="0" smtClean="0">
                <a:latin typeface="Times New Roman" pitchFamily="18" charset="0"/>
                <a:cs typeface="Times New Roman" pitchFamily="18" charset="0"/>
              </a:rPr>
              <a:t>Abuser control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What are the Barriers to Detecting Abuse?</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187825"/>
          </a:xfrm>
        </p:spPr>
        <p:txBody>
          <a:bodyPr anchor="ctr">
            <a:normAutofit lnSpcReduction="10000"/>
          </a:bodyPr>
          <a:lstStyle/>
          <a:p>
            <a:pPr marL="265176" indent="-265176" algn="ctr" fontAlgn="auto">
              <a:lnSpc>
                <a:spcPct val="150000"/>
              </a:lnSpc>
              <a:spcAft>
                <a:spcPct val="50000"/>
              </a:spcAft>
              <a:buFont typeface="Wingdings 2"/>
              <a:buNone/>
              <a:defRPr/>
            </a:pPr>
            <a:r>
              <a:rPr lang="en-US" sz="2600" b="1" dirty="0" smtClean="0">
                <a:latin typeface="Times New Roman" pitchFamily="18" charset="0"/>
                <a:cs typeface="Times New Roman" pitchFamily="18" charset="0"/>
              </a:rPr>
              <a:t>Personal Barriers</a:t>
            </a:r>
          </a:p>
          <a:p>
            <a:pPr marL="265176" indent="-265176" fontAlgn="auto">
              <a:lnSpc>
                <a:spcPct val="150000"/>
              </a:lnSpc>
              <a:spcAft>
                <a:spcPct val="50000"/>
              </a:spcAft>
              <a:buFont typeface="Wingdings 2"/>
              <a:buChar char=""/>
              <a:defRPr/>
            </a:pPr>
            <a:r>
              <a:rPr lang="en-US" sz="2600" dirty="0" smtClean="0">
                <a:latin typeface="Times New Roman" pitchFamily="18" charset="0"/>
                <a:cs typeface="Times New Roman" pitchFamily="18" charset="0"/>
              </a:rPr>
              <a:t>Victim unwilling to press charges against a loved one</a:t>
            </a:r>
          </a:p>
          <a:p>
            <a:pPr marL="265176" indent="-265176" fontAlgn="auto">
              <a:lnSpc>
                <a:spcPct val="150000"/>
              </a:lnSpc>
              <a:spcAft>
                <a:spcPct val="50000"/>
              </a:spcAft>
              <a:buFont typeface="Wingdings 2"/>
              <a:buChar char=""/>
              <a:defRPr/>
            </a:pPr>
            <a:r>
              <a:rPr lang="en-US" sz="2600" dirty="0" smtClean="0">
                <a:latin typeface="Times New Roman" pitchFamily="18" charset="0"/>
                <a:cs typeface="Times New Roman" pitchFamily="18" charset="0"/>
              </a:rPr>
              <a:t> Loss of caregiver equates to loss of independence</a:t>
            </a:r>
          </a:p>
          <a:p>
            <a:pPr marL="265176" indent="-265176" fontAlgn="auto">
              <a:lnSpc>
                <a:spcPct val="150000"/>
              </a:lnSpc>
              <a:spcAft>
                <a:spcPct val="50000"/>
              </a:spcAft>
              <a:buFont typeface="Wingdings 2"/>
              <a:buChar char=""/>
              <a:defRPr/>
            </a:pPr>
            <a:r>
              <a:rPr lang="en-US" sz="2600" dirty="0" smtClean="0">
                <a:latin typeface="Times New Roman" pitchFamily="18" charset="0"/>
                <a:cs typeface="Times New Roman" pitchFamily="18" charset="0"/>
              </a:rPr>
              <a:t> Victim’s credibility</a:t>
            </a:r>
          </a:p>
          <a:p>
            <a:pPr marL="265176" indent="-265176" fontAlgn="auto">
              <a:lnSpc>
                <a:spcPct val="150000"/>
              </a:lnSpc>
              <a:spcAft>
                <a:spcPct val="50000"/>
              </a:spcAft>
              <a:buFont typeface="Wingdings 2"/>
              <a:buChar char=""/>
              <a:defRPr/>
            </a:pPr>
            <a:r>
              <a:rPr lang="en-US" sz="2600" dirty="0" smtClean="0">
                <a:latin typeface="Times New Roman" pitchFamily="18" charset="0"/>
                <a:cs typeface="Times New Roman" pitchFamily="18" charset="0"/>
              </a:rPr>
              <a:t> Inability to communicate</a:t>
            </a:r>
          </a:p>
          <a:p>
            <a:pPr marL="265176" indent="-265176" fontAlgn="auto">
              <a:spcAft>
                <a:spcPts val="0"/>
              </a:spcAft>
              <a:buFont typeface="Wingdings 2"/>
              <a:buChar char=""/>
              <a:defRP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685800"/>
            <a:ext cx="8183562" cy="5351463"/>
          </a:xfrm>
        </p:spPr>
        <p:txBody>
          <a:bodyPr/>
          <a:lstStyle/>
          <a:p>
            <a:pPr fontAlgn="auto">
              <a:spcAft>
                <a:spcPts val="0"/>
              </a:spcAft>
              <a:defRPr/>
            </a:pPr>
            <a:r>
              <a:rPr lang="en-US" sz="4800" dirty="0" smtClean="0">
                <a:solidFill>
                  <a:schemeClr val="accent1">
                    <a:tint val="88000"/>
                    <a:satMod val="150000"/>
                  </a:schemeClr>
                </a:solidFill>
              </a:rPr>
              <a:t>What can we do together to Confront Adult Abuse in Missouri?</a:t>
            </a:r>
            <a:endParaRPr lang="en-US" sz="4800" dirty="0">
              <a:solidFill>
                <a:schemeClr val="accent1">
                  <a:tint val="88000"/>
                  <a:satMod val="1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algn="ctr" fontAlgn="auto">
              <a:spcAft>
                <a:spcPts val="0"/>
              </a:spcAft>
              <a:defRPr/>
            </a:pPr>
            <a:r>
              <a:rPr lang="en-US" dirty="0" smtClean="0">
                <a:solidFill>
                  <a:schemeClr val="accent1">
                    <a:tint val="88000"/>
                    <a:satMod val="150000"/>
                  </a:schemeClr>
                </a:solidFill>
              </a:rPr>
              <a:t>Adult Abuse and Neglect Hotline </a:t>
            </a:r>
            <a:endParaRPr lang="en-US" dirty="0">
              <a:solidFill>
                <a:schemeClr val="accent1">
                  <a:tint val="88000"/>
                  <a:satMod val="150000"/>
                </a:schemeClr>
              </a:solidFill>
            </a:endParaRPr>
          </a:p>
        </p:txBody>
      </p:sp>
      <p:sp>
        <p:nvSpPr>
          <p:cNvPr id="23555" name="Content Placeholder 2"/>
          <p:cNvSpPr>
            <a:spLocks noGrp="1"/>
          </p:cNvSpPr>
          <p:nvPr>
            <p:ph idx="1"/>
          </p:nvPr>
        </p:nvSpPr>
        <p:spPr>
          <a:xfrm>
            <a:off x="503238" y="530225"/>
            <a:ext cx="8183562" cy="4187825"/>
          </a:xfrm>
        </p:spPr>
        <p:txBody>
          <a:bodyPr/>
          <a:lstStyle/>
          <a:p>
            <a:pPr algn="ctr">
              <a:spcBef>
                <a:spcPct val="0"/>
              </a:spcBef>
              <a:spcAft>
                <a:spcPct val="15000"/>
              </a:spcAft>
              <a:buClr>
                <a:srgbClr val="FFFF00"/>
              </a:buClr>
              <a:buSzPct val="100000"/>
              <a:buFont typeface="Wingdings 2" pitchFamily="18" charset="2"/>
              <a:buNone/>
            </a:pPr>
            <a:r>
              <a:rPr lang="en-US" smtClean="0">
                <a:solidFill>
                  <a:schemeClr val="tx2"/>
                </a:solidFill>
                <a:latin typeface="Times New Roman" pitchFamily="18" charset="0"/>
              </a:rPr>
              <a:t>Missouri Department of Health and Senior Services</a:t>
            </a:r>
          </a:p>
          <a:p>
            <a:pPr algn="ctr">
              <a:spcBef>
                <a:spcPct val="0"/>
              </a:spcBef>
              <a:spcAft>
                <a:spcPct val="15000"/>
              </a:spcAft>
              <a:buClr>
                <a:srgbClr val="FFFF00"/>
              </a:buClr>
              <a:buSzPct val="100000"/>
              <a:buFont typeface="Wingdings 2" pitchFamily="18" charset="2"/>
              <a:buNone/>
            </a:pPr>
            <a:r>
              <a:rPr lang="en-US" smtClean="0">
                <a:solidFill>
                  <a:schemeClr val="tx2"/>
                </a:solidFill>
                <a:latin typeface="Times New Roman" pitchFamily="18" charset="0"/>
              </a:rPr>
              <a:t> </a:t>
            </a:r>
            <a:r>
              <a:rPr lang="en-US" sz="4800" b="1" smtClean="0">
                <a:solidFill>
                  <a:schemeClr val="tx2"/>
                </a:solidFill>
                <a:latin typeface="Times New Roman" pitchFamily="18" charset="0"/>
              </a:rPr>
              <a:t>1-800-392-0210</a:t>
            </a:r>
          </a:p>
          <a:p>
            <a:pPr algn="ctr">
              <a:spcBef>
                <a:spcPct val="0"/>
              </a:spcBef>
              <a:spcAft>
                <a:spcPct val="15000"/>
              </a:spcAft>
              <a:buClr>
                <a:srgbClr val="FFFF00"/>
              </a:buClr>
              <a:buSzPct val="100000"/>
              <a:buFont typeface="Wingdings 2" pitchFamily="18" charset="2"/>
              <a:buNone/>
            </a:pPr>
            <a:r>
              <a:rPr lang="en-US" b="1" smtClean="0">
                <a:solidFill>
                  <a:srgbClr val="FFFFFF"/>
                </a:solidFill>
                <a:latin typeface="Times New Roman" pitchFamily="18" charset="0"/>
              </a:rPr>
              <a:t>Make a Difference. Make the Call.</a:t>
            </a:r>
          </a:p>
          <a:p>
            <a:pPr algn="ctr">
              <a:spcBef>
                <a:spcPct val="0"/>
              </a:spcBef>
              <a:spcAft>
                <a:spcPct val="15000"/>
              </a:spcAft>
              <a:buClr>
                <a:srgbClr val="FFFF00"/>
              </a:buClr>
              <a:buSzPct val="100000"/>
              <a:buFont typeface="Wingdings 2" pitchFamily="18" charset="2"/>
              <a:buNone/>
            </a:pPr>
            <a:r>
              <a:rPr lang="en-US" b="1" smtClean="0">
                <a:solidFill>
                  <a:srgbClr val="FFFFFF"/>
                </a:solidFill>
                <a:latin typeface="Times New Roman" pitchFamily="18" charset="0"/>
              </a:rPr>
              <a:t>7a.m. -12 Midnight, 365 Days a year.</a:t>
            </a:r>
          </a:p>
          <a:p>
            <a:endParaRPr lang="en-US" smtClean="0"/>
          </a:p>
        </p:txBody>
      </p:sp>
      <p:pic>
        <p:nvPicPr>
          <p:cNvPr id="23556" name="Picture 3" descr="Final Logo.jpg"/>
          <p:cNvPicPr>
            <a:picLocks noChangeAspect="1"/>
          </p:cNvPicPr>
          <p:nvPr/>
        </p:nvPicPr>
        <p:blipFill>
          <a:blip r:embed="rId3" cstate="print"/>
          <a:srcRect/>
          <a:stretch>
            <a:fillRect/>
          </a:stretch>
        </p:blipFill>
        <p:spPr bwMode="auto">
          <a:xfrm>
            <a:off x="1905000" y="3505200"/>
            <a:ext cx="5553075" cy="159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Make a Difference. Make the Call. </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956175"/>
          </a:xfrm>
        </p:spPr>
        <p:txBody>
          <a:bodyPr>
            <a:normAutofit lnSpcReduction="10000"/>
          </a:bodyPr>
          <a:lstStyle/>
          <a:p>
            <a:pPr marL="265176" indent="-265176" fontAlgn="auto">
              <a:spcAft>
                <a:spcPts val="0"/>
              </a:spcAft>
              <a:buFont typeface="Wingdings 2"/>
              <a:buNone/>
              <a:defRPr/>
            </a:pPr>
            <a:r>
              <a:rPr lang="en-US" sz="3300" b="1" dirty="0" smtClean="0">
                <a:solidFill>
                  <a:schemeClr val="tx2"/>
                </a:solidFill>
                <a:latin typeface="Times New Roman" pitchFamily="18" charset="0"/>
              </a:rPr>
              <a:t>What Information Do I Need to Make a Report?</a:t>
            </a:r>
          </a:p>
          <a:p>
            <a:pPr marL="265176" indent="-265176" fontAlgn="auto">
              <a:spcAft>
                <a:spcPts val="0"/>
              </a:spcAft>
              <a:buFont typeface="Wingdings 2"/>
              <a:buChar char=""/>
              <a:defRPr/>
            </a:pPr>
            <a:r>
              <a:rPr lang="en-US" dirty="0" smtClean="0">
                <a:latin typeface="Times New Roman" pitchFamily="18" charset="0"/>
                <a:cs typeface="Times New Roman" pitchFamily="18" charset="0"/>
              </a:rPr>
              <a:t>The alleged victim's name, address, telephone number, sex, date of birth or Medicaid number if known and general condition; </a:t>
            </a:r>
          </a:p>
          <a:p>
            <a:pPr marL="265176" indent="-265176" fontAlgn="auto">
              <a:spcAft>
                <a:spcPts val="0"/>
              </a:spcAft>
              <a:buFont typeface="Wingdings 2"/>
              <a:buChar char=""/>
              <a:defRPr/>
            </a:pPr>
            <a:r>
              <a:rPr lang="en-US" dirty="0" smtClean="0">
                <a:latin typeface="Times New Roman" pitchFamily="18" charset="0"/>
                <a:cs typeface="Times New Roman" pitchFamily="18" charset="0"/>
              </a:rPr>
              <a:t>The alleged abuser's name, address, sex, age, relationship to victim and condition; </a:t>
            </a:r>
          </a:p>
          <a:p>
            <a:pPr marL="265176" indent="-265176" fontAlgn="auto">
              <a:spcAft>
                <a:spcPts val="0"/>
              </a:spcAft>
              <a:buFont typeface="Wingdings 2"/>
              <a:buChar char=""/>
              <a:defRPr/>
            </a:pPr>
            <a:r>
              <a:rPr lang="en-US" dirty="0" smtClean="0">
                <a:latin typeface="Times New Roman" pitchFamily="18" charset="0"/>
                <a:cs typeface="Times New Roman" pitchFamily="18" charset="0"/>
              </a:rPr>
              <a:t>The circumstances which led the reporter to believe that the adult is being abused, neglected or financially exploited, with as many specific details as possible;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Make a Difference. Make the Call. </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879975"/>
          </a:xfrm>
        </p:spPr>
        <p:txBody>
          <a:bodyPr>
            <a:normAutofit fontScale="77500" lnSpcReduction="20000"/>
          </a:bodyPr>
          <a:lstStyle/>
          <a:p>
            <a:pPr marL="265176" indent="-265176" fontAlgn="auto">
              <a:spcAft>
                <a:spcPts val="0"/>
              </a:spcAft>
              <a:buFont typeface="Wingdings 2"/>
              <a:buNone/>
              <a:defRPr/>
            </a:pPr>
            <a:r>
              <a:rPr lang="en-US" sz="4000" b="1" dirty="0" smtClean="0">
                <a:solidFill>
                  <a:schemeClr val="tx2"/>
                </a:solidFill>
                <a:latin typeface="Times New Roman" pitchFamily="18" charset="0"/>
              </a:rPr>
              <a:t>What Information Do I Need to Make a Report?</a:t>
            </a:r>
          </a:p>
          <a:p>
            <a:pPr marL="265176" indent="-265176" fontAlgn="auto">
              <a:spcAft>
                <a:spcPts val="0"/>
              </a:spcAft>
              <a:buFont typeface="Wingdings 2"/>
              <a:buChar char=""/>
              <a:defRPr/>
            </a:pPr>
            <a:r>
              <a:rPr lang="en-US" sz="3600" dirty="0" smtClean="0">
                <a:latin typeface="Times New Roman" pitchFamily="18" charset="0"/>
                <a:cs typeface="Times New Roman" pitchFamily="18" charset="0"/>
              </a:rPr>
              <a:t>Whether the alleged victim is in immediate danger, the best time to contact the alleged victim, if he or she knows of the report, and if there is any danger to the worker going out to investigate; </a:t>
            </a:r>
          </a:p>
          <a:p>
            <a:pPr marL="265176" indent="-265176" fontAlgn="auto">
              <a:spcAft>
                <a:spcPts val="0"/>
              </a:spcAft>
              <a:buFont typeface="Wingdings 2"/>
              <a:buChar char=""/>
              <a:defRPr/>
            </a:pPr>
            <a:r>
              <a:rPr lang="en-US" sz="3600" dirty="0" smtClean="0">
                <a:latin typeface="Times New Roman" pitchFamily="18" charset="0"/>
                <a:cs typeface="Times New Roman" pitchFamily="18" charset="0"/>
              </a:rPr>
              <a:t>The name, daytime telephone number, and relationship of the reporter to the alleged victim; </a:t>
            </a:r>
          </a:p>
          <a:p>
            <a:pPr marL="265176" indent="-265176" fontAlgn="auto">
              <a:spcAft>
                <a:spcPts val="0"/>
              </a:spcAft>
              <a:buFont typeface="Wingdings 2"/>
              <a:buChar char=""/>
              <a:defRPr/>
            </a:pPr>
            <a:r>
              <a:rPr lang="en-US" sz="3600" dirty="0" smtClean="0">
                <a:latin typeface="Times New Roman" pitchFamily="18" charset="0"/>
                <a:cs typeface="Times New Roman" pitchFamily="18" charset="0"/>
              </a:rPr>
              <a:t>The names of others with information about the situation; </a:t>
            </a:r>
          </a:p>
          <a:p>
            <a:pPr marL="265176" indent="-265176" fontAlgn="auto">
              <a:spcAft>
                <a:spcPts val="0"/>
              </a:spcAft>
              <a:buFont typeface="Wingdings 2"/>
              <a:buChar char=""/>
              <a:defRPr/>
            </a:pPr>
            <a:r>
              <a:rPr lang="en-US" sz="3600" dirty="0" smtClean="0">
                <a:latin typeface="Times New Roman" pitchFamily="18" charset="0"/>
                <a:cs typeface="Times New Roman" pitchFamily="18" charset="0"/>
              </a:rPr>
              <a:t>If the reporter is not a mandated reporter, whether he or she is willing to be contacted again; and </a:t>
            </a:r>
          </a:p>
          <a:p>
            <a:pPr marL="265176" indent="-265176" fontAlgn="auto">
              <a:spcAft>
                <a:spcPts val="0"/>
              </a:spcAft>
              <a:buFont typeface="Wingdings 2"/>
              <a:buChar char=""/>
              <a:defRPr/>
            </a:pPr>
            <a:r>
              <a:rPr lang="en-US" sz="3600" dirty="0" smtClean="0">
                <a:latin typeface="Times New Roman" pitchFamily="18" charset="0"/>
                <a:cs typeface="Times New Roman" pitchFamily="18" charset="0"/>
              </a:rPr>
              <a:t>Any other relevant information. </a:t>
            </a:r>
          </a:p>
          <a:p>
            <a:pPr marL="265176" indent="-265176" fontAlgn="auto">
              <a:spcAft>
                <a:spcPts val="0"/>
              </a:spcAft>
              <a:buFont typeface="Wingdings 2"/>
              <a:buChar char=""/>
              <a:defRPr/>
            </a:pP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is Adult Abuse?</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187825"/>
          </a:xfrm>
        </p:spPr>
        <p:txBody>
          <a:bodyPr anchor="ctr">
            <a:normAutofit lnSpcReduction="10000"/>
          </a:bodyPr>
          <a:lstStyle/>
          <a:p>
            <a:pPr marL="265176" indent="-265176" fontAlgn="auto">
              <a:spcBef>
                <a:spcPct val="0"/>
              </a:spcBef>
              <a:spcAft>
                <a:spcPct val="50000"/>
              </a:spcAft>
              <a:buClr>
                <a:srgbClr val="FFFF00"/>
              </a:buClr>
              <a:buFont typeface="Wingdings 2"/>
              <a:buNone/>
              <a:defRPr/>
            </a:pPr>
            <a:r>
              <a:rPr lang="en-US" b="1" dirty="0" smtClean="0">
                <a:solidFill>
                  <a:schemeClr val="tx2"/>
                </a:solidFill>
                <a:latin typeface="Times New Roman" pitchFamily="18" charset="0"/>
              </a:rPr>
              <a:t>   Who is a Victim?</a:t>
            </a:r>
          </a:p>
          <a:p>
            <a:pPr marL="265176" indent="-265176" fontAlgn="auto">
              <a:spcBef>
                <a:spcPct val="0"/>
              </a:spcBef>
              <a:spcAft>
                <a:spcPct val="50000"/>
              </a:spcAft>
              <a:buClr>
                <a:srgbClr val="FFFF00"/>
              </a:buClr>
              <a:buFont typeface="Wingdings 2"/>
              <a:buNone/>
              <a:defRPr/>
            </a:pPr>
            <a:r>
              <a:rPr lang="en-US" dirty="0" smtClean="0">
                <a:solidFill>
                  <a:schemeClr val="tx2"/>
                </a:solidFill>
                <a:latin typeface="Times New Roman" pitchFamily="18" charset="0"/>
              </a:rPr>
              <a:t>    Missourians who are unable to protect their own interests or perform or obtain services to meet their needs and are….</a:t>
            </a:r>
          </a:p>
          <a:p>
            <a:pPr marL="265176" indent="-265176" algn="ctr" fontAlgn="auto">
              <a:lnSpc>
                <a:spcPct val="150000"/>
              </a:lnSpc>
              <a:spcAft>
                <a:spcPct val="15000"/>
              </a:spcAft>
              <a:buFont typeface="Wingdings 2"/>
              <a:buChar char=""/>
              <a:defRPr/>
            </a:pPr>
            <a:r>
              <a:rPr lang="en-US" dirty="0" smtClean="0">
                <a:latin typeface="Times New Roman" pitchFamily="18" charset="0"/>
                <a:cs typeface="Times New Roman" pitchFamily="18" charset="0"/>
              </a:rPr>
              <a:t>60 years and older</a:t>
            </a:r>
          </a:p>
          <a:p>
            <a:pPr marL="265176" indent="-265176" algn="ctr" fontAlgn="auto">
              <a:lnSpc>
                <a:spcPct val="150000"/>
              </a:lnSpc>
              <a:spcAft>
                <a:spcPct val="15000"/>
              </a:spcAft>
              <a:buFont typeface="Wingdings 2"/>
              <a:buNone/>
              <a:defRPr/>
            </a:pPr>
            <a:r>
              <a:rPr lang="en-US" dirty="0" smtClean="0">
                <a:latin typeface="Times New Roman" pitchFamily="18" charset="0"/>
                <a:cs typeface="Times New Roman" pitchFamily="18" charset="0"/>
              </a:rPr>
              <a:t>OR</a:t>
            </a:r>
          </a:p>
          <a:p>
            <a:pPr marL="265176" indent="-265176" algn="ctr" fontAlgn="auto">
              <a:lnSpc>
                <a:spcPct val="150000"/>
              </a:lnSpc>
              <a:spcAft>
                <a:spcPct val="15000"/>
              </a:spcAft>
              <a:buFont typeface="Wingdings 2"/>
              <a:buChar char=""/>
              <a:defRPr/>
            </a:pPr>
            <a:r>
              <a:rPr lang="en-US" dirty="0" smtClean="0">
                <a:latin typeface="Times New Roman" pitchFamily="18" charset="0"/>
                <a:cs typeface="Times New Roman" pitchFamily="18" charset="0"/>
              </a:rPr>
              <a:t>18-59 years with a mental or physical disability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What can we do together to Confront Adult Abuse in Missouri?</a:t>
            </a:r>
            <a:endParaRPr lang="en-US" dirty="0">
              <a:solidFill>
                <a:schemeClr val="accent1">
                  <a:tint val="88000"/>
                  <a:satMod val="150000"/>
                </a:schemeClr>
              </a:solidFill>
            </a:endParaRPr>
          </a:p>
        </p:txBody>
      </p:sp>
      <p:sp>
        <p:nvSpPr>
          <p:cNvPr id="26627" name="Content Placeholder 2"/>
          <p:cNvSpPr>
            <a:spLocks noGrp="1"/>
          </p:cNvSpPr>
          <p:nvPr>
            <p:ph idx="1"/>
          </p:nvPr>
        </p:nvSpPr>
        <p:spPr>
          <a:xfrm>
            <a:off x="503238" y="530225"/>
            <a:ext cx="8183562" cy="4187825"/>
          </a:xfrm>
        </p:spPr>
        <p:txBody>
          <a:bodyPr anchor="ctr"/>
          <a:lstStyle/>
          <a:p>
            <a:r>
              <a:rPr lang="en-US" smtClean="0">
                <a:latin typeface="Times New Roman" pitchFamily="18" charset="0"/>
                <a:cs typeface="Times New Roman" pitchFamily="18" charset="0"/>
              </a:rPr>
              <a:t>Request materials from the Department of Health and Senior Services to spread awareness in your community.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Confronting Adult Abuse in Missouri</a:t>
            </a:r>
            <a:endParaRPr lang="en-US" dirty="0">
              <a:solidFill>
                <a:schemeClr val="accent1">
                  <a:tint val="88000"/>
                  <a:satMod val="150000"/>
                </a:schemeClr>
              </a:solidFill>
            </a:endParaRPr>
          </a:p>
        </p:txBody>
      </p:sp>
      <p:sp>
        <p:nvSpPr>
          <p:cNvPr id="27651" name="Content Placeholder 2"/>
          <p:cNvSpPr>
            <a:spLocks noGrp="1"/>
          </p:cNvSpPr>
          <p:nvPr>
            <p:ph idx="1"/>
          </p:nvPr>
        </p:nvSpPr>
        <p:spPr>
          <a:xfrm>
            <a:off x="503238" y="530225"/>
            <a:ext cx="8183562" cy="4187825"/>
          </a:xfrm>
        </p:spPr>
        <p:txBody>
          <a:bodyPr anchor="ctr"/>
          <a:lstStyle/>
          <a:p>
            <a:pPr>
              <a:lnSpc>
                <a:spcPct val="150000"/>
              </a:lnSpc>
            </a:pPr>
            <a:r>
              <a:rPr lang="en-US" smtClean="0">
                <a:latin typeface="Times New Roman" pitchFamily="18" charset="0"/>
                <a:cs typeface="Times New Roman" pitchFamily="18" charset="0"/>
              </a:rPr>
              <a:t>What is Adult Abuse?</a:t>
            </a:r>
          </a:p>
          <a:p>
            <a:pPr>
              <a:lnSpc>
                <a:spcPct val="150000"/>
              </a:lnSpc>
            </a:pPr>
            <a:r>
              <a:rPr lang="en-US" smtClean="0">
                <a:latin typeface="Times New Roman" pitchFamily="18" charset="0"/>
                <a:cs typeface="Times New Roman" pitchFamily="18" charset="0"/>
              </a:rPr>
              <a:t>What are the Warning Signs?</a:t>
            </a:r>
          </a:p>
          <a:p>
            <a:pPr>
              <a:lnSpc>
                <a:spcPct val="150000"/>
              </a:lnSpc>
            </a:pPr>
            <a:r>
              <a:rPr lang="en-US" smtClean="0">
                <a:latin typeface="Times New Roman" pitchFamily="18" charset="0"/>
                <a:cs typeface="Times New Roman" pitchFamily="18" charset="0"/>
              </a:rPr>
              <a:t>What are the Barriers to Detecting Abuse?</a:t>
            </a:r>
          </a:p>
          <a:p>
            <a:pPr>
              <a:lnSpc>
                <a:spcPct val="150000"/>
              </a:lnSpc>
            </a:pPr>
            <a:r>
              <a:rPr lang="en-US" smtClean="0">
                <a:latin typeface="Times New Roman" pitchFamily="18" charset="0"/>
                <a:cs typeface="Times New Roman" pitchFamily="18" charset="0"/>
              </a:rPr>
              <a:t>What can we do together to Confront Adult Abuse in Missouri?</a:t>
            </a:r>
          </a:p>
        </p:txBody>
      </p:sp>
      <p:pic>
        <p:nvPicPr>
          <p:cNvPr id="4" name="8CE13F10.wmv">
            <a:hlinkClick r:id="" action="ppaction://media"/>
          </p:cNvPr>
          <p:cNvPicPr>
            <a:picLocks noRot="1" noChangeAspect="1"/>
          </p:cNvPicPr>
          <p:nvPr>
            <a:videoFile r:link="rId1"/>
          </p:nvPr>
        </p:nvPicPr>
        <p:blipFill>
          <a:blip r:embed="rId4" cstate="print"/>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What can we do together to Confront Adult Abuse in Missouri?</a:t>
            </a:r>
            <a:endParaRPr lang="en-US" dirty="0">
              <a:solidFill>
                <a:schemeClr val="accent1">
                  <a:tint val="88000"/>
                  <a:satMod val="150000"/>
                </a:schemeClr>
              </a:solidFill>
            </a:endParaRPr>
          </a:p>
        </p:txBody>
      </p:sp>
      <p:sp>
        <p:nvSpPr>
          <p:cNvPr id="28675" name="Content Placeholder 2"/>
          <p:cNvSpPr>
            <a:spLocks noGrp="1"/>
          </p:cNvSpPr>
          <p:nvPr>
            <p:ph idx="1"/>
          </p:nvPr>
        </p:nvSpPr>
        <p:spPr>
          <a:xfrm>
            <a:off x="503238" y="530225"/>
            <a:ext cx="8183562" cy="4187825"/>
          </a:xfrm>
        </p:spPr>
        <p:txBody>
          <a:bodyPr anchor="ctr"/>
          <a:lstStyle/>
          <a:p>
            <a:pPr>
              <a:lnSpc>
                <a:spcPct val="150000"/>
              </a:lnSpc>
            </a:pPr>
            <a:r>
              <a:rPr lang="en-US" smtClean="0">
                <a:latin typeface="Times New Roman" pitchFamily="18" charset="0"/>
                <a:cs typeface="Times New Roman" pitchFamily="18" charset="0"/>
              </a:rPr>
              <a:t>Provide respite to relieve a caregiver</a:t>
            </a:r>
          </a:p>
          <a:p>
            <a:pPr>
              <a:lnSpc>
                <a:spcPct val="150000"/>
              </a:lnSpc>
            </a:pPr>
            <a:r>
              <a:rPr lang="en-US" smtClean="0">
                <a:latin typeface="Times New Roman" pitchFamily="18" charset="0"/>
                <a:cs typeface="Times New Roman" pitchFamily="18" charset="0"/>
              </a:rPr>
              <a:t>Visit an elderly or disabled friend</a:t>
            </a:r>
          </a:p>
          <a:p>
            <a:pPr>
              <a:buFont typeface="Wingdings 2" pitchFamily="18" charset="2"/>
              <a:buNone/>
            </a:pPr>
            <a:endParaRPr lang="en-US"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Contact us </a:t>
            </a:r>
            <a:endParaRPr lang="en-US" dirty="0">
              <a:solidFill>
                <a:schemeClr val="accent1">
                  <a:tint val="88000"/>
                  <a:satMod val="150000"/>
                </a:schemeClr>
              </a:solidFill>
            </a:endParaRPr>
          </a:p>
        </p:txBody>
      </p:sp>
      <p:sp>
        <p:nvSpPr>
          <p:cNvPr id="29699" name="Text Placeholder 2"/>
          <p:cNvSpPr>
            <a:spLocks noGrp="1"/>
          </p:cNvSpPr>
          <p:nvPr>
            <p:ph type="body" idx="1"/>
          </p:nvPr>
        </p:nvSpPr>
        <p:spPr>
          <a:xfrm>
            <a:off x="533400" y="990600"/>
            <a:ext cx="3932238" cy="792163"/>
          </a:xfrm>
        </p:spPr>
        <p:txBody>
          <a:bodyPr/>
          <a:lstStyle/>
          <a:p>
            <a:r>
              <a:rPr lang="en-US" sz="2000" smtClean="0"/>
              <a:t>Cindy Jobe, Chief of Central Registry Unit</a:t>
            </a:r>
          </a:p>
        </p:txBody>
      </p:sp>
      <p:sp>
        <p:nvSpPr>
          <p:cNvPr id="29700" name="Text Placeholder 3"/>
          <p:cNvSpPr>
            <a:spLocks noGrp="1"/>
          </p:cNvSpPr>
          <p:nvPr>
            <p:ph type="body" sz="half" idx="3"/>
          </p:nvPr>
        </p:nvSpPr>
        <p:spPr>
          <a:xfrm>
            <a:off x="4724400" y="1066800"/>
            <a:ext cx="3932238" cy="792163"/>
          </a:xfrm>
        </p:spPr>
        <p:txBody>
          <a:bodyPr/>
          <a:lstStyle/>
          <a:p>
            <a:r>
              <a:rPr lang="en-US" sz="2000" smtClean="0"/>
              <a:t>Jessica Bax, Constituent and Emergency Services Coordinator</a:t>
            </a:r>
          </a:p>
        </p:txBody>
      </p:sp>
      <p:sp>
        <p:nvSpPr>
          <p:cNvPr id="29701" name="Content Placeholder 4"/>
          <p:cNvSpPr>
            <a:spLocks noGrp="1"/>
          </p:cNvSpPr>
          <p:nvPr>
            <p:ph sz="quarter" idx="2"/>
          </p:nvPr>
        </p:nvSpPr>
        <p:spPr>
          <a:xfrm>
            <a:off x="608013" y="1447800"/>
            <a:ext cx="3930650" cy="3489325"/>
          </a:xfrm>
        </p:spPr>
        <p:txBody>
          <a:bodyPr/>
          <a:lstStyle/>
          <a:p>
            <a:pPr>
              <a:buFont typeface="Wingdings 2" pitchFamily="18" charset="2"/>
              <a:buNone/>
            </a:pPr>
            <a:endParaRPr lang="en-US" smtClean="0"/>
          </a:p>
          <a:p>
            <a:pPr>
              <a:buFont typeface="Wingdings 2" pitchFamily="18" charset="2"/>
              <a:buNone/>
            </a:pPr>
            <a:endParaRPr lang="en-US" smtClean="0"/>
          </a:p>
          <a:p>
            <a:pPr>
              <a:buFont typeface="Wingdings 2" pitchFamily="18" charset="2"/>
              <a:buNone/>
            </a:pPr>
            <a:r>
              <a:rPr lang="en-US" smtClean="0"/>
              <a:t>Division of Senior and Disability Services</a:t>
            </a:r>
          </a:p>
          <a:p>
            <a:pPr>
              <a:buFont typeface="Wingdings 2" pitchFamily="18" charset="2"/>
              <a:buNone/>
            </a:pPr>
            <a:r>
              <a:rPr lang="en-US" smtClean="0">
                <a:hlinkClick r:id="rId3"/>
              </a:rPr>
              <a:t>Cindy.Jobe@health.mo.gov</a:t>
            </a:r>
            <a:endParaRPr lang="en-US" smtClean="0"/>
          </a:p>
          <a:p>
            <a:pPr>
              <a:buFont typeface="Wingdings 2" pitchFamily="18" charset="2"/>
              <a:buNone/>
            </a:pPr>
            <a:r>
              <a:rPr lang="en-US" smtClean="0"/>
              <a:t>(573) 522-1081</a:t>
            </a:r>
          </a:p>
          <a:p>
            <a:pPr>
              <a:buFont typeface="Wingdings 2" pitchFamily="18" charset="2"/>
              <a:buNone/>
            </a:pPr>
            <a:endParaRPr lang="en-US" smtClean="0"/>
          </a:p>
        </p:txBody>
      </p:sp>
      <p:sp>
        <p:nvSpPr>
          <p:cNvPr id="29702" name="Content Placeholder 5"/>
          <p:cNvSpPr>
            <a:spLocks noGrp="1"/>
          </p:cNvSpPr>
          <p:nvPr>
            <p:ph sz="quarter" idx="4"/>
          </p:nvPr>
        </p:nvSpPr>
        <p:spPr>
          <a:xfrm>
            <a:off x="4652963" y="1447800"/>
            <a:ext cx="3930650" cy="3489325"/>
          </a:xfrm>
        </p:spPr>
        <p:txBody>
          <a:bodyPr/>
          <a:lstStyle/>
          <a:p>
            <a:pPr>
              <a:buFont typeface="Wingdings 2" pitchFamily="18" charset="2"/>
              <a:buNone/>
            </a:pPr>
            <a:endParaRPr lang="en-US" smtClean="0"/>
          </a:p>
          <a:p>
            <a:pPr>
              <a:buFont typeface="Wingdings 2" pitchFamily="18" charset="2"/>
              <a:buNone/>
            </a:pPr>
            <a:endParaRPr lang="en-US" smtClean="0"/>
          </a:p>
          <a:p>
            <a:pPr>
              <a:buFont typeface="Wingdings 2" pitchFamily="18" charset="2"/>
              <a:buNone/>
            </a:pPr>
            <a:r>
              <a:rPr lang="en-US" smtClean="0"/>
              <a:t>Division of Senior and Disability Services</a:t>
            </a:r>
          </a:p>
          <a:p>
            <a:pPr>
              <a:buFont typeface="Wingdings 2" pitchFamily="18" charset="2"/>
              <a:buNone/>
            </a:pPr>
            <a:r>
              <a:rPr lang="en-US" smtClean="0">
                <a:hlinkClick r:id="rId3"/>
              </a:rPr>
              <a:t>Jessica.Bax@health.mo.gov</a:t>
            </a:r>
            <a:endParaRPr lang="en-US" smtClean="0"/>
          </a:p>
          <a:p>
            <a:pPr>
              <a:buFont typeface="Wingdings 2" pitchFamily="18" charset="2"/>
              <a:buNone/>
            </a:pPr>
            <a:r>
              <a:rPr lang="en-US" smtClean="0"/>
              <a:t>(573) 751-2413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13" y="1820863"/>
            <a:ext cx="7772400" cy="1828800"/>
          </a:xfrm>
        </p:spPr>
        <p:txBody>
          <a:bodyPr/>
          <a:lstStyle/>
          <a:p>
            <a:pPr fontAlgn="auto">
              <a:spcAft>
                <a:spcPts val="0"/>
              </a:spcAft>
              <a:defRPr/>
            </a:pPr>
            <a:endParaRPr lang="en-US" dirty="0"/>
          </a:p>
        </p:txBody>
      </p:sp>
      <p:sp>
        <p:nvSpPr>
          <p:cNvPr id="3" name="Subtitle 2"/>
          <p:cNvSpPr>
            <a:spLocks noGrp="1"/>
          </p:cNvSpPr>
          <p:nvPr>
            <p:ph type="subTitle" idx="1"/>
          </p:nvPr>
        </p:nvSpPr>
        <p:spPr>
          <a:xfrm>
            <a:off x="722313" y="3684588"/>
            <a:ext cx="7772400" cy="914400"/>
          </a:xfrm>
        </p:spPr>
        <p:txBody>
          <a:bodyPr>
            <a:normAutofit/>
          </a:bodyPr>
          <a:lstStyle/>
          <a:p>
            <a:pPr fontAlgn="auto">
              <a:spcAft>
                <a:spcPts val="0"/>
              </a:spcAft>
              <a:buFont typeface="Wingdings 2"/>
              <a:buNone/>
              <a:defRPr/>
            </a:pPr>
            <a:endParaRPr lang="en-US" b="1" dirty="0"/>
          </a:p>
        </p:txBody>
      </p:sp>
      <p:graphicFrame>
        <p:nvGraphicFramePr>
          <p:cNvPr id="1026" name="Object 30"/>
          <p:cNvGraphicFramePr>
            <a:graphicFrameLocks noChangeAspect="1"/>
          </p:cNvGraphicFramePr>
          <p:nvPr/>
        </p:nvGraphicFramePr>
        <p:xfrm>
          <a:off x="304800" y="347663"/>
          <a:ext cx="8610600" cy="6161087"/>
        </p:xfrm>
        <a:graphic>
          <a:graphicData uri="http://schemas.openxmlformats.org/presentationml/2006/ole">
            <p:oleObj spid="_x0000_s1026" name="Acrobat Document" r:id="rId4" imgW="3238781" imgH="2567619" progId="Acrobat.Document.11">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is Adult Abuse?</a:t>
            </a:r>
            <a:endParaRPr lang="en-US" dirty="0">
              <a:solidFill>
                <a:schemeClr val="accent1">
                  <a:tint val="88000"/>
                  <a:satMod val="150000"/>
                </a:schemeClr>
              </a:solidFill>
            </a:endParaRPr>
          </a:p>
        </p:txBody>
      </p:sp>
      <p:sp>
        <p:nvSpPr>
          <p:cNvPr id="9219" name="Content Placeholder 2"/>
          <p:cNvSpPr>
            <a:spLocks noGrp="1"/>
          </p:cNvSpPr>
          <p:nvPr>
            <p:ph idx="1"/>
          </p:nvPr>
        </p:nvSpPr>
        <p:spPr>
          <a:xfrm>
            <a:off x="503238" y="530225"/>
            <a:ext cx="8183562" cy="4187825"/>
          </a:xfrm>
        </p:spPr>
        <p:txBody>
          <a:bodyPr anchor="ctr"/>
          <a:lstStyle/>
          <a:p>
            <a:pPr>
              <a:lnSpc>
                <a:spcPct val="150000"/>
              </a:lnSpc>
              <a:buFont typeface="Wingdings 2" pitchFamily="18" charset="2"/>
              <a:buNone/>
            </a:pPr>
            <a:r>
              <a:rPr lang="en-US" b="1" smtClean="0">
                <a:latin typeface="Times New Roman" pitchFamily="18" charset="0"/>
                <a:cs typeface="Times New Roman" pitchFamily="18" charset="0"/>
              </a:rPr>
              <a:t>Types of Abuse</a:t>
            </a:r>
          </a:p>
          <a:p>
            <a:pPr>
              <a:lnSpc>
                <a:spcPct val="150000"/>
              </a:lnSpc>
            </a:pPr>
            <a:r>
              <a:rPr lang="en-US" smtClean="0">
                <a:latin typeface="Times New Roman" pitchFamily="18" charset="0"/>
                <a:cs typeface="Times New Roman" pitchFamily="18" charset="0"/>
              </a:rPr>
              <a:t>Physical Abuse, including Sexual Abuse</a:t>
            </a:r>
          </a:p>
          <a:p>
            <a:pPr>
              <a:lnSpc>
                <a:spcPct val="150000"/>
              </a:lnSpc>
            </a:pPr>
            <a:r>
              <a:rPr lang="en-US" smtClean="0">
                <a:latin typeface="Times New Roman" pitchFamily="18" charset="0"/>
                <a:cs typeface="Times New Roman" pitchFamily="18" charset="0"/>
              </a:rPr>
              <a:t>Emotional Abuse</a:t>
            </a:r>
          </a:p>
          <a:p>
            <a:pPr>
              <a:lnSpc>
                <a:spcPct val="150000"/>
              </a:lnSpc>
            </a:pPr>
            <a:r>
              <a:rPr lang="en-US" smtClean="0">
                <a:latin typeface="Times New Roman" pitchFamily="18" charset="0"/>
                <a:cs typeface="Times New Roman" pitchFamily="18" charset="0"/>
              </a:rPr>
              <a:t>Caregiver Neglect or Abandonment</a:t>
            </a:r>
          </a:p>
          <a:p>
            <a:pPr>
              <a:lnSpc>
                <a:spcPct val="150000"/>
              </a:lnSpc>
            </a:pPr>
            <a:r>
              <a:rPr lang="en-US" smtClean="0">
                <a:latin typeface="Times New Roman" pitchFamily="18" charset="0"/>
                <a:cs typeface="Times New Roman" pitchFamily="18" charset="0"/>
              </a:rPr>
              <a:t>Financial Exploitation</a:t>
            </a:r>
          </a:p>
          <a:p>
            <a:pPr>
              <a:lnSpc>
                <a:spcPct val="150000"/>
              </a:lnSpc>
            </a:pPr>
            <a:r>
              <a:rPr lang="en-US" smtClean="0">
                <a:latin typeface="Times New Roman" pitchFamily="18" charset="0"/>
                <a:cs typeface="Times New Roman" pitchFamily="18" charset="0"/>
              </a:rPr>
              <a:t>Self-Neglect</a:t>
            </a:r>
          </a:p>
          <a:p>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Where Can Adult Abuse Occur?</a:t>
            </a:r>
            <a:endParaRPr lang="en-US" dirty="0">
              <a:solidFill>
                <a:schemeClr val="accent1">
                  <a:tint val="88000"/>
                  <a:satMod val="150000"/>
                </a:schemeClr>
              </a:solidFill>
            </a:endParaRPr>
          </a:p>
        </p:txBody>
      </p:sp>
      <p:sp>
        <p:nvSpPr>
          <p:cNvPr id="10243" name="Content Placeholder 2"/>
          <p:cNvSpPr>
            <a:spLocks noGrp="1"/>
          </p:cNvSpPr>
          <p:nvPr>
            <p:ph idx="1"/>
          </p:nvPr>
        </p:nvSpPr>
        <p:spPr>
          <a:xfrm>
            <a:off x="503238" y="530225"/>
            <a:ext cx="8183562" cy="4187825"/>
          </a:xfrm>
        </p:spPr>
        <p:txBody>
          <a:bodyPr anchor="ctr"/>
          <a:lstStyle/>
          <a:p>
            <a:pPr>
              <a:lnSpc>
                <a:spcPct val="150000"/>
              </a:lnSpc>
              <a:buFont typeface="Wingdings 2" pitchFamily="18" charset="2"/>
              <a:buNone/>
            </a:pPr>
            <a:r>
              <a:rPr lang="en-US" b="1" smtClean="0">
                <a:latin typeface="Times New Roman" pitchFamily="18" charset="0"/>
                <a:cs typeface="Times New Roman" pitchFamily="18" charset="0"/>
              </a:rPr>
              <a:t>Abuse can occur anywhere, such as:</a:t>
            </a:r>
          </a:p>
          <a:p>
            <a:pPr>
              <a:lnSpc>
                <a:spcPct val="150000"/>
              </a:lnSpc>
            </a:pPr>
            <a:r>
              <a:rPr lang="en-US" smtClean="0">
                <a:latin typeface="Times New Roman" pitchFamily="18" charset="0"/>
                <a:cs typeface="Times New Roman" pitchFamily="18" charset="0"/>
              </a:rPr>
              <a:t>Adult’s Home or Apartment</a:t>
            </a:r>
          </a:p>
          <a:p>
            <a:pPr>
              <a:lnSpc>
                <a:spcPct val="150000"/>
              </a:lnSpc>
            </a:pPr>
            <a:r>
              <a:rPr lang="en-US" smtClean="0">
                <a:latin typeface="Times New Roman" pitchFamily="18" charset="0"/>
                <a:cs typeface="Times New Roman" pitchFamily="18" charset="0"/>
              </a:rPr>
              <a:t>Relative’s Home</a:t>
            </a:r>
          </a:p>
          <a:p>
            <a:pPr>
              <a:lnSpc>
                <a:spcPct val="150000"/>
              </a:lnSpc>
            </a:pPr>
            <a:r>
              <a:rPr lang="en-US" smtClean="0">
                <a:latin typeface="Times New Roman" pitchFamily="18" charset="0"/>
                <a:cs typeface="Times New Roman" pitchFamily="18" charset="0"/>
              </a:rPr>
              <a:t>Long-Term Care Facility</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are the Warning Signs?</a:t>
            </a:r>
            <a:endParaRPr lang="en-US" dirty="0">
              <a:solidFill>
                <a:schemeClr val="accent1">
                  <a:tint val="88000"/>
                  <a:satMod val="150000"/>
                </a:schemeClr>
              </a:solidFill>
            </a:endParaRPr>
          </a:p>
        </p:txBody>
      </p:sp>
      <p:sp>
        <p:nvSpPr>
          <p:cNvPr id="3" name="Content Placeholder 2"/>
          <p:cNvSpPr>
            <a:spLocks noGrp="1"/>
          </p:cNvSpPr>
          <p:nvPr>
            <p:ph idx="1"/>
          </p:nvPr>
        </p:nvSpPr>
        <p:spPr/>
        <p:txBody>
          <a:bodyPr>
            <a:normAutofit fontScale="92500" lnSpcReduction="10000"/>
          </a:bodyPr>
          <a:lstStyle/>
          <a:p>
            <a:pPr marL="265176" indent="-265176" algn="ctr" fontAlgn="auto">
              <a:spcAft>
                <a:spcPts val="0"/>
              </a:spcAft>
              <a:buFont typeface="Wingdings 2"/>
              <a:buNone/>
              <a:defRPr/>
            </a:pPr>
            <a:r>
              <a:rPr lang="en-US" b="1" dirty="0" smtClean="0">
                <a:latin typeface="Times New Roman" pitchFamily="18" charset="0"/>
                <a:cs typeface="Times New Roman" pitchFamily="18" charset="0"/>
              </a:rPr>
              <a:t>Physical Abuse</a:t>
            </a:r>
          </a:p>
          <a:p>
            <a:pPr marL="265176" indent="-265176" algn="ctr" fontAlgn="auto">
              <a:spcAft>
                <a:spcPts val="0"/>
              </a:spcAft>
              <a:buFont typeface="Wingdings 2"/>
              <a:buNone/>
              <a:defRPr/>
            </a:pPr>
            <a:endParaRPr lang="en-US" strike="sngStrike" dirty="0" smtClean="0">
              <a:latin typeface="Times New Roman" pitchFamily="18" charset="0"/>
              <a:cs typeface="Times New Roman" pitchFamily="18" charset="0"/>
            </a:endParaRPr>
          </a:p>
          <a:p>
            <a:pPr marL="265176" indent="-265176" fontAlgn="auto">
              <a:lnSpc>
                <a:spcPct val="160000"/>
              </a:lnSpc>
              <a:spcAft>
                <a:spcPct val="50000"/>
              </a:spcAft>
              <a:buFont typeface="Wingdings 2"/>
              <a:buChar char=""/>
              <a:defRPr/>
            </a:pPr>
            <a:r>
              <a:rPr lang="en-US" dirty="0" smtClean="0">
                <a:latin typeface="Times New Roman" pitchFamily="18" charset="0"/>
                <a:cs typeface="Times New Roman" pitchFamily="18" charset="0"/>
              </a:rPr>
              <a:t>Hidden Injuries.</a:t>
            </a:r>
          </a:p>
          <a:p>
            <a:pPr marL="265176" indent="-265176" fontAlgn="auto">
              <a:lnSpc>
                <a:spcPct val="160000"/>
              </a:lnSpc>
              <a:spcAft>
                <a:spcPct val="50000"/>
              </a:spcAft>
              <a:buFont typeface="Wingdings 2"/>
              <a:buChar char=""/>
              <a:defRPr/>
            </a:pPr>
            <a:r>
              <a:rPr lang="en-US" dirty="0" smtClean="0">
                <a:latin typeface="Times New Roman" pitchFamily="18" charset="0"/>
                <a:cs typeface="Times New Roman" pitchFamily="18" charset="0"/>
              </a:rPr>
              <a:t> Sudden change in behavior.</a:t>
            </a:r>
          </a:p>
          <a:p>
            <a:pPr marL="265176" indent="-265176" fontAlgn="auto">
              <a:lnSpc>
                <a:spcPct val="160000"/>
              </a:lnSpc>
              <a:spcAft>
                <a:spcPts val="600"/>
              </a:spcAft>
              <a:buFont typeface="Wingdings 2"/>
              <a:buChar char=""/>
              <a:defRPr/>
            </a:pPr>
            <a:r>
              <a:rPr lang="en-US" dirty="0" smtClean="0">
                <a:latin typeface="Times New Roman" pitchFamily="18" charset="0"/>
                <a:cs typeface="Times New Roman" pitchFamily="18" charset="0"/>
              </a:rPr>
              <a:t> Bruising</a:t>
            </a:r>
          </a:p>
          <a:p>
            <a:pPr marL="265176" indent="-265176" fontAlgn="auto">
              <a:lnSpc>
                <a:spcPct val="160000"/>
              </a:lnSpc>
              <a:spcAft>
                <a:spcPts val="600"/>
              </a:spcAft>
              <a:buFont typeface="Wingdings 2"/>
              <a:buChar char=""/>
              <a:defRPr/>
            </a:pPr>
            <a:r>
              <a:rPr lang="en-US" dirty="0" smtClean="0">
                <a:latin typeface="Times New Roman" pitchFamily="18" charset="0"/>
                <a:cs typeface="Times New Roman" pitchFamily="18" charset="0"/>
              </a:rPr>
              <a:t>Caregiver’s behavior</a:t>
            </a:r>
          </a:p>
          <a:p>
            <a:pPr marL="265176" indent="-265176" fontAlgn="auto">
              <a:spcAft>
                <a:spcPts val="0"/>
              </a:spcAft>
              <a:buFont typeface="Wingdings 2"/>
              <a:buNone/>
              <a:defRPr/>
            </a:pPr>
            <a:endParaRPr lang="en-US" strike="sngStrik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are the Warning Signs?</a:t>
            </a:r>
            <a:endParaRPr lang="en-US" dirty="0">
              <a:solidFill>
                <a:schemeClr val="accent1">
                  <a:tint val="88000"/>
                  <a:satMod val="150000"/>
                </a:schemeClr>
              </a:solidFill>
            </a:endParaRPr>
          </a:p>
        </p:txBody>
      </p:sp>
      <p:sp>
        <p:nvSpPr>
          <p:cNvPr id="12291" name="Content Placeholder 2"/>
          <p:cNvSpPr>
            <a:spLocks noGrp="1"/>
          </p:cNvSpPr>
          <p:nvPr>
            <p:ph idx="1"/>
          </p:nvPr>
        </p:nvSpPr>
        <p:spPr>
          <a:xfrm>
            <a:off x="503238" y="530225"/>
            <a:ext cx="8183562" cy="4187825"/>
          </a:xfrm>
        </p:spPr>
        <p:txBody>
          <a:bodyPr/>
          <a:lstStyle/>
          <a:p>
            <a:pPr algn="ctr">
              <a:lnSpc>
                <a:spcPct val="90000"/>
              </a:lnSpc>
              <a:buFont typeface="Wingdings 2" pitchFamily="18" charset="2"/>
              <a:buNone/>
            </a:pPr>
            <a:r>
              <a:rPr lang="en-US" sz="2600" b="1" smtClean="0">
                <a:latin typeface="Times New Roman" pitchFamily="18" charset="0"/>
                <a:cs typeface="Times New Roman" pitchFamily="18" charset="0"/>
              </a:rPr>
              <a:t>Sexual Abuse</a:t>
            </a:r>
          </a:p>
          <a:p>
            <a:pPr>
              <a:buFont typeface="Wingdings 2" pitchFamily="18" charset="2"/>
              <a:buNone/>
            </a:pPr>
            <a:endParaRPr lang="en-US" sz="1800" smtClean="0">
              <a:latin typeface="Times New Roman" pitchFamily="18" charset="0"/>
            </a:endParaRPr>
          </a:p>
          <a:p>
            <a:pPr>
              <a:buFont typeface="Wingdings 2" pitchFamily="18" charset="2"/>
              <a:buNone/>
            </a:pPr>
            <a:endParaRPr lang="en-US" sz="1800" smtClean="0">
              <a:latin typeface="Times New Roman" pitchFamily="18" charset="0"/>
            </a:endParaRPr>
          </a:p>
          <a:p>
            <a:pPr>
              <a:lnSpc>
                <a:spcPct val="150000"/>
              </a:lnSpc>
            </a:pPr>
            <a:r>
              <a:rPr lang="en-US" smtClean="0">
                <a:latin typeface="Times New Roman" pitchFamily="18" charset="0"/>
                <a:cs typeface="Times New Roman" pitchFamily="18" charset="0"/>
              </a:rPr>
              <a:t>Bruising on breasts or genital area</a:t>
            </a:r>
          </a:p>
          <a:p>
            <a:pPr>
              <a:lnSpc>
                <a:spcPct val="150000"/>
              </a:lnSpc>
            </a:pPr>
            <a:r>
              <a:rPr lang="en-US" smtClean="0">
                <a:latin typeface="Times New Roman" pitchFamily="18" charset="0"/>
                <a:cs typeface="Times New Roman" pitchFamily="18" charset="0"/>
              </a:rPr>
              <a:t>Sudden interest in sexual issues</a:t>
            </a:r>
          </a:p>
          <a:p>
            <a:pPr>
              <a:lnSpc>
                <a:spcPct val="150000"/>
              </a:lnSpc>
            </a:pPr>
            <a:r>
              <a:rPr lang="en-US" smtClean="0">
                <a:latin typeface="Times New Roman" pitchFamily="18" charset="0"/>
                <a:cs typeface="Times New Roman" pitchFamily="18" charset="0"/>
              </a:rPr>
              <a:t>Questions regarding pregnancy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are the Warning Signs?</a:t>
            </a:r>
            <a:endParaRPr lang="en-US" dirty="0">
              <a:solidFill>
                <a:schemeClr val="accent1">
                  <a:tint val="88000"/>
                  <a:satMod val="150000"/>
                </a:schemeClr>
              </a:solidFill>
            </a:endParaRPr>
          </a:p>
        </p:txBody>
      </p:sp>
      <p:sp>
        <p:nvSpPr>
          <p:cNvPr id="13315" name="Content Placeholder 2"/>
          <p:cNvSpPr>
            <a:spLocks noGrp="1"/>
          </p:cNvSpPr>
          <p:nvPr>
            <p:ph idx="1"/>
          </p:nvPr>
        </p:nvSpPr>
        <p:spPr>
          <a:xfrm>
            <a:off x="503238" y="530225"/>
            <a:ext cx="8183562" cy="4187825"/>
          </a:xfrm>
        </p:spPr>
        <p:txBody>
          <a:bodyPr/>
          <a:lstStyle/>
          <a:p>
            <a:pPr algn="ctr">
              <a:lnSpc>
                <a:spcPct val="90000"/>
              </a:lnSpc>
              <a:buFont typeface="Wingdings 2" pitchFamily="18" charset="2"/>
              <a:buNone/>
            </a:pPr>
            <a:r>
              <a:rPr lang="en-US" sz="2600" b="1" smtClean="0">
                <a:latin typeface="Times New Roman" pitchFamily="18" charset="0"/>
                <a:cs typeface="Times New Roman" pitchFamily="18" charset="0"/>
              </a:rPr>
              <a:t>Caregiver Neglect</a:t>
            </a:r>
            <a:endParaRPr lang="en-US" smtClean="0">
              <a:latin typeface="Times New Roman" pitchFamily="18" charset="0"/>
              <a:cs typeface="Times New Roman" pitchFamily="18" charset="0"/>
            </a:endParaRPr>
          </a:p>
          <a:p>
            <a:pPr>
              <a:lnSpc>
                <a:spcPct val="150000"/>
              </a:lnSpc>
              <a:spcAft>
                <a:spcPct val="30000"/>
              </a:spcAft>
            </a:pPr>
            <a:r>
              <a:rPr lang="en-US" smtClean="0">
                <a:latin typeface="Times New Roman" pitchFamily="18" charset="0"/>
                <a:cs typeface="Times New Roman" pitchFamily="18" charset="0"/>
              </a:rPr>
              <a:t>Dehydration /  Malnutrition</a:t>
            </a:r>
          </a:p>
          <a:p>
            <a:pPr>
              <a:lnSpc>
                <a:spcPct val="150000"/>
              </a:lnSpc>
              <a:spcAft>
                <a:spcPct val="30000"/>
              </a:spcAft>
            </a:pPr>
            <a:r>
              <a:rPr lang="en-US" smtClean="0">
                <a:latin typeface="Times New Roman" pitchFamily="18" charset="0"/>
                <a:cs typeface="Times New Roman" pitchFamily="18" charset="0"/>
              </a:rPr>
              <a:t> Poor personal hygiene</a:t>
            </a:r>
          </a:p>
          <a:p>
            <a:pPr>
              <a:lnSpc>
                <a:spcPct val="150000"/>
              </a:lnSpc>
              <a:spcAft>
                <a:spcPct val="30000"/>
              </a:spcAft>
            </a:pPr>
            <a:r>
              <a:rPr lang="en-US" smtClean="0">
                <a:latin typeface="Times New Roman" pitchFamily="18" charset="0"/>
                <a:cs typeface="Times New Roman" pitchFamily="18" charset="0"/>
              </a:rPr>
              <a:t> Untreated health problems</a:t>
            </a:r>
          </a:p>
          <a:p>
            <a:pPr>
              <a:lnSpc>
                <a:spcPct val="150000"/>
              </a:lnSpc>
              <a:spcAft>
                <a:spcPct val="15000"/>
              </a:spcAft>
            </a:pPr>
            <a:r>
              <a:rPr lang="en-US" smtClean="0">
                <a:latin typeface="Times New Roman" pitchFamily="18" charset="0"/>
                <a:cs typeface="Times New Roman" pitchFamily="18" charset="0"/>
              </a:rPr>
              <a:t> Health &amp; safety hazards in living environment</a:t>
            </a:r>
          </a:p>
          <a:p>
            <a:pPr>
              <a:buFont typeface="Wingdings 2" pitchFamily="18" charset="2"/>
              <a:buNone/>
            </a:pPr>
            <a:endParaRPr lang="en-US" smtClean="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are the Warning Signs?</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2920" y="1143000"/>
            <a:ext cx="8183880" cy="3575304"/>
          </a:xfrm>
        </p:spPr>
        <p:txBody>
          <a:bodyPr numCol="2">
            <a:normAutofit fontScale="40000" lnSpcReduction="20000"/>
          </a:bodyPr>
          <a:lstStyle/>
          <a:p>
            <a:pPr marL="265176" indent="-265176" fontAlgn="auto">
              <a:lnSpc>
                <a:spcPct val="170000"/>
              </a:lnSpc>
              <a:spcAft>
                <a:spcPts val="1200"/>
              </a:spcAft>
              <a:buFont typeface="Wingdings 2"/>
              <a:buChar char=""/>
              <a:defRPr/>
            </a:pPr>
            <a:r>
              <a:rPr lang="en-US" sz="6000" dirty="0" smtClean="0">
                <a:latin typeface="Times New Roman" pitchFamily="18" charset="0"/>
                <a:cs typeface="Times New Roman" pitchFamily="18" charset="0"/>
              </a:rPr>
              <a:t>Not keeping medical appointments </a:t>
            </a:r>
          </a:p>
          <a:p>
            <a:pPr marL="265176" indent="-265176" fontAlgn="auto">
              <a:lnSpc>
                <a:spcPct val="170000"/>
              </a:lnSpc>
              <a:spcAft>
                <a:spcPts val="1200"/>
              </a:spcAft>
              <a:buFont typeface="Wingdings 2"/>
              <a:buChar char=""/>
              <a:defRPr/>
            </a:pPr>
            <a:r>
              <a:rPr lang="en-US" sz="6000" dirty="0" smtClean="0">
                <a:latin typeface="Times New Roman" pitchFamily="18" charset="0"/>
                <a:cs typeface="Times New Roman" pitchFamily="18" charset="0"/>
              </a:rPr>
              <a:t>Inability to manage personal finances</a:t>
            </a:r>
          </a:p>
          <a:p>
            <a:pPr marL="265176" indent="-265176" fontAlgn="auto">
              <a:lnSpc>
                <a:spcPct val="170000"/>
              </a:lnSpc>
              <a:spcAft>
                <a:spcPts val="1200"/>
              </a:spcAft>
              <a:buFont typeface="Wingdings 2"/>
              <a:buChar char=""/>
              <a:defRPr/>
            </a:pPr>
            <a:r>
              <a:rPr lang="en-US" sz="6000" dirty="0" smtClean="0">
                <a:latin typeface="Times New Roman" pitchFamily="18" charset="0"/>
                <a:cs typeface="Times New Roman" pitchFamily="18" charset="0"/>
              </a:rPr>
              <a:t>Poor hygiene</a:t>
            </a:r>
          </a:p>
          <a:p>
            <a:pPr marL="265176" indent="-265176" fontAlgn="auto">
              <a:lnSpc>
                <a:spcPct val="170000"/>
              </a:lnSpc>
              <a:spcAft>
                <a:spcPts val="1200"/>
              </a:spcAft>
              <a:buFont typeface="Wingdings 2"/>
              <a:buChar char=""/>
              <a:defRPr/>
            </a:pPr>
            <a:r>
              <a:rPr lang="en-US" sz="6000" dirty="0" smtClean="0">
                <a:latin typeface="Times New Roman" pitchFamily="18" charset="0"/>
                <a:cs typeface="Times New Roman" pitchFamily="18" charset="0"/>
              </a:rPr>
              <a:t>Changes in intellectual functions </a:t>
            </a:r>
          </a:p>
          <a:p>
            <a:pPr marL="265176" indent="-265176" fontAlgn="auto">
              <a:lnSpc>
                <a:spcPct val="170000"/>
              </a:lnSpc>
              <a:spcAft>
                <a:spcPts val="1200"/>
              </a:spcAft>
              <a:buFont typeface="Wingdings 2"/>
              <a:buChar char=""/>
              <a:defRPr/>
            </a:pPr>
            <a:r>
              <a:rPr lang="en-US" sz="6000" dirty="0" smtClean="0">
                <a:latin typeface="Times New Roman" pitchFamily="18" charset="0"/>
                <a:cs typeface="Times New Roman" pitchFamily="18" charset="0"/>
              </a:rPr>
              <a:t>Inadequate housing or homeless</a:t>
            </a:r>
          </a:p>
          <a:p>
            <a:pPr marL="265176" indent="-265176" fontAlgn="auto">
              <a:lnSpc>
                <a:spcPct val="170000"/>
              </a:lnSpc>
              <a:spcAft>
                <a:spcPts val="1200"/>
              </a:spcAft>
              <a:buFont typeface="Wingdings 2"/>
              <a:buChar char=""/>
              <a:defRPr/>
            </a:pPr>
            <a:r>
              <a:rPr lang="en-US" sz="6000" dirty="0" smtClean="0">
                <a:latin typeface="Times New Roman" pitchFamily="18" charset="0"/>
                <a:cs typeface="Times New Roman" pitchFamily="18" charset="0"/>
              </a:rPr>
              <a:t>Hazardous living conditions</a:t>
            </a:r>
          </a:p>
          <a:p>
            <a:pPr marL="265176" indent="-265176" fontAlgn="auto">
              <a:spcAft>
                <a:spcPts val="0"/>
              </a:spcAft>
              <a:buFont typeface="Wingdings 2"/>
              <a:buChar char=""/>
              <a:defRPr/>
            </a:pPr>
            <a:endParaRPr lang="en-US" b="1" dirty="0"/>
          </a:p>
        </p:txBody>
      </p:sp>
      <p:sp>
        <p:nvSpPr>
          <p:cNvPr id="14340" name="TextBox 3"/>
          <p:cNvSpPr txBox="1">
            <a:spLocks noChangeArrowheads="1"/>
          </p:cNvSpPr>
          <p:nvPr/>
        </p:nvSpPr>
        <p:spPr bwMode="auto">
          <a:xfrm>
            <a:off x="1143000" y="533400"/>
            <a:ext cx="6705600" cy="531813"/>
          </a:xfrm>
          <a:prstGeom prst="rect">
            <a:avLst/>
          </a:prstGeom>
          <a:noFill/>
          <a:ln w="9525">
            <a:noFill/>
            <a:miter lim="800000"/>
            <a:headEnd/>
            <a:tailEnd/>
          </a:ln>
        </p:spPr>
        <p:txBody>
          <a:bodyPr>
            <a:spAutoFit/>
          </a:bodyPr>
          <a:lstStyle/>
          <a:p>
            <a:pPr algn="ctr">
              <a:lnSpc>
                <a:spcPct val="110000"/>
              </a:lnSpc>
            </a:pPr>
            <a:r>
              <a:rPr lang="en-US" sz="2800" b="1">
                <a:latin typeface="Times New Roman" pitchFamily="18" charset="0"/>
                <a:cs typeface="Times New Roman" pitchFamily="18" charset="0"/>
              </a:rPr>
              <a:t>Self-Neglect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fontAlgn="auto">
              <a:spcAft>
                <a:spcPts val="0"/>
              </a:spcAft>
              <a:defRPr/>
            </a:pPr>
            <a:r>
              <a:rPr lang="en-US" dirty="0" smtClean="0">
                <a:solidFill>
                  <a:schemeClr val="accent1">
                    <a:tint val="88000"/>
                    <a:satMod val="150000"/>
                  </a:schemeClr>
                </a:solidFill>
              </a:rPr>
              <a:t>What are the Warning Signs?</a:t>
            </a:r>
            <a:endParaRPr lang="en-US" dirty="0">
              <a:solidFill>
                <a:schemeClr val="accent1">
                  <a:tint val="88000"/>
                  <a:satMod val="150000"/>
                </a:schemeClr>
              </a:solidFill>
            </a:endParaRPr>
          </a:p>
        </p:txBody>
      </p:sp>
      <p:sp>
        <p:nvSpPr>
          <p:cNvPr id="3" name="Content Placeholder 2"/>
          <p:cNvSpPr>
            <a:spLocks noGrp="1"/>
          </p:cNvSpPr>
          <p:nvPr>
            <p:ph idx="1"/>
          </p:nvPr>
        </p:nvSpPr>
        <p:spPr>
          <a:xfrm>
            <a:off x="503238" y="530225"/>
            <a:ext cx="8183562" cy="4187825"/>
          </a:xfrm>
        </p:spPr>
        <p:txBody>
          <a:bodyPr>
            <a:normAutofit fontScale="92500" lnSpcReduction="20000"/>
          </a:bodyPr>
          <a:lstStyle/>
          <a:p>
            <a:pPr marL="265176" indent="-265176" algn="ctr" fontAlgn="auto">
              <a:lnSpc>
                <a:spcPct val="110000"/>
              </a:lnSpc>
              <a:spcAft>
                <a:spcPts val="0"/>
              </a:spcAft>
              <a:buFont typeface="Wingdings 2"/>
              <a:buNone/>
              <a:defRPr/>
            </a:pPr>
            <a:r>
              <a:rPr lang="en-US" b="1" dirty="0" smtClean="0">
                <a:latin typeface="Times New Roman" pitchFamily="18" charset="0"/>
                <a:cs typeface="Times New Roman" pitchFamily="18" charset="0"/>
              </a:rPr>
              <a:t>Financial Exploitation</a:t>
            </a:r>
          </a:p>
          <a:p>
            <a:pPr marL="265176" indent="-265176" fontAlgn="auto">
              <a:lnSpc>
                <a:spcPct val="150000"/>
              </a:lnSpc>
              <a:spcAft>
                <a:spcPts val="1200"/>
              </a:spcAft>
              <a:buFont typeface="Wingdings 2"/>
              <a:buChar char=""/>
              <a:defRPr/>
            </a:pPr>
            <a:r>
              <a:rPr lang="en-US" dirty="0" smtClean="0">
                <a:latin typeface="Times New Roman" pitchFamily="18" charset="0"/>
                <a:cs typeface="Times New Roman" pitchFamily="18" charset="0"/>
              </a:rPr>
              <a:t>Inability to explain finances.</a:t>
            </a:r>
          </a:p>
          <a:p>
            <a:pPr marL="265176" indent="-265176" fontAlgn="auto">
              <a:lnSpc>
                <a:spcPct val="150000"/>
              </a:lnSpc>
              <a:spcAft>
                <a:spcPts val="1200"/>
              </a:spcAft>
              <a:buFont typeface="Wingdings 2"/>
              <a:buChar char=""/>
              <a:defRPr/>
            </a:pPr>
            <a:r>
              <a:rPr lang="en-US" dirty="0" smtClean="0">
                <a:latin typeface="Times New Roman" pitchFamily="18" charset="0"/>
                <a:cs typeface="Times New Roman" pitchFamily="18" charset="0"/>
              </a:rPr>
              <a:t> Disparity between assets &amp; lifestyle.</a:t>
            </a:r>
          </a:p>
          <a:p>
            <a:pPr marL="265176" indent="-265176" fontAlgn="auto">
              <a:lnSpc>
                <a:spcPct val="150000"/>
              </a:lnSpc>
              <a:spcAft>
                <a:spcPts val="1200"/>
              </a:spcAft>
              <a:buFont typeface="Wingdings 2"/>
              <a:buChar char=""/>
              <a:defRPr/>
            </a:pPr>
            <a:r>
              <a:rPr lang="en-US" dirty="0" smtClean="0">
                <a:latin typeface="Times New Roman" pitchFamily="18" charset="0"/>
                <a:cs typeface="Times New Roman" pitchFamily="18" charset="0"/>
              </a:rPr>
              <a:t> Caregiver behavior.</a:t>
            </a:r>
          </a:p>
          <a:p>
            <a:pPr marL="265176" indent="-265176" fontAlgn="auto">
              <a:lnSpc>
                <a:spcPct val="150000"/>
              </a:lnSpc>
              <a:spcAft>
                <a:spcPts val="1200"/>
              </a:spcAft>
              <a:buFont typeface="Wingdings 2"/>
              <a:buChar char=""/>
              <a:defRPr/>
            </a:pPr>
            <a:r>
              <a:rPr lang="en-US" dirty="0" smtClean="0">
                <a:latin typeface="Times New Roman" pitchFamily="18" charset="0"/>
                <a:cs typeface="Times New Roman" pitchFamily="18" charset="0"/>
              </a:rPr>
              <a:t> Sudden change in banking practices</a:t>
            </a:r>
          </a:p>
          <a:p>
            <a:pPr marL="265176" indent="-265176" fontAlgn="auto">
              <a:lnSpc>
                <a:spcPct val="150000"/>
              </a:lnSpc>
              <a:spcAft>
                <a:spcPts val="1200"/>
              </a:spcAft>
              <a:buFont typeface="Wingdings 2"/>
              <a:buChar char=""/>
              <a:defRPr/>
            </a:pPr>
            <a:r>
              <a:rPr lang="en-US" dirty="0" smtClean="0">
                <a:latin typeface="Times New Roman" pitchFamily="18" charset="0"/>
                <a:cs typeface="Times New Roman" pitchFamily="18" charset="0"/>
              </a:rPr>
              <a:t> Misuse of a Power of Attorney</a:t>
            </a:r>
          </a:p>
          <a:p>
            <a:pPr marL="265176" indent="-265176" fontAlgn="auto">
              <a:spcAft>
                <a:spcPts val="0"/>
              </a:spcAft>
              <a:buFont typeface="Wingdings 2"/>
              <a:buChar char=""/>
              <a:defRPr/>
            </a:pP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Custom 7">
      <a:dk1>
        <a:sysClr val="windowText" lastClr="000000"/>
      </a:dk1>
      <a:lt1>
        <a:sysClr val="window" lastClr="FFFFFF"/>
      </a:lt1>
      <a:dk2>
        <a:srgbClr val="323232"/>
      </a:dk2>
      <a:lt2>
        <a:srgbClr val="E3DED1"/>
      </a:lt2>
      <a:accent1>
        <a:srgbClr val="BF0000"/>
      </a:accent1>
      <a:accent2>
        <a:srgbClr val="900000"/>
      </a:accent2>
      <a:accent3>
        <a:srgbClr val="BF0000"/>
      </a:accent3>
      <a:accent4>
        <a:srgbClr val="BF0000"/>
      </a:accent4>
      <a:accent5>
        <a:srgbClr val="C00000"/>
      </a:accent5>
      <a:accent6>
        <a:srgbClr val="BF0000"/>
      </a:accent6>
      <a:hlink>
        <a:srgbClr val="593500"/>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1209</TotalTime>
  <Words>884</Words>
  <Application>Microsoft Office PowerPoint</Application>
  <PresentationFormat>On-screen Show (4:3)</PresentationFormat>
  <Paragraphs>161</Paragraphs>
  <Slides>24</Slides>
  <Notes>24</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Verdana</vt:lpstr>
      <vt:lpstr>Arial</vt:lpstr>
      <vt:lpstr>Wingdings 2</vt:lpstr>
      <vt:lpstr>Calibri</vt:lpstr>
      <vt:lpstr>Times New Roman</vt:lpstr>
      <vt:lpstr>Aspect</vt:lpstr>
      <vt:lpstr>Acrobat Document</vt:lpstr>
      <vt:lpstr>Confronting Adult Abuse in Missouri</vt:lpstr>
      <vt:lpstr>What is Adult Abuse?</vt:lpstr>
      <vt:lpstr>What is Adult Abuse?</vt:lpstr>
      <vt:lpstr>Where Can Adult Abuse Occur?</vt:lpstr>
      <vt:lpstr>What are the Warning Signs?</vt:lpstr>
      <vt:lpstr>What are the Warning Signs?</vt:lpstr>
      <vt:lpstr>What are the Warning Signs?</vt:lpstr>
      <vt:lpstr>What are the Warning Signs?</vt:lpstr>
      <vt:lpstr>What are the Warning Signs?</vt:lpstr>
      <vt:lpstr>Common Perpetrators</vt:lpstr>
      <vt:lpstr>Common Traits of a Perpetrator</vt:lpstr>
      <vt:lpstr>Adult Abuse</vt:lpstr>
      <vt:lpstr>What are the Barriers to Detecting Abuse?</vt:lpstr>
      <vt:lpstr>What are the Barriers to Detecting Abuse?</vt:lpstr>
      <vt:lpstr>What are the Barriers to Detecting Abuse?</vt:lpstr>
      <vt:lpstr>What can we do together to Confront Adult Abuse in Missouri?</vt:lpstr>
      <vt:lpstr>Adult Abuse and Neglect Hotline </vt:lpstr>
      <vt:lpstr>Make a Difference. Make the Call. </vt:lpstr>
      <vt:lpstr>Make a Difference. Make the Call. </vt:lpstr>
      <vt:lpstr>What can we do together to Confront Adult Abuse in Missouri?</vt:lpstr>
      <vt:lpstr>Confronting Adult Abuse in Missouri</vt:lpstr>
      <vt:lpstr>What can we do together to Confront Adult Abuse in Missouri?</vt:lpstr>
      <vt:lpstr>Contact us </vt:lpstr>
      <vt:lpstr>Slide 24</vt:lpstr>
    </vt:vector>
  </TitlesOfParts>
  <Company>DHSS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Show Me Respect</dc:title>
  <dc:creator>hlinstall</dc:creator>
  <cp:lastModifiedBy>krj</cp:lastModifiedBy>
  <cp:revision>121</cp:revision>
  <cp:lastPrinted>2014-08-18T17:29:47Z</cp:lastPrinted>
  <dcterms:created xsi:type="dcterms:W3CDTF">2014-02-26T19:50:25Z</dcterms:created>
  <dcterms:modified xsi:type="dcterms:W3CDTF">2018-05-23T14:36:53Z</dcterms:modified>
</cp:coreProperties>
</file>