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7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4"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42E9E19-0A66-40BC-A4FE-F3233C0F0F94}" type="datetimeFigureOut">
              <a:rPr lang="en-US" smtClean="0"/>
              <a:t>11/26/2012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0BE2FEA-2CC9-4386-9A92-1BF6461202B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2E9E19-0A66-40BC-A4FE-F3233C0F0F94}"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2E9E19-0A66-40BC-A4FE-F3233C0F0F94}"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2E9E19-0A66-40BC-A4FE-F3233C0F0F94}"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2E9E19-0A66-40BC-A4FE-F3233C0F0F94}"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0BE2FEA-2CC9-4386-9A92-1BF6461202B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2E9E19-0A66-40BC-A4FE-F3233C0F0F94}"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2E9E19-0A66-40BC-A4FE-F3233C0F0F94}" type="datetimeFigureOut">
              <a:rPr lang="en-US" smtClean="0"/>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2E9E19-0A66-40BC-A4FE-F3233C0F0F94}" type="datetimeFigureOut">
              <a:rPr lang="en-US" smtClean="0"/>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E9E19-0A66-40BC-A4FE-F3233C0F0F94}" type="datetimeFigureOut">
              <a:rPr lang="en-US" smtClean="0"/>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2E9E19-0A66-40BC-A4FE-F3233C0F0F94}"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2E9E19-0A66-40BC-A4FE-F3233C0F0F94}"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E2FEA-2CC9-4386-9A92-1BF6461202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2E9E19-0A66-40BC-A4FE-F3233C0F0F94}" type="datetimeFigureOut">
              <a:rPr lang="en-US" smtClean="0"/>
              <a:t>11/26/2012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0BE2FEA-2CC9-4386-9A92-1BF6461202B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965830" cy="1828800"/>
          </a:xfrm>
        </p:spPr>
        <p:txBody>
          <a:bodyPr>
            <a:normAutofit fontScale="90000"/>
          </a:bodyPr>
          <a:lstStyle/>
          <a:p>
            <a:r>
              <a:rPr lang="en-US" dirty="0" smtClean="0"/>
              <a:t/>
            </a:r>
            <a:br>
              <a:rPr lang="en-US" dirty="0" smtClean="0"/>
            </a:br>
            <a:r>
              <a:rPr lang="en-US" dirty="0" smtClean="0"/>
              <a:t>EA Conway Medical Center</a:t>
            </a:r>
            <a:endParaRPr lang="en-US" dirty="0"/>
          </a:p>
        </p:txBody>
      </p:sp>
      <p:sp>
        <p:nvSpPr>
          <p:cNvPr id="3" name="Subtitle 2"/>
          <p:cNvSpPr>
            <a:spLocks noGrp="1"/>
          </p:cNvSpPr>
          <p:nvPr>
            <p:ph type="subTitle" idx="1"/>
          </p:nvPr>
        </p:nvSpPr>
        <p:spPr>
          <a:xfrm>
            <a:off x="1371600" y="4038600"/>
            <a:ext cx="6400800" cy="1295400"/>
          </a:xfrm>
        </p:spPr>
        <p:txBody>
          <a:bodyPr/>
          <a:lstStyle/>
          <a:p>
            <a:r>
              <a:rPr lang="en-US" dirty="0" smtClean="0"/>
              <a:t>Lockout/</a:t>
            </a:r>
            <a:r>
              <a:rPr lang="en-US" dirty="0" err="1" smtClean="0"/>
              <a:t>Tagout</a:t>
            </a:r>
            <a:r>
              <a:rPr lang="en-US" dirty="0" smtClean="0"/>
              <a:t> </a:t>
            </a:r>
          </a:p>
          <a:p>
            <a:r>
              <a:rPr lang="en-US" dirty="0" smtClean="0"/>
              <a:t>Training</a:t>
            </a:r>
            <a:endParaRPr lang="en-US" dirty="0"/>
          </a:p>
        </p:txBody>
      </p:sp>
      <p:pic>
        <p:nvPicPr>
          <p:cNvPr id="1026" name="Picture 1" descr="cid:image001.png@01CBC6C3.8F77B320"/>
          <p:cNvPicPr>
            <a:picLocks noChangeAspect="1" noChangeArrowheads="1"/>
          </p:cNvPicPr>
          <p:nvPr/>
        </p:nvPicPr>
        <p:blipFill>
          <a:blip r:embed="rId2" cstate="print"/>
          <a:srcRect/>
          <a:stretch>
            <a:fillRect/>
          </a:stretch>
        </p:blipFill>
        <p:spPr bwMode="auto">
          <a:xfrm>
            <a:off x="2362200" y="609600"/>
            <a:ext cx="3962400" cy="847440"/>
          </a:xfrm>
          <a:prstGeom prst="rect">
            <a:avLst/>
          </a:prstGeom>
          <a:noFill/>
          <a:ln w="9525">
            <a:noFill/>
            <a:miter lim="800000"/>
            <a:headEnd/>
            <a:tailEnd/>
          </a:ln>
        </p:spPr>
      </p:pic>
      <p:sp>
        <p:nvSpPr>
          <p:cNvPr id="5" name="TextBox 4"/>
          <p:cNvSpPr txBox="1"/>
          <p:nvPr/>
        </p:nvSpPr>
        <p:spPr>
          <a:xfrm>
            <a:off x="6019800" y="6172200"/>
            <a:ext cx="2819400" cy="246221"/>
          </a:xfrm>
          <a:prstGeom prst="rect">
            <a:avLst/>
          </a:prstGeom>
          <a:noFill/>
        </p:spPr>
        <p:txBody>
          <a:bodyPr wrap="square" rtlCol="0">
            <a:spAutoFit/>
          </a:bodyPr>
          <a:lstStyle/>
          <a:p>
            <a:r>
              <a:rPr lang="en-US" sz="1000" dirty="0" smtClean="0"/>
              <a:t>Created December 2012 by Karen Williams</a:t>
            </a:r>
            <a:endParaRPr lang="en-US" sz="1000" dirty="0"/>
          </a:p>
        </p:txBody>
      </p:sp>
    </p:spTree>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RESPONSIBILITIES OF AFFECTED STAFF</a:t>
            </a:r>
            <a:endParaRPr lang="en-US" sz="3200" dirty="0"/>
          </a:p>
        </p:txBody>
      </p:sp>
      <p:sp>
        <p:nvSpPr>
          <p:cNvPr id="3" name="Content Placeholder 2"/>
          <p:cNvSpPr>
            <a:spLocks noGrp="1"/>
          </p:cNvSpPr>
          <p:nvPr>
            <p:ph idx="1"/>
          </p:nvPr>
        </p:nvSpPr>
        <p:spPr/>
        <p:txBody>
          <a:bodyPr>
            <a:normAutofit/>
          </a:bodyPr>
          <a:lstStyle/>
          <a:p>
            <a:pPr lvl="0" hangingPunct="0"/>
            <a:r>
              <a:rPr lang="en-US" dirty="0" smtClean="0"/>
              <a:t> </a:t>
            </a:r>
            <a:r>
              <a:rPr lang="en-US" dirty="0" smtClean="0"/>
              <a:t>Through your supervisor, be aware of any LOTO work being conducted within your </a:t>
            </a:r>
            <a:r>
              <a:rPr lang="en-US" dirty="0" smtClean="0"/>
              <a:t>department </a:t>
            </a:r>
            <a:r>
              <a:rPr lang="en-US" dirty="0" smtClean="0"/>
              <a:t>or general areas.</a:t>
            </a:r>
          </a:p>
          <a:p>
            <a:pPr hangingPunct="0">
              <a:buNone/>
            </a:pPr>
            <a:r>
              <a:rPr lang="en-US" dirty="0" smtClean="0"/>
              <a:t>         </a:t>
            </a:r>
          </a:p>
          <a:p>
            <a:pPr lvl="0" hangingPunct="0"/>
            <a:r>
              <a:rPr lang="en-US" dirty="0" smtClean="0"/>
              <a:t>     Do not attempt to remove any lock or tag located on equipment or electrical breakers </a:t>
            </a:r>
            <a:r>
              <a:rPr lang="en-US" dirty="0" smtClean="0"/>
              <a:t>         </a:t>
            </a:r>
            <a:r>
              <a:rPr lang="en-US" dirty="0" smtClean="0"/>
              <a:t>that are located in your department or general area.</a:t>
            </a:r>
            <a:endParaRPr lang="en-US" dirty="0"/>
          </a:p>
        </p:txBody>
      </p:sp>
      <p:pic>
        <p:nvPicPr>
          <p:cNvPr id="4" name="Picture 3" descr="Lock-Out-Tag-Out-Caution-Tape.jpg"/>
          <p:cNvPicPr>
            <a:picLocks noChangeAspect="1"/>
          </p:cNvPicPr>
          <p:nvPr/>
        </p:nvPicPr>
        <p:blipFill>
          <a:blip r:embed="rId2" cstate="print"/>
          <a:stretch>
            <a:fillRect/>
          </a:stretch>
        </p:blipFill>
        <p:spPr>
          <a:xfrm>
            <a:off x="3429000" y="4953000"/>
            <a:ext cx="4495800" cy="17526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ALL STAFF</a:t>
            </a:r>
            <a:r>
              <a:rPr lang="en-US" u="sng" dirty="0" smtClean="0"/>
              <a:t>:</a:t>
            </a:r>
            <a:endParaRPr lang="en-US" dirty="0"/>
          </a:p>
        </p:txBody>
      </p:sp>
      <p:sp>
        <p:nvSpPr>
          <p:cNvPr id="3" name="Content Placeholder 2"/>
          <p:cNvSpPr>
            <a:spLocks noGrp="1"/>
          </p:cNvSpPr>
          <p:nvPr>
            <p:ph idx="1"/>
          </p:nvPr>
        </p:nvSpPr>
        <p:spPr/>
        <p:txBody>
          <a:bodyPr>
            <a:normAutofit fontScale="85000" lnSpcReduction="20000"/>
          </a:bodyPr>
          <a:lstStyle/>
          <a:p>
            <a:pPr lvl="0" hangingPunct="0"/>
            <a:r>
              <a:rPr lang="en-US" dirty="0" smtClean="0"/>
              <a:t>All </a:t>
            </a:r>
            <a:r>
              <a:rPr lang="en-US" dirty="0" smtClean="0"/>
              <a:t>staff who work with equipment must be trained in basic lockout procedures.  They need to understand why lockout/</a:t>
            </a:r>
            <a:r>
              <a:rPr lang="en-US" dirty="0" err="1" smtClean="0"/>
              <a:t>tagout</a:t>
            </a:r>
            <a:r>
              <a:rPr lang="en-US" dirty="0" smtClean="0"/>
              <a:t> is important, how the procedure works and the importance of not attempting to repair or service machinery without going through proper procedures.  </a:t>
            </a:r>
            <a:endParaRPr lang="en-US" dirty="0" smtClean="0"/>
          </a:p>
          <a:p>
            <a:pPr lvl="0" hangingPunct="0"/>
            <a:endParaRPr lang="en-US" b="1" dirty="0" smtClean="0"/>
          </a:p>
          <a:p>
            <a:pPr lvl="0" hangingPunct="0"/>
            <a:r>
              <a:rPr lang="en-US" b="1" dirty="0" smtClean="0"/>
              <a:t>Other </a:t>
            </a:r>
            <a:r>
              <a:rPr lang="en-US" b="1" dirty="0" smtClean="0"/>
              <a:t>staff need to be familiar with lockout/</a:t>
            </a:r>
            <a:r>
              <a:rPr lang="en-US" b="1" dirty="0" err="1" smtClean="0"/>
              <a:t>tagout</a:t>
            </a:r>
            <a:r>
              <a:rPr lang="en-US" b="1" dirty="0" smtClean="0"/>
              <a:t> procedures and know the importance of not trying to restart locked or tagged equipment or try to work on equipment which is not part of their job.</a:t>
            </a:r>
            <a:endParaRPr lang="en-US" dirty="0" smtClean="0"/>
          </a:p>
          <a:p>
            <a:pPr hangingPunct="0">
              <a:buNone/>
            </a:pPr>
            <a:endParaRPr lang="en-US" dirty="0" smtClean="0"/>
          </a:p>
          <a:p>
            <a:pPr lvl="0" hangingPunct="0"/>
            <a:r>
              <a:rPr lang="en-US" dirty="0" smtClean="0"/>
              <a:t>Never remove, ignore or bypass locks or tags you find on machinery.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ke-sure-your-company-isn-t-fined-or-cited---purchase-th_16000949_800862317_0_0_675_300-200x200.jpg"/>
          <p:cNvPicPr>
            <a:picLocks noGrp="1" noChangeAspect="1"/>
          </p:cNvPicPr>
          <p:nvPr>
            <p:ph idx="1"/>
          </p:nvPr>
        </p:nvPicPr>
        <p:blipFill>
          <a:blip r:embed="rId2" cstate="print"/>
          <a:stretch>
            <a:fillRect/>
          </a:stretch>
        </p:blipFill>
        <p:spPr>
          <a:xfrm>
            <a:off x="1981200" y="838200"/>
            <a:ext cx="5334000" cy="53340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LOCKOUT PROCEDURE</a:t>
            </a:r>
            <a:r>
              <a:rPr lang="en-US" u="sng" dirty="0" smtClean="0"/>
              <a:t>:</a:t>
            </a:r>
            <a:endParaRPr lang="en-US" dirty="0"/>
          </a:p>
        </p:txBody>
      </p:sp>
      <p:sp>
        <p:nvSpPr>
          <p:cNvPr id="3" name="Content Placeholder 2"/>
          <p:cNvSpPr>
            <a:spLocks noGrp="1"/>
          </p:cNvSpPr>
          <p:nvPr>
            <p:ph idx="1"/>
          </p:nvPr>
        </p:nvSpPr>
        <p:spPr/>
        <p:txBody>
          <a:bodyPr>
            <a:normAutofit fontScale="85000" lnSpcReduction="20000"/>
          </a:bodyPr>
          <a:lstStyle/>
          <a:p>
            <a:pPr lvl="0" hangingPunct="0"/>
            <a:r>
              <a:rPr lang="en-US" dirty="0" smtClean="0"/>
              <a:t>Locate </a:t>
            </a:r>
            <a:r>
              <a:rPr lang="en-US" dirty="0" smtClean="0"/>
              <a:t>and identify power sources, potential hazards and all control devices</a:t>
            </a:r>
            <a:r>
              <a:rPr lang="en-US" dirty="0" smtClean="0"/>
              <a:t>.</a:t>
            </a:r>
          </a:p>
          <a:p>
            <a:pPr lvl="0" hangingPunct="0">
              <a:buNone/>
            </a:pPr>
            <a:r>
              <a:rPr lang="en-US" dirty="0" smtClean="0"/>
              <a:t> </a:t>
            </a:r>
          </a:p>
          <a:p>
            <a:pPr lvl="0" hangingPunct="0"/>
            <a:r>
              <a:rPr lang="en-US" dirty="0" smtClean="0"/>
              <a:t>Notify all staff involved.</a:t>
            </a:r>
          </a:p>
          <a:p>
            <a:pPr hangingPunct="0">
              <a:buNone/>
            </a:pPr>
            <a:endParaRPr lang="en-US" dirty="0" smtClean="0"/>
          </a:p>
          <a:p>
            <a:pPr lvl="0" hangingPunct="0"/>
            <a:r>
              <a:rPr lang="en-US" dirty="0" smtClean="0"/>
              <a:t>Turn off all power controls.</a:t>
            </a:r>
          </a:p>
          <a:p>
            <a:pPr hangingPunct="0">
              <a:buNone/>
            </a:pPr>
            <a:endParaRPr lang="en-US" dirty="0" smtClean="0"/>
          </a:p>
          <a:p>
            <a:pPr lvl="0" hangingPunct="0"/>
            <a:r>
              <a:rPr lang="en-US" dirty="0" smtClean="0"/>
              <a:t>Isolate all power sources by blocking, bleeding and venting energy that may be stored in springs, hydraulic systems and pneumatic systems.</a:t>
            </a:r>
          </a:p>
          <a:p>
            <a:pPr hangingPunct="0">
              <a:buNone/>
            </a:pPr>
            <a:endParaRPr lang="en-US" dirty="0" smtClean="0"/>
          </a:p>
          <a:p>
            <a:pPr lvl="0" hangingPunct="0"/>
            <a:r>
              <a:rPr lang="en-US" dirty="0" smtClean="0"/>
              <a:t>Lockout all switches and power controls in the "Off" or "Safe" position</a:t>
            </a:r>
            <a:r>
              <a:rPr lang="en-US" dirty="0" smtClean="0"/>
              <a:t>.</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LOCKOUT PROCEDURE:</a:t>
            </a:r>
            <a:endParaRPr lang="en-US" dirty="0"/>
          </a:p>
        </p:txBody>
      </p:sp>
      <p:sp>
        <p:nvSpPr>
          <p:cNvPr id="3" name="Content Placeholder 2"/>
          <p:cNvSpPr>
            <a:spLocks noGrp="1"/>
          </p:cNvSpPr>
          <p:nvPr>
            <p:ph idx="1"/>
          </p:nvPr>
        </p:nvSpPr>
        <p:spPr/>
        <p:txBody>
          <a:bodyPr>
            <a:normAutofit fontScale="92500" lnSpcReduction="20000"/>
          </a:bodyPr>
          <a:lstStyle/>
          <a:p>
            <a:pPr lvl="0" hangingPunct="0"/>
            <a:r>
              <a:rPr lang="en-US" dirty="0" smtClean="0"/>
              <a:t>Test for safety with operating controls in the "On" position.  Before testing, always ensure that no one is in danger of injury.</a:t>
            </a:r>
          </a:p>
          <a:p>
            <a:pPr hangingPunct="0">
              <a:buNone/>
            </a:pPr>
            <a:endParaRPr lang="en-US" dirty="0" smtClean="0"/>
          </a:p>
          <a:p>
            <a:pPr lvl="0" hangingPunct="0"/>
            <a:r>
              <a:rPr lang="en-US" dirty="0" smtClean="0"/>
              <a:t>Return all operating controls to the “Off” position</a:t>
            </a:r>
            <a:r>
              <a:rPr lang="en-US" dirty="0" smtClean="0"/>
              <a:t>.</a:t>
            </a:r>
            <a:r>
              <a:rPr lang="en-US" dirty="0" smtClean="0"/>
              <a:t> </a:t>
            </a:r>
          </a:p>
          <a:p>
            <a:pPr lvl="0" hangingPunct="0"/>
            <a:endParaRPr lang="en-US" dirty="0" smtClean="0"/>
          </a:p>
          <a:p>
            <a:pPr lvl="0" hangingPunct="0"/>
            <a:r>
              <a:rPr lang="en-US" dirty="0" smtClean="0"/>
              <a:t>Perform </a:t>
            </a:r>
            <a:r>
              <a:rPr lang="en-US" dirty="0" smtClean="0"/>
              <a:t>necessary work.</a:t>
            </a:r>
          </a:p>
          <a:p>
            <a:pPr hangingPunct="0">
              <a:buNone/>
            </a:pPr>
            <a:r>
              <a:rPr lang="en-US" dirty="0" smtClean="0"/>
              <a:t> </a:t>
            </a:r>
          </a:p>
          <a:p>
            <a:pPr lvl="0" hangingPunct="0"/>
            <a:r>
              <a:rPr lang="en-US" dirty="0" smtClean="0"/>
              <a:t>Remove lockout devices once the equipment is fully operational and all affected employees are notified.  Lockout devices must be removed by the person who puts them 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TAGOUT</a:t>
            </a:r>
            <a:r>
              <a:rPr lang="en-US" u="sng" dirty="0" smtClean="0"/>
              <a:t>:</a:t>
            </a:r>
            <a:endParaRPr lang="en-US" dirty="0"/>
          </a:p>
        </p:txBody>
      </p:sp>
      <p:sp>
        <p:nvSpPr>
          <p:cNvPr id="3" name="Content Placeholder 2"/>
          <p:cNvSpPr>
            <a:spLocks noGrp="1"/>
          </p:cNvSpPr>
          <p:nvPr>
            <p:ph idx="1"/>
          </p:nvPr>
        </p:nvSpPr>
        <p:spPr/>
        <p:txBody>
          <a:bodyPr>
            <a:normAutofit fontScale="92500" lnSpcReduction="20000"/>
          </a:bodyPr>
          <a:lstStyle/>
          <a:p>
            <a:pPr lvl="0" hangingPunct="0">
              <a:buNone/>
            </a:pPr>
            <a:r>
              <a:rPr lang="en-US" dirty="0" smtClean="0"/>
              <a:t>Definition:</a:t>
            </a:r>
          </a:p>
          <a:p>
            <a:pPr lvl="0" hangingPunct="0">
              <a:buNone/>
            </a:pPr>
            <a:r>
              <a:rPr lang="en-US" dirty="0" smtClean="0"/>
              <a:t> </a:t>
            </a:r>
          </a:p>
          <a:p>
            <a:pPr lvl="0" hangingPunct="0"/>
            <a:r>
              <a:rPr lang="en-US" dirty="0" smtClean="0"/>
              <a:t>Some equipment cannot be locked out.  This does not mean it cannot be dangerous if it starts or is energized accidentally.  That where </a:t>
            </a:r>
            <a:r>
              <a:rPr lang="en-US" dirty="0" err="1" smtClean="0"/>
              <a:t>tagout</a:t>
            </a:r>
            <a:r>
              <a:rPr lang="en-US" dirty="0" smtClean="0"/>
              <a:t> comes in.  </a:t>
            </a:r>
            <a:r>
              <a:rPr lang="en-US" dirty="0" err="1" smtClean="0"/>
              <a:t>Tagout</a:t>
            </a:r>
            <a:r>
              <a:rPr lang="en-US" dirty="0" smtClean="0"/>
              <a:t> means using special tags that warn people of the danger of starting up the machine.  A tag has a printed warning about what could happen if the equipment starts up.  The tags must be special tags, used only for this purpose.  Remember, tags do not provide physical restraints; they are simply warning devices.  Do not let tags provide a false sense of security.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TAGOUT: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These tags must meet the same standards that the locks do; they must be durable, strong, standardized and show the identity of the person doing the work.  They must also have the same print and format throughout the facility and be tough enough so they cannot be accidentally removed.  The law also states that they must be attached with something similar to nylon cable and cannot be reused.  They also must be self-locking and cannot be released with less than 50 pounds of strength.  A </a:t>
            </a:r>
            <a:r>
              <a:rPr lang="en-US" dirty="0" err="1" smtClean="0"/>
              <a:t>tagout</a:t>
            </a:r>
            <a:r>
              <a:rPr lang="en-US" dirty="0" smtClean="0"/>
              <a:t> must be attached at the same locations as a lockout device would have been attached.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GETTING BACK ON LINE</a:t>
            </a:r>
            <a:r>
              <a:rPr lang="en-US" u="sng" dirty="0" smtClean="0"/>
              <a:t>:</a:t>
            </a:r>
            <a:endParaRPr lang="en-US" dirty="0"/>
          </a:p>
        </p:txBody>
      </p:sp>
      <p:sp>
        <p:nvSpPr>
          <p:cNvPr id="3" name="Content Placeholder 2"/>
          <p:cNvSpPr>
            <a:spLocks noGrp="1"/>
          </p:cNvSpPr>
          <p:nvPr>
            <p:ph idx="1"/>
          </p:nvPr>
        </p:nvSpPr>
        <p:spPr/>
        <p:txBody>
          <a:bodyPr/>
          <a:lstStyle/>
          <a:p>
            <a:pPr lvl="0" hangingPunct="0"/>
            <a:r>
              <a:rPr lang="en-US" dirty="0" smtClean="0"/>
              <a:t>When </a:t>
            </a:r>
            <a:r>
              <a:rPr lang="en-US" dirty="0" smtClean="0"/>
              <a:t>maintenance or service is done, only the same authorized person who installed the lock or tag may remove it.  Special circumstances may apply during shift changes or unavailability.  Specific facility procedures must be followed.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Removal procedure</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lvl="0" hangingPunct="0"/>
            <a:r>
              <a:rPr lang="en-US" dirty="0" smtClean="0"/>
              <a:t>Make </a:t>
            </a:r>
            <a:r>
              <a:rPr lang="en-US" dirty="0" smtClean="0"/>
              <a:t>sure all staff are a safe distance from equipment.</a:t>
            </a:r>
          </a:p>
          <a:p>
            <a:pPr hangingPunct="0">
              <a:buNone/>
            </a:pPr>
            <a:endParaRPr lang="en-US" dirty="0" smtClean="0"/>
          </a:p>
          <a:p>
            <a:pPr lvl="0" hangingPunct="0"/>
            <a:r>
              <a:rPr lang="en-US" dirty="0" smtClean="0"/>
              <a:t>Remove tools from machine or equipment.</a:t>
            </a:r>
          </a:p>
          <a:p>
            <a:pPr hangingPunct="0">
              <a:buNone/>
            </a:pPr>
            <a:endParaRPr lang="en-US" dirty="0" smtClean="0"/>
          </a:p>
          <a:p>
            <a:pPr lvl="0" hangingPunct="0"/>
            <a:r>
              <a:rPr lang="en-US" dirty="0" smtClean="0"/>
              <a:t>Reinstall any machine guards.</a:t>
            </a:r>
          </a:p>
          <a:p>
            <a:pPr hangingPunct="0">
              <a:buNone/>
            </a:pPr>
            <a:endParaRPr lang="en-US" dirty="0" smtClean="0"/>
          </a:p>
          <a:p>
            <a:pPr lvl="0" hangingPunct="0"/>
            <a:r>
              <a:rPr lang="en-US" dirty="0" smtClean="0"/>
              <a:t>Remove lockout devices.</a:t>
            </a:r>
          </a:p>
          <a:p>
            <a:pPr hangingPunct="0">
              <a:buNone/>
            </a:pPr>
            <a:endParaRPr lang="en-US" dirty="0" smtClean="0"/>
          </a:p>
          <a:p>
            <a:pPr lvl="0" hangingPunct="0"/>
            <a:r>
              <a:rPr lang="en-US" dirty="0" smtClean="0"/>
              <a:t>Turn on energy.</a:t>
            </a:r>
          </a:p>
          <a:p>
            <a:pPr hangingPunct="0">
              <a:buNone/>
            </a:pPr>
            <a:endParaRPr lang="en-US" dirty="0" smtClean="0"/>
          </a:p>
          <a:p>
            <a:pPr lvl="0" hangingPunct="0"/>
            <a:r>
              <a:rPr lang="en-US" dirty="0" smtClean="0"/>
              <a:t>Notify other staff that the machines are working again.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3100" u="sng" dirty="0" smtClean="0"/>
              <a:t>WHO WILL RECEIVE LOCKOUT/TAGOUT TRAINING</a:t>
            </a:r>
            <a:r>
              <a:rPr lang="en-US" sz="3100" u="sng" dirty="0" smtClean="0"/>
              <a:t>:</a:t>
            </a:r>
            <a:endParaRPr lang="en-US" dirty="0"/>
          </a:p>
        </p:txBody>
      </p:sp>
      <p:sp>
        <p:nvSpPr>
          <p:cNvPr id="3" name="Content Placeholder 2"/>
          <p:cNvSpPr>
            <a:spLocks noGrp="1"/>
          </p:cNvSpPr>
          <p:nvPr>
            <p:ph idx="1"/>
          </p:nvPr>
        </p:nvSpPr>
        <p:spPr/>
        <p:txBody>
          <a:bodyPr>
            <a:normAutofit fontScale="77500" lnSpcReduction="20000"/>
          </a:bodyPr>
          <a:lstStyle/>
          <a:p>
            <a:pPr hangingPunct="0">
              <a:buNone/>
            </a:pPr>
            <a:endParaRPr lang="en-US" dirty="0" smtClean="0"/>
          </a:p>
          <a:p>
            <a:pPr lvl="0" hangingPunct="0"/>
            <a:r>
              <a:rPr lang="en-US" dirty="0" smtClean="0"/>
              <a:t>Lockout/</a:t>
            </a:r>
            <a:r>
              <a:rPr lang="en-US" dirty="0" err="1" smtClean="0"/>
              <a:t>tagout</a:t>
            </a:r>
            <a:r>
              <a:rPr lang="en-US" dirty="0" smtClean="0"/>
              <a:t> training will be conducted for all new maintenance employees.  Retraining will be conducted when there is:</a:t>
            </a:r>
          </a:p>
          <a:p>
            <a:pPr hangingPunct="0">
              <a:buNone/>
            </a:pPr>
            <a:endParaRPr lang="en-US" dirty="0" smtClean="0"/>
          </a:p>
          <a:p>
            <a:pPr lvl="0" hangingPunct="0"/>
            <a:r>
              <a:rPr lang="en-US" dirty="0" smtClean="0"/>
              <a:t>A change in job assignment</a:t>
            </a:r>
          </a:p>
          <a:p>
            <a:pPr hangingPunct="0">
              <a:buNone/>
            </a:pPr>
            <a:endParaRPr lang="en-US" dirty="0" smtClean="0"/>
          </a:p>
          <a:p>
            <a:pPr lvl="0" hangingPunct="0"/>
            <a:r>
              <a:rPr lang="en-US" dirty="0" smtClean="0"/>
              <a:t>New hazard due to a change in machine, equipment or process</a:t>
            </a:r>
          </a:p>
          <a:p>
            <a:pPr hangingPunct="0">
              <a:buNone/>
            </a:pPr>
            <a:endParaRPr lang="en-US" dirty="0" smtClean="0"/>
          </a:p>
          <a:p>
            <a:pPr lvl="0" hangingPunct="0"/>
            <a:r>
              <a:rPr lang="en-US" dirty="0" smtClean="0"/>
              <a:t>Change in procedure</a:t>
            </a:r>
          </a:p>
          <a:p>
            <a:pPr hangingPunct="0">
              <a:buNone/>
            </a:pPr>
            <a:endParaRPr lang="en-US" dirty="0" smtClean="0"/>
          </a:p>
          <a:p>
            <a:pPr lvl="0" hangingPunct="0"/>
            <a:r>
              <a:rPr lang="en-US" dirty="0" smtClean="0"/>
              <a:t>Annual evaluation reveals inadequacies in lockout/</a:t>
            </a:r>
            <a:r>
              <a:rPr lang="en-US" dirty="0" err="1" smtClean="0"/>
              <a:t>tagout</a:t>
            </a:r>
            <a:r>
              <a:rPr lang="en-US" dirty="0" smtClean="0"/>
              <a:t> procedures or employee knowledge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Definition</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hangingPunct="0">
              <a:buNone/>
            </a:pPr>
            <a:endParaRPr lang="en-US" dirty="0" smtClean="0"/>
          </a:p>
          <a:p>
            <a:pPr lvl="0" hangingPunct="0"/>
            <a:r>
              <a:rPr lang="en-US" dirty="0" smtClean="0"/>
              <a:t>Energy runs machines and moves their parts.  That energy can be electrical, mechanical, hydraulic or pneumatic.  Sometimes the energy is stored, as in springs, steam, or as pressurized air or liquids.  Any type of energy, however, can be a serious safety hazard, especially if it comes on or is released unexpectedly while servicing or maintaining equipment.  That is why OSHA has developed lockout/</a:t>
            </a:r>
            <a:r>
              <a:rPr lang="en-US" dirty="0" err="1" smtClean="0"/>
              <a:t>tagout</a:t>
            </a:r>
            <a:r>
              <a:rPr lang="en-US" dirty="0" smtClean="0"/>
              <a:t> procedures to help make sure that anyone working on equipment isn't electrocuted, hit, cut, crushed or otherwise injured during machinery service or repair.  If there are any questions regarding the following procedures or safety questions, ask your supervisor.</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Outside Contractors</a:t>
            </a:r>
            <a:endParaRPr lang="en-US" dirty="0"/>
          </a:p>
        </p:txBody>
      </p:sp>
      <p:sp>
        <p:nvSpPr>
          <p:cNvPr id="3" name="Content Placeholder 2"/>
          <p:cNvSpPr>
            <a:spLocks noGrp="1"/>
          </p:cNvSpPr>
          <p:nvPr>
            <p:ph idx="1"/>
          </p:nvPr>
        </p:nvSpPr>
        <p:spPr>
          <a:xfrm>
            <a:off x="457200" y="1600200"/>
            <a:ext cx="8229600" cy="2362200"/>
          </a:xfrm>
        </p:spPr>
        <p:txBody>
          <a:bodyPr/>
          <a:lstStyle/>
          <a:p>
            <a:pPr lvl="0"/>
            <a:r>
              <a:rPr lang="en-US" dirty="0" smtClean="0"/>
              <a:t>When outside contractors are to be used, the contractor and the Engineering Department Director must make each other aware of their respective lockout/</a:t>
            </a:r>
            <a:r>
              <a:rPr lang="en-US" dirty="0" err="1" smtClean="0"/>
              <a:t>tagout</a:t>
            </a:r>
            <a:r>
              <a:rPr lang="en-US" dirty="0" smtClean="0"/>
              <a:t> procedures.</a:t>
            </a:r>
          </a:p>
          <a:p>
            <a:endParaRPr lang="en-US" dirty="0"/>
          </a:p>
        </p:txBody>
      </p:sp>
      <p:pic>
        <p:nvPicPr>
          <p:cNvPr id="3074" name="Picture 2"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2819400" y="3733800"/>
            <a:ext cx="1181477" cy="1871050"/>
          </a:xfrm>
          <a:prstGeom prst="rect">
            <a:avLst/>
          </a:prstGeom>
          <a:noFill/>
        </p:spPr>
      </p:pic>
      <p:pic>
        <p:nvPicPr>
          <p:cNvPr id="3075" name="Picture 3"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4267200" y="4648200"/>
            <a:ext cx="1181477" cy="1871050"/>
          </a:xfrm>
          <a:prstGeom prst="rect">
            <a:avLst/>
          </a:prstGeom>
          <a:noFill/>
        </p:spPr>
      </p:pic>
      <p:pic>
        <p:nvPicPr>
          <p:cNvPr id="3076" name="Picture 4"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5791200" y="3962400"/>
            <a:ext cx="1181477" cy="1871050"/>
          </a:xfrm>
          <a:prstGeom prst="rect">
            <a:avLst/>
          </a:prstGeom>
          <a:noFill/>
        </p:spPr>
      </p:pic>
      <p:pic>
        <p:nvPicPr>
          <p:cNvPr id="3077" name="Picture 5"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609600" y="4724400"/>
            <a:ext cx="1181477" cy="1871050"/>
          </a:xfrm>
          <a:prstGeom prst="rect">
            <a:avLst/>
          </a:prstGeom>
          <a:noFill/>
        </p:spPr>
      </p:pic>
      <p:pic>
        <p:nvPicPr>
          <p:cNvPr id="3078" name="Picture 6"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1295400" y="3352800"/>
            <a:ext cx="1181477" cy="1871050"/>
          </a:xfrm>
          <a:prstGeom prst="rect">
            <a:avLst/>
          </a:prstGeom>
          <a:noFill/>
        </p:spPr>
      </p:pic>
      <p:pic>
        <p:nvPicPr>
          <p:cNvPr id="3079" name="Picture 7" descr="C:\Documents and Settings\kwil17\Local Settings\Temporary Internet Files\Content.IE5\U7IMWZSE\MC900215291[1].wmf"/>
          <p:cNvPicPr>
            <a:picLocks noChangeAspect="1" noChangeArrowheads="1"/>
          </p:cNvPicPr>
          <p:nvPr/>
        </p:nvPicPr>
        <p:blipFill>
          <a:blip r:embed="rId2" cstate="print"/>
          <a:srcRect/>
          <a:stretch>
            <a:fillRect/>
          </a:stretch>
        </p:blipFill>
        <p:spPr bwMode="auto">
          <a:xfrm>
            <a:off x="7543800" y="4724400"/>
            <a:ext cx="1181477" cy="18710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REFERENCE</a:t>
            </a:r>
            <a:r>
              <a:rPr lang="en-US" u="sng" dirty="0" smtClean="0"/>
              <a:t>:</a:t>
            </a:r>
            <a:endParaRPr lang="en-US" dirty="0"/>
          </a:p>
        </p:txBody>
      </p:sp>
      <p:sp>
        <p:nvSpPr>
          <p:cNvPr id="3" name="Content Placeholder 2"/>
          <p:cNvSpPr>
            <a:spLocks noGrp="1"/>
          </p:cNvSpPr>
          <p:nvPr>
            <p:ph idx="1"/>
          </p:nvPr>
        </p:nvSpPr>
        <p:spPr/>
        <p:txBody>
          <a:bodyPr/>
          <a:lstStyle/>
          <a:p>
            <a:r>
              <a:rPr lang="en-US" dirty="0" smtClean="0"/>
              <a:t>Content found in this presentation was taken directly from the E.A. Conway Medical Center Physical Plant Department Lockout/</a:t>
            </a:r>
            <a:r>
              <a:rPr lang="en-US" dirty="0" err="1" smtClean="0"/>
              <a:t>Tagout</a:t>
            </a:r>
            <a:r>
              <a:rPr lang="en-US" dirty="0" smtClean="0"/>
              <a:t> Training Procedure. </a:t>
            </a:r>
            <a:endParaRPr lang="en-US" dirty="0"/>
          </a:p>
        </p:txBody>
      </p:sp>
      <p:pic>
        <p:nvPicPr>
          <p:cNvPr id="2050" name="Picture 1" descr="cid:image001.png@01CBC6C3.8F77B320"/>
          <p:cNvPicPr>
            <a:picLocks noChangeAspect="1" noChangeArrowheads="1"/>
          </p:cNvPicPr>
          <p:nvPr/>
        </p:nvPicPr>
        <p:blipFill>
          <a:blip r:embed="rId2" cstate="print"/>
          <a:srcRect/>
          <a:stretch>
            <a:fillRect/>
          </a:stretch>
        </p:blipFill>
        <p:spPr bwMode="auto">
          <a:xfrm>
            <a:off x="304800" y="5410200"/>
            <a:ext cx="4688305" cy="10668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Happy</a:t>
            </a:r>
            <a:r>
              <a:rPr lang="en-US" dirty="0" smtClean="0"/>
              <a:t> </a:t>
            </a:r>
            <a:r>
              <a:rPr lang="en-US" dirty="0" smtClean="0">
                <a:solidFill>
                  <a:srgbClr val="FF0000"/>
                </a:solidFill>
              </a:rPr>
              <a:t>Holidays</a:t>
            </a:r>
            <a:r>
              <a:rPr lang="en-US" dirty="0" smtClean="0">
                <a:solidFill>
                  <a:srgbClr val="00B050"/>
                </a:solidFill>
              </a:rPr>
              <a:t>!</a:t>
            </a:r>
            <a:endParaRPr lang="en-US" dirty="0">
              <a:solidFill>
                <a:srgbClr val="00B050"/>
              </a:solidFill>
            </a:endParaRPr>
          </a:p>
        </p:txBody>
      </p:sp>
      <p:pic>
        <p:nvPicPr>
          <p:cNvPr id="4100" name="Picture 4"/>
          <p:cNvPicPr>
            <a:picLocks noChangeAspect="1" noChangeArrowheads="1"/>
          </p:cNvPicPr>
          <p:nvPr/>
        </p:nvPicPr>
        <p:blipFill>
          <a:blip r:embed="rId2" cstate="print"/>
          <a:srcRect/>
          <a:stretch>
            <a:fillRect/>
          </a:stretch>
        </p:blipFill>
        <p:spPr bwMode="auto">
          <a:xfrm>
            <a:off x="1676400" y="1905000"/>
            <a:ext cx="6019800" cy="45267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Key steps to proper lockout</a:t>
            </a:r>
            <a:r>
              <a:rPr lang="en-US" dirty="0" smtClean="0"/>
              <a:t>:</a:t>
            </a:r>
            <a:endParaRPr lang="en-US" dirty="0"/>
          </a:p>
        </p:txBody>
      </p:sp>
      <p:sp>
        <p:nvSpPr>
          <p:cNvPr id="3" name="Content Placeholder 2"/>
          <p:cNvSpPr>
            <a:spLocks noGrp="1"/>
          </p:cNvSpPr>
          <p:nvPr>
            <p:ph idx="1"/>
          </p:nvPr>
        </p:nvSpPr>
        <p:spPr>
          <a:xfrm>
            <a:off x="304800" y="1600200"/>
            <a:ext cx="6400800" cy="2895600"/>
          </a:xfrm>
        </p:spPr>
        <p:txBody>
          <a:bodyPr/>
          <a:lstStyle/>
          <a:p>
            <a:pPr hangingPunct="0"/>
            <a:r>
              <a:rPr lang="en-US" dirty="0" smtClean="0"/>
              <a:t> </a:t>
            </a:r>
            <a:r>
              <a:rPr lang="en-US" dirty="0" smtClean="0"/>
              <a:t>SHUT </a:t>
            </a:r>
            <a:r>
              <a:rPr lang="en-US" dirty="0" smtClean="0"/>
              <a:t>OFF and lockout electricity.</a:t>
            </a:r>
          </a:p>
          <a:p>
            <a:pPr hangingPunct="0">
              <a:buNone/>
            </a:pPr>
            <a:endParaRPr lang="en-US" dirty="0" smtClean="0"/>
          </a:p>
          <a:p>
            <a:pPr lvl="0" hangingPunct="0"/>
            <a:r>
              <a:rPr lang="en-US" dirty="0" smtClean="0"/>
              <a:t>RELEASE and lockout energy.</a:t>
            </a:r>
          </a:p>
          <a:p>
            <a:pPr hangingPunct="0">
              <a:buNone/>
            </a:pPr>
            <a:endParaRPr lang="en-US" dirty="0" smtClean="0"/>
          </a:p>
          <a:p>
            <a:pPr lvl="0" hangingPunct="0"/>
            <a:r>
              <a:rPr lang="en-US" dirty="0" smtClean="0"/>
              <a:t>DRAIN and lockout material.</a:t>
            </a:r>
          </a:p>
          <a:p>
            <a:endParaRPr lang="en-US" dirty="0"/>
          </a:p>
        </p:txBody>
      </p:sp>
      <p:pic>
        <p:nvPicPr>
          <p:cNvPr id="4" name="Picture 3" descr="a_lock_and_a_key_keep_you_accident_free_thumb__68367_std.jpg"/>
          <p:cNvPicPr>
            <a:picLocks noChangeAspect="1"/>
          </p:cNvPicPr>
          <p:nvPr/>
        </p:nvPicPr>
        <p:blipFill>
          <a:blip r:embed="rId2" cstate="print"/>
          <a:stretch>
            <a:fillRect/>
          </a:stretch>
        </p:blipFill>
        <p:spPr>
          <a:xfrm>
            <a:off x="6248400" y="3124200"/>
            <a:ext cx="2590800" cy="331622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533400"/>
            <a:ext cx="4114800" cy="4602163"/>
          </a:xfrm>
        </p:spPr>
        <p:txBody>
          <a:bodyPr/>
          <a:lstStyle/>
          <a:p>
            <a:pPr lvl="0"/>
            <a:r>
              <a:rPr lang="en-US" sz="2000" dirty="0" smtClean="0"/>
              <a:t>After all the energy has been shut off and drained, lockout is the safest method of keeping you from getting hurt.  The law requires you to lockout machine power whenever possible.  Only when you can't lockout, do you </a:t>
            </a:r>
            <a:r>
              <a:rPr lang="en-US" sz="2000" dirty="0" err="1" smtClean="0"/>
              <a:t>tagout</a:t>
            </a:r>
            <a:r>
              <a:rPr lang="en-US" sz="2000" dirty="0" smtClean="0"/>
              <a:t> using a warning tag</a:t>
            </a:r>
            <a:r>
              <a:rPr lang="en-US" dirty="0" smtClean="0"/>
              <a:t>.</a:t>
            </a:r>
          </a:p>
          <a:p>
            <a:endParaRPr lang="en-US" dirty="0"/>
          </a:p>
        </p:txBody>
      </p:sp>
      <p:pic>
        <p:nvPicPr>
          <p:cNvPr id="5" name="Content Placeholder 4" descr="fig186.gif"/>
          <p:cNvPicPr>
            <a:picLocks noGrp="1" noChangeAspect="1"/>
          </p:cNvPicPr>
          <p:nvPr>
            <p:ph sz="half" idx="1"/>
          </p:nvPr>
        </p:nvPicPr>
        <p:blipFill>
          <a:blip r:embed="rId2" cstate="print"/>
          <a:stretch>
            <a:fillRect/>
          </a:stretch>
        </p:blipFill>
        <p:spPr>
          <a:xfrm>
            <a:off x="4724400" y="2971800"/>
            <a:ext cx="4114800" cy="36766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457200"/>
            <a:ext cx="3200400" cy="5638800"/>
          </a:xfrm>
        </p:spPr>
        <p:txBody>
          <a:bodyPr>
            <a:noAutofit/>
          </a:bodyPr>
          <a:lstStyle/>
          <a:p>
            <a:pPr lvl="0" hangingPunct="0"/>
            <a:r>
              <a:rPr lang="en-US" sz="2000" dirty="0" smtClean="0"/>
              <a:t>Lockout means putting a lock on the part of the machine that controls the energy, i.e., a circuit breaker, switch, block, valve.  This locks the energy control device in an "off" position and prevents the machine from starting up or releasing energy accidentally.  A lockout lock can have a key or a combination.  It cannot be a lock that's used for any other purpose than lockout.</a:t>
            </a:r>
            <a:endParaRPr lang="en-US" sz="2000" dirty="0"/>
          </a:p>
        </p:txBody>
      </p:sp>
      <p:pic>
        <p:nvPicPr>
          <p:cNvPr id="5" name="Content Placeholder 4" descr="lock-out-tag-out.jpg"/>
          <p:cNvPicPr>
            <a:picLocks noGrp="1" noChangeAspect="1"/>
          </p:cNvPicPr>
          <p:nvPr>
            <p:ph sz="half" idx="1"/>
          </p:nvPr>
        </p:nvPicPr>
        <p:blipFill>
          <a:blip r:embed="rId2" cstate="print"/>
          <a:stretch>
            <a:fillRect/>
          </a:stretch>
        </p:blipFill>
        <p:spPr>
          <a:xfrm>
            <a:off x="4343400" y="1219200"/>
            <a:ext cx="4114799" cy="4191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Lockout locks must </a:t>
            </a:r>
            <a:r>
              <a:rPr lang="en-US" dirty="0" smtClean="0"/>
              <a:t>be:</a:t>
            </a:r>
            <a:endParaRPr lang="en-US" dirty="0"/>
          </a:p>
        </p:txBody>
      </p:sp>
      <p:sp>
        <p:nvSpPr>
          <p:cNvPr id="3" name="Content Placeholder 2"/>
          <p:cNvSpPr>
            <a:spLocks noGrp="1"/>
          </p:cNvSpPr>
          <p:nvPr>
            <p:ph idx="1"/>
          </p:nvPr>
        </p:nvSpPr>
        <p:spPr>
          <a:xfrm>
            <a:off x="2667000" y="1600200"/>
            <a:ext cx="6172200" cy="5257800"/>
          </a:xfrm>
        </p:spPr>
        <p:txBody>
          <a:bodyPr>
            <a:normAutofit fontScale="85000" lnSpcReduction="20000"/>
          </a:bodyPr>
          <a:lstStyle/>
          <a:p>
            <a:pPr hangingPunct="0">
              <a:buNone/>
            </a:pPr>
            <a:endParaRPr lang="en-US" dirty="0" smtClean="0"/>
          </a:p>
          <a:p>
            <a:pPr lvl="0" hangingPunct="0"/>
            <a:r>
              <a:rPr lang="en-US" dirty="0" smtClean="0"/>
              <a:t>Durable enough for the heat, cold, humidity or corrosiveness in the area where it's used, for as long as it is needed.</a:t>
            </a:r>
          </a:p>
          <a:p>
            <a:pPr hangingPunct="0">
              <a:buNone/>
            </a:pPr>
            <a:endParaRPr lang="en-US" dirty="0" smtClean="0"/>
          </a:p>
          <a:p>
            <a:pPr lvl="0" hangingPunct="0"/>
            <a:r>
              <a:rPr lang="en-US" dirty="0" smtClean="0"/>
              <a:t>Standardized by color, shape or size throughout the facility.</a:t>
            </a:r>
          </a:p>
          <a:p>
            <a:pPr hangingPunct="0">
              <a:buNone/>
            </a:pPr>
            <a:endParaRPr lang="en-US" dirty="0" smtClean="0"/>
          </a:p>
          <a:p>
            <a:pPr lvl="0" hangingPunct="0"/>
            <a:r>
              <a:rPr lang="en-US" dirty="0" smtClean="0"/>
              <a:t>Strong enough so it cannot be removed without heavy force or tools like bolt cutters.</a:t>
            </a:r>
          </a:p>
          <a:p>
            <a:pPr hangingPunct="0">
              <a:buNone/>
            </a:pPr>
            <a:endParaRPr lang="en-US" dirty="0" smtClean="0"/>
          </a:p>
          <a:p>
            <a:pPr lvl="0" hangingPunct="0"/>
            <a:r>
              <a:rPr lang="en-US" dirty="0" smtClean="0"/>
              <a:t>Identified by the name of the employee who installs and removes it.</a:t>
            </a:r>
          </a:p>
          <a:p>
            <a:endParaRPr lang="en-US" dirty="0"/>
          </a:p>
        </p:txBody>
      </p:sp>
      <p:pic>
        <p:nvPicPr>
          <p:cNvPr id="4" name="Picture 3" descr="Lockout3.gif"/>
          <p:cNvPicPr>
            <a:picLocks noChangeAspect="1"/>
          </p:cNvPicPr>
          <p:nvPr/>
        </p:nvPicPr>
        <p:blipFill>
          <a:blip r:embed="rId2" cstate="print"/>
          <a:stretch>
            <a:fillRect/>
          </a:stretch>
        </p:blipFill>
        <p:spPr>
          <a:xfrm>
            <a:off x="0" y="1676400"/>
            <a:ext cx="2743200" cy="4648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AUTHORIZED STAFF</a:t>
            </a:r>
            <a:r>
              <a:rPr lang="en-US" u="sng" dirty="0" smtClean="0"/>
              <a:t>:</a:t>
            </a:r>
            <a:endParaRPr lang="en-US" dirty="0"/>
          </a:p>
        </p:txBody>
      </p:sp>
      <p:sp>
        <p:nvSpPr>
          <p:cNvPr id="3" name="Content Placeholder 2"/>
          <p:cNvSpPr>
            <a:spLocks noGrp="1"/>
          </p:cNvSpPr>
          <p:nvPr>
            <p:ph idx="1"/>
          </p:nvPr>
        </p:nvSpPr>
        <p:spPr/>
        <p:txBody>
          <a:bodyPr>
            <a:normAutofit fontScale="62500" lnSpcReduction="20000"/>
          </a:bodyPr>
          <a:lstStyle/>
          <a:p>
            <a:pPr hangingPunct="0">
              <a:buNone/>
            </a:pPr>
            <a:endParaRPr lang="en-US" dirty="0" smtClean="0"/>
          </a:p>
          <a:p>
            <a:pPr lvl="0" hangingPunct="0"/>
            <a:r>
              <a:rPr lang="en-US" dirty="0" smtClean="0"/>
              <a:t>Staff authorized to perform lockouts will be assigned by the Engineering Department Director.  Those assigned this responsibility will be trained in specific lockout procedures and will learn how to recognize the type and amount of energy used by the machines and equipment and how to control that energy.</a:t>
            </a:r>
          </a:p>
          <a:p>
            <a:pPr hangingPunct="0">
              <a:buNone/>
            </a:pPr>
            <a:endParaRPr lang="en-US" dirty="0" smtClean="0"/>
          </a:p>
          <a:p>
            <a:pPr lvl="0" hangingPunct="0"/>
            <a:r>
              <a:rPr lang="en-US" dirty="0" smtClean="0"/>
              <a:t>If a team is used for lockout/</a:t>
            </a:r>
            <a:r>
              <a:rPr lang="en-US" dirty="0" err="1" smtClean="0"/>
              <a:t>tagout</a:t>
            </a:r>
            <a:r>
              <a:rPr lang="en-US" dirty="0" smtClean="0"/>
              <a:t>, one (1) member of the group must have primary responsibility.  That person makes sure that all group members are safe during lockout.  Each authorized group member puts his or her own lock or tag on during the group lockout.</a:t>
            </a:r>
          </a:p>
          <a:p>
            <a:pPr hangingPunct="0">
              <a:buNone/>
            </a:pPr>
            <a:endParaRPr lang="en-US" dirty="0" smtClean="0"/>
          </a:p>
          <a:p>
            <a:pPr lvl="0" hangingPunct="0"/>
            <a:r>
              <a:rPr lang="en-US" dirty="0" smtClean="0"/>
              <a:t>Never remove anyone else's lock or permit anyone else to do so.</a:t>
            </a:r>
          </a:p>
          <a:p>
            <a:pPr hangingPunct="0">
              <a:buNone/>
            </a:pPr>
            <a:endParaRPr lang="en-US" dirty="0" smtClean="0"/>
          </a:p>
          <a:p>
            <a:pPr lvl="0" hangingPunct="0"/>
            <a:r>
              <a:rPr lang="en-US" dirty="0" smtClean="0"/>
              <a:t>Report lost keys to your supervisor immediately and have the lock destroyed.</a:t>
            </a:r>
          </a:p>
          <a:p>
            <a:pPr hangingPunct="0">
              <a:buNone/>
            </a:pPr>
            <a:endParaRPr lang="en-US" dirty="0" smtClean="0"/>
          </a:p>
          <a:p>
            <a:pPr lvl="0" hangingPunct="0"/>
            <a:r>
              <a:rPr lang="en-US" dirty="0" smtClean="0"/>
              <a:t>Always use your own lock and key.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087734-clipart-electrician-with-a-safety-warning---royalty-free-illustration-by-dennis-cox-at-wackystock.jpg"/>
          <p:cNvPicPr>
            <a:picLocks noGrp="1" noChangeAspect="1"/>
          </p:cNvPicPr>
          <p:nvPr>
            <p:ph idx="1"/>
          </p:nvPr>
        </p:nvPicPr>
        <p:blipFill>
          <a:blip r:embed="rId2" cstate="print"/>
          <a:stretch>
            <a:fillRect/>
          </a:stretch>
        </p:blipFill>
        <p:spPr>
          <a:xfrm>
            <a:off x="1981200" y="457200"/>
            <a:ext cx="5715000" cy="5867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AFFECTED STAFF</a:t>
            </a:r>
            <a:r>
              <a:rPr lang="en-US" u="sng" dirty="0" smtClean="0"/>
              <a:t>:</a:t>
            </a:r>
            <a:endParaRPr lang="en-US" dirty="0"/>
          </a:p>
        </p:txBody>
      </p:sp>
      <p:sp>
        <p:nvSpPr>
          <p:cNvPr id="3" name="Content Placeholder 2"/>
          <p:cNvSpPr>
            <a:spLocks noGrp="1"/>
          </p:cNvSpPr>
          <p:nvPr>
            <p:ph idx="1"/>
          </p:nvPr>
        </p:nvSpPr>
        <p:spPr>
          <a:xfrm>
            <a:off x="457200" y="1600200"/>
            <a:ext cx="8229600" cy="1828800"/>
          </a:xfrm>
        </p:spPr>
        <p:txBody>
          <a:bodyPr/>
          <a:lstStyle/>
          <a:p>
            <a:pPr hangingPunct="0"/>
            <a:r>
              <a:rPr lang="en-US" dirty="0" smtClean="0"/>
              <a:t>Staff </a:t>
            </a:r>
            <a:r>
              <a:rPr lang="en-US" dirty="0" smtClean="0"/>
              <a:t>that can be affected by any LOTO work within their department or in general areas </a:t>
            </a:r>
            <a:r>
              <a:rPr lang="en-US" dirty="0" smtClean="0"/>
              <a:t>of the </a:t>
            </a:r>
            <a:r>
              <a:rPr lang="en-US" dirty="0" smtClean="0"/>
              <a:t>hospital, such as hallways, lobbies, etc.  </a:t>
            </a:r>
          </a:p>
          <a:p>
            <a:endParaRPr lang="en-US" dirty="0"/>
          </a:p>
        </p:txBody>
      </p:sp>
      <p:pic>
        <p:nvPicPr>
          <p:cNvPr id="4" name="Picture 3" descr="4bdf2e830e73c_S1111_Lock_Out_Tag_Out_150150.gif"/>
          <p:cNvPicPr>
            <a:picLocks noChangeAspect="1"/>
          </p:cNvPicPr>
          <p:nvPr/>
        </p:nvPicPr>
        <p:blipFill>
          <a:blip r:embed="rId2" cstate="print"/>
          <a:stretch>
            <a:fillRect/>
          </a:stretch>
        </p:blipFill>
        <p:spPr>
          <a:xfrm>
            <a:off x="2438400" y="3200400"/>
            <a:ext cx="4419600" cy="3448707"/>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D8D0C8"/>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102</TotalTime>
  <Words>946</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 EA Conway Medical Center</vt:lpstr>
      <vt:lpstr>Definition:</vt:lpstr>
      <vt:lpstr>Key steps to proper lockout:</vt:lpstr>
      <vt:lpstr>Slide 4</vt:lpstr>
      <vt:lpstr>Slide 5</vt:lpstr>
      <vt:lpstr>Lockout locks must be:</vt:lpstr>
      <vt:lpstr>AUTHORIZED STAFF:</vt:lpstr>
      <vt:lpstr>Slide 8</vt:lpstr>
      <vt:lpstr>AFFECTED STAFF:</vt:lpstr>
      <vt:lpstr>RESPONSIBILITIES OF AFFECTED STAFF</vt:lpstr>
      <vt:lpstr>ALL STAFF:</vt:lpstr>
      <vt:lpstr>Slide 12</vt:lpstr>
      <vt:lpstr>LOCKOUT PROCEDURE:</vt:lpstr>
      <vt:lpstr>LOCKOUT PROCEDURE:</vt:lpstr>
      <vt:lpstr>TAGOUT:</vt:lpstr>
      <vt:lpstr>TAGOUT:</vt:lpstr>
      <vt:lpstr>GETTING BACK ON LINE:</vt:lpstr>
      <vt:lpstr>Removal procedure: </vt:lpstr>
      <vt:lpstr>WHO WILL RECEIVE LOCKOUT/TAGOUT TRAINING:</vt:lpstr>
      <vt:lpstr>Outside Contractors</vt:lpstr>
      <vt:lpstr>REFERENCE:</vt:lpstr>
      <vt:lpstr>Happy Holidays!</vt:lpstr>
    </vt:vector>
  </TitlesOfParts>
  <Company>LSU Health Sciences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EA Conway Medical Center</dc:title>
  <dc:creator>kwil17</dc:creator>
  <cp:lastModifiedBy>kwil17</cp:lastModifiedBy>
  <cp:revision>11</cp:revision>
  <dcterms:created xsi:type="dcterms:W3CDTF">2012-11-26T18:37:22Z</dcterms:created>
  <dcterms:modified xsi:type="dcterms:W3CDTF">2012-11-26T20:19:27Z</dcterms:modified>
</cp:coreProperties>
</file>