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9" r:id="rId4"/>
    <p:sldId id="280" r:id="rId5"/>
    <p:sldId id="261" r:id="rId6"/>
    <p:sldId id="281" r:id="rId7"/>
    <p:sldId id="278" r:id="rId8"/>
    <p:sldId id="258" r:id="rId9"/>
    <p:sldId id="259" r:id="rId10"/>
    <p:sldId id="282" r:id="rId11"/>
    <p:sldId id="260" r:id="rId12"/>
    <p:sldId id="262" r:id="rId13"/>
    <p:sldId id="264" r:id="rId14"/>
    <p:sldId id="263"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1128" y="-29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83BFA2B-16B3-40CD-BC55-AD511458D3A6}" type="datetimeFigureOut">
              <a:rPr lang="en-US" smtClean="0"/>
              <a:pPr/>
              <a:t>5/1/2013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EADB672-7F64-4757-A097-8D0E622EBA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BFA2B-16B3-40CD-BC55-AD511458D3A6}"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3BFA2B-16B3-40CD-BC55-AD511458D3A6}"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83BFA2B-16B3-40CD-BC55-AD511458D3A6}" type="datetimeFigureOut">
              <a:rPr lang="en-US" smtClean="0"/>
              <a:pPr/>
              <a:t>5/1/2013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83BFA2B-16B3-40CD-BC55-AD511458D3A6}" type="datetimeFigureOut">
              <a:rPr lang="en-US" smtClean="0"/>
              <a:pPr/>
              <a:t>5/1/2013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EADB672-7F64-4757-A097-8D0E622EBAC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83BFA2B-16B3-40CD-BC55-AD511458D3A6}" type="datetimeFigureOut">
              <a:rPr lang="en-US" smtClean="0"/>
              <a:pPr/>
              <a:t>5/1/2013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EADB672-7F64-4757-A097-8D0E622EBA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83BFA2B-16B3-40CD-BC55-AD511458D3A6}" type="datetimeFigureOut">
              <a:rPr lang="en-US" smtClean="0"/>
              <a:pPr/>
              <a:t>5/1/2013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3BFA2B-16B3-40CD-BC55-AD511458D3A6}" type="datetimeFigureOut">
              <a:rPr lang="en-US" smtClean="0"/>
              <a:pPr/>
              <a:t>5/1/2013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ADB672-7F64-4757-A097-8D0E622EBA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83BFA2B-16B3-40CD-BC55-AD511458D3A6}" type="datetimeFigureOut">
              <a:rPr lang="en-US" smtClean="0"/>
              <a:pPr/>
              <a:t>5/1/2013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EADB672-7F64-4757-A097-8D0E622EBA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83BFA2B-16B3-40CD-BC55-AD511458D3A6}" type="datetimeFigureOut">
              <a:rPr lang="en-US" smtClean="0"/>
              <a:pPr/>
              <a:t>5/1/2013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83BFA2B-16B3-40CD-BC55-AD511458D3A6}" type="datetimeFigureOut">
              <a:rPr lang="en-US" smtClean="0"/>
              <a:pPr/>
              <a:t>5/1/2013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EADB672-7F64-4757-A097-8D0E622EBAC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83BFA2B-16B3-40CD-BC55-AD511458D3A6}" type="datetimeFigureOut">
              <a:rPr lang="en-US" smtClean="0"/>
              <a:pPr/>
              <a:t>5/1/2013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EADB672-7F64-4757-A097-8D0E622EBAC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wmf"/><Relationship Id="rId1" Type="http://schemas.openxmlformats.org/officeDocument/2006/relationships/slideLayout" Target="../slideLayouts/slideLayout1.xml"/><Relationship Id="rId5" Type="http://schemas.openxmlformats.org/officeDocument/2006/relationships/image" Target="../media/image12.wmf"/><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Joint Commission Sentinel Alert</a:t>
            </a:r>
            <a:endParaRPr lang="en-US" dirty="0"/>
          </a:p>
        </p:txBody>
      </p:sp>
      <p:sp>
        <p:nvSpPr>
          <p:cNvPr id="3" name="Subtitle 2"/>
          <p:cNvSpPr>
            <a:spLocks noGrp="1"/>
          </p:cNvSpPr>
          <p:nvPr>
            <p:ph type="subTitle" idx="1"/>
          </p:nvPr>
        </p:nvSpPr>
        <p:spPr>
          <a:xfrm>
            <a:off x="540544" y="2250280"/>
            <a:ext cx="8062912" cy="2931320"/>
          </a:xfrm>
        </p:spPr>
        <p:txBody>
          <a:bodyPr>
            <a:normAutofit/>
          </a:bodyPr>
          <a:lstStyle/>
          <a:p>
            <a:r>
              <a:rPr lang="en-US" dirty="0" smtClean="0"/>
              <a:t>Medical Device Alarm Safety in Hospitals</a:t>
            </a:r>
          </a:p>
          <a:p>
            <a:endParaRPr lang="en-US" dirty="0" smtClean="0"/>
          </a:p>
          <a:p>
            <a:r>
              <a:rPr lang="en-US" dirty="0" smtClean="0"/>
              <a:t>E.A. Conway Medical Center</a:t>
            </a:r>
          </a:p>
          <a:p>
            <a:r>
              <a:rPr lang="en-US" dirty="0" smtClean="0"/>
              <a:t>Laboratory</a:t>
            </a:r>
          </a:p>
          <a:p>
            <a:endParaRPr lang="en-US" dirty="0" smtClean="0"/>
          </a:p>
          <a:p>
            <a:r>
              <a:rPr lang="en-US" dirty="0" smtClean="0"/>
              <a:t>May 2013</a:t>
            </a:r>
            <a:endParaRPr lang="en-US" dirty="0"/>
          </a:p>
        </p:txBody>
      </p:sp>
      <p:pic>
        <p:nvPicPr>
          <p:cNvPr id="4" name="Picture 3" descr="alarm7.jpg"/>
          <p:cNvPicPr>
            <a:picLocks noChangeAspect="1"/>
          </p:cNvPicPr>
          <p:nvPr/>
        </p:nvPicPr>
        <p:blipFill>
          <a:blip r:embed="rId2" cstate="print"/>
          <a:stretch>
            <a:fillRect/>
          </a:stretch>
        </p:blipFill>
        <p:spPr>
          <a:xfrm>
            <a:off x="381000" y="4724400"/>
            <a:ext cx="3175000" cy="14859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Alarm Fatigue</a:t>
            </a:r>
            <a:endParaRPr lang="en-US" dirty="0"/>
          </a:p>
        </p:txBody>
      </p:sp>
      <p:pic>
        <p:nvPicPr>
          <p:cNvPr id="4099" name="Picture 3" descr="C:\Documents and Settings\kwil17\Local Settings\Temporary Internet Files\Content.IE5\9T2OA6D1\MM900285266[1].gif"/>
          <p:cNvPicPr>
            <a:picLocks noChangeAspect="1" noChangeArrowheads="1" noCrop="1"/>
          </p:cNvPicPr>
          <p:nvPr/>
        </p:nvPicPr>
        <p:blipFill>
          <a:blip r:embed="rId2" cstate="print"/>
          <a:srcRect/>
          <a:stretch>
            <a:fillRect/>
          </a:stretch>
        </p:blipFill>
        <p:spPr bwMode="auto">
          <a:xfrm>
            <a:off x="1600200" y="1905000"/>
            <a:ext cx="6629400" cy="404931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Alarm Fatigue</a:t>
            </a:r>
            <a:endParaRPr lang="en-US" dirty="0"/>
          </a:p>
        </p:txBody>
      </p:sp>
      <p:sp>
        <p:nvSpPr>
          <p:cNvPr id="3" name="Text Placeholder 2"/>
          <p:cNvSpPr>
            <a:spLocks noGrp="1"/>
          </p:cNvSpPr>
          <p:nvPr>
            <p:ph type="body" idx="1"/>
          </p:nvPr>
        </p:nvSpPr>
        <p:spPr>
          <a:xfrm>
            <a:off x="381000" y="1633536"/>
            <a:ext cx="8382000" cy="4310064"/>
          </a:xfrm>
        </p:spPr>
        <p:txBody>
          <a:bodyPr/>
          <a:lstStyle/>
          <a:p>
            <a:r>
              <a:rPr lang="en-US" dirty="0" smtClean="0"/>
              <a:t>Although Laboratory Alarms are not associated with direct patient care, if ignored these alarms could cause as much if not more harm than the bedside alarms mentioned previously.  </a:t>
            </a:r>
          </a:p>
          <a:p>
            <a:endParaRPr lang="en-US" dirty="0" smtClean="0"/>
          </a:p>
          <a:p>
            <a:r>
              <a:rPr lang="en-US" dirty="0" smtClean="0"/>
              <a:t>It is important for all laboratory employees to be aware of all alarms not only in their department but all departments. </a:t>
            </a:r>
          </a:p>
          <a:p>
            <a:endParaRPr lang="en-US" dirty="0" smtClean="0"/>
          </a:p>
          <a:p>
            <a:r>
              <a:rPr lang="en-US" dirty="0" smtClean="0"/>
              <a:t>Laboratory alarms may signal problems or may sound during </a:t>
            </a:r>
            <a:r>
              <a:rPr lang="en-US" smtClean="0"/>
              <a:t>specific processes </a:t>
            </a:r>
            <a:r>
              <a:rPr lang="en-US" dirty="0" smtClean="0"/>
              <a:t>or may sound at the end of a test or run. </a:t>
            </a:r>
            <a:endParaRPr lang="en-US" dirty="0"/>
          </a:p>
        </p:txBody>
      </p:sp>
      <p:pic>
        <p:nvPicPr>
          <p:cNvPr id="2050" name="Picture 2" descr="C:\Documents and Settings\kwil17\Local Settings\Temporary Internet Files\Content.IE5\Y4PRM70K\MM900286775[1].gif"/>
          <p:cNvPicPr>
            <a:picLocks noChangeAspect="1" noChangeArrowheads="1" noCrop="1"/>
          </p:cNvPicPr>
          <p:nvPr/>
        </p:nvPicPr>
        <p:blipFill>
          <a:blip r:embed="rId2" cstate="print"/>
          <a:srcRect/>
          <a:stretch>
            <a:fillRect/>
          </a:stretch>
        </p:blipFill>
        <p:spPr bwMode="auto">
          <a:xfrm>
            <a:off x="6705600" y="4876800"/>
            <a:ext cx="2286000" cy="1828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E.A. Conway Laboratory Alarm Inventory</a:t>
            </a:r>
            <a:endParaRPr lang="en-US" dirty="0"/>
          </a:p>
        </p:txBody>
      </p:sp>
      <p:pic>
        <p:nvPicPr>
          <p:cNvPr id="3074" name="Picture 2" descr="C:\Documents and Settings\kwil17\Local Settings\Temporary Internet Files\Content.IE5\YWRN2REH\MC900391278[1].wmf"/>
          <p:cNvPicPr>
            <a:picLocks noChangeAspect="1" noChangeArrowheads="1"/>
          </p:cNvPicPr>
          <p:nvPr/>
        </p:nvPicPr>
        <p:blipFill>
          <a:blip r:embed="rId2" cstate="print"/>
          <a:srcRect/>
          <a:stretch>
            <a:fillRect/>
          </a:stretch>
        </p:blipFill>
        <p:spPr bwMode="auto">
          <a:xfrm>
            <a:off x="4114800" y="2743200"/>
            <a:ext cx="1295400" cy="929945"/>
          </a:xfrm>
          <a:prstGeom prst="rect">
            <a:avLst/>
          </a:prstGeom>
          <a:noFill/>
        </p:spPr>
      </p:pic>
      <p:pic>
        <p:nvPicPr>
          <p:cNvPr id="3075" name="Picture 3" descr="C:\Documents and Settings\kwil17\Local Settings\Temporary Internet Files\Content.IE5\YS513CHI\MP900341706[1].jpg"/>
          <p:cNvPicPr>
            <a:picLocks noChangeAspect="1" noChangeArrowheads="1"/>
          </p:cNvPicPr>
          <p:nvPr/>
        </p:nvPicPr>
        <p:blipFill>
          <a:blip r:embed="rId3" cstate="print"/>
          <a:srcRect/>
          <a:stretch>
            <a:fillRect/>
          </a:stretch>
        </p:blipFill>
        <p:spPr bwMode="auto">
          <a:xfrm>
            <a:off x="6858000" y="2667000"/>
            <a:ext cx="1413256" cy="1981200"/>
          </a:xfrm>
          <a:prstGeom prst="rect">
            <a:avLst/>
          </a:prstGeom>
          <a:noFill/>
        </p:spPr>
      </p:pic>
      <p:pic>
        <p:nvPicPr>
          <p:cNvPr id="3076" name="Picture 4" descr="C:\Documents and Settings\kwil17\Local Settings\Temporary Internet Files\Content.IE5\IEZLDWRM\MC900232735[1].wmf"/>
          <p:cNvPicPr>
            <a:picLocks noChangeAspect="1" noChangeArrowheads="1"/>
          </p:cNvPicPr>
          <p:nvPr/>
        </p:nvPicPr>
        <p:blipFill>
          <a:blip r:embed="rId4" cstate="print"/>
          <a:srcRect/>
          <a:stretch>
            <a:fillRect/>
          </a:stretch>
        </p:blipFill>
        <p:spPr bwMode="auto">
          <a:xfrm>
            <a:off x="914400" y="2514600"/>
            <a:ext cx="1554178" cy="1861996"/>
          </a:xfrm>
          <a:prstGeom prst="rect">
            <a:avLst/>
          </a:prstGeom>
          <a:noFill/>
        </p:spPr>
      </p:pic>
      <p:pic>
        <p:nvPicPr>
          <p:cNvPr id="3077" name="Picture 5" descr="C:\Documents and Settings\kwil17\Local Settings\Temporary Internet Files\Content.IE5\IEZLDWRM\MC900330187[1].wmf"/>
          <p:cNvPicPr>
            <a:picLocks noChangeAspect="1" noChangeArrowheads="1"/>
          </p:cNvPicPr>
          <p:nvPr/>
        </p:nvPicPr>
        <p:blipFill>
          <a:blip r:embed="rId5" cstate="print"/>
          <a:srcRect/>
          <a:stretch>
            <a:fillRect/>
          </a:stretch>
        </p:blipFill>
        <p:spPr bwMode="auto">
          <a:xfrm>
            <a:off x="3276600" y="4114800"/>
            <a:ext cx="2743200" cy="240116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Bank Alarms</a:t>
            </a:r>
            <a:br>
              <a:rPr lang="en-US" dirty="0" smtClean="0"/>
            </a:br>
            <a:endParaRPr lang="en-US" dirty="0"/>
          </a:p>
        </p:txBody>
      </p:sp>
      <p:sp>
        <p:nvSpPr>
          <p:cNvPr id="4" name="Text Placeholder 2"/>
          <p:cNvSpPr>
            <a:spLocks noGrp="1"/>
          </p:cNvSpPr>
          <p:nvPr>
            <p:ph type="body" idx="1"/>
          </p:nvPr>
        </p:nvSpPr>
        <p:spPr>
          <a:xfrm>
            <a:off x="381000" y="1633536"/>
            <a:ext cx="7772400" cy="4386264"/>
          </a:xfrm>
          <a:noFill/>
        </p:spPr>
        <p:style>
          <a:lnRef idx="2">
            <a:schemeClr val="accent1"/>
          </a:lnRef>
          <a:fillRef idx="1">
            <a:schemeClr val="lt1"/>
          </a:fillRef>
          <a:effectRef idx="0">
            <a:schemeClr val="accent1"/>
          </a:effectRef>
          <a:fontRef idx="minor">
            <a:schemeClr val="dk1"/>
          </a:fontRef>
        </p:style>
        <p:txBody>
          <a:bodyPr>
            <a:normAutofit lnSpcReduction="10000"/>
          </a:bodyPr>
          <a:lstStyle/>
          <a:p>
            <a:pPr algn="ctr">
              <a:buFont typeface="Wingdings" pitchFamily="2" charset="2"/>
              <a:buChar char="Ø"/>
            </a:pPr>
            <a:endParaRPr lang="en-US" dirty="0" smtClean="0"/>
          </a:p>
          <a:p>
            <a:pPr>
              <a:buFont typeface="Wingdings" pitchFamily="2" charset="2"/>
              <a:buChar char="Ø"/>
            </a:pPr>
            <a:r>
              <a:rPr lang="en-US" dirty="0" err="1" smtClean="0"/>
              <a:t>ProVue</a:t>
            </a:r>
            <a:r>
              <a:rPr lang="en-US" dirty="0" smtClean="0"/>
              <a:t> </a:t>
            </a:r>
          </a:p>
          <a:p>
            <a:pPr>
              <a:buFont typeface="Wingdings" pitchFamily="2" charset="2"/>
              <a:buChar char="Ø"/>
            </a:pPr>
            <a:r>
              <a:rPr lang="en-US" dirty="0" smtClean="0"/>
              <a:t>Horizon </a:t>
            </a:r>
            <a:r>
              <a:rPr lang="en-US" dirty="0" err="1" smtClean="0"/>
              <a:t>Plasmafuge</a:t>
            </a:r>
            <a:r>
              <a:rPr lang="en-US" dirty="0" smtClean="0"/>
              <a:t> 12</a:t>
            </a:r>
          </a:p>
          <a:p>
            <a:pPr>
              <a:buFont typeface="Wingdings" pitchFamily="2" charset="2"/>
              <a:buChar char="Ø"/>
            </a:pPr>
            <a:r>
              <a:rPr lang="en-US" dirty="0" smtClean="0"/>
              <a:t>Transfusion Service Refrigerator A</a:t>
            </a:r>
          </a:p>
          <a:p>
            <a:pPr>
              <a:buFont typeface="Wingdings" pitchFamily="2" charset="2"/>
              <a:buChar char="Ø"/>
            </a:pPr>
            <a:r>
              <a:rPr lang="en-US" dirty="0" smtClean="0"/>
              <a:t>Transfusion Service Freezer D</a:t>
            </a:r>
          </a:p>
          <a:p>
            <a:pPr>
              <a:buFont typeface="Wingdings" pitchFamily="2" charset="2"/>
              <a:buChar char="Ø"/>
            </a:pPr>
            <a:r>
              <a:rPr lang="en-US" dirty="0" smtClean="0"/>
              <a:t>Surgery Refrigerator G</a:t>
            </a:r>
          </a:p>
          <a:p>
            <a:pPr>
              <a:buFont typeface="Wingdings" pitchFamily="2" charset="2"/>
              <a:buChar char="Ø"/>
            </a:pPr>
            <a:r>
              <a:rPr lang="en-US" dirty="0" smtClean="0"/>
              <a:t>Genesis 2006 Plasma </a:t>
            </a:r>
            <a:r>
              <a:rPr lang="en-US" dirty="0" err="1" smtClean="0"/>
              <a:t>Thawer</a:t>
            </a:r>
            <a:endParaRPr lang="en-US" dirty="0" smtClean="0"/>
          </a:p>
          <a:p>
            <a:pPr>
              <a:buFont typeface="Wingdings" pitchFamily="2" charset="2"/>
              <a:buChar char="Ø"/>
            </a:pPr>
            <a:r>
              <a:rPr lang="en-US" dirty="0" smtClean="0"/>
              <a:t>Dade Cell Washer</a:t>
            </a:r>
          </a:p>
          <a:p>
            <a:pPr>
              <a:buFont typeface="Wingdings" pitchFamily="2" charset="2"/>
              <a:buChar char="Ø"/>
            </a:pPr>
            <a:r>
              <a:rPr lang="en-US" dirty="0" err="1" smtClean="0"/>
              <a:t>Sorvall</a:t>
            </a:r>
            <a:r>
              <a:rPr lang="en-US" dirty="0" smtClean="0"/>
              <a:t> Cell Washer</a:t>
            </a:r>
          </a:p>
          <a:p>
            <a:pPr>
              <a:buFont typeface="Wingdings" pitchFamily="2" charset="2"/>
              <a:buChar char="Ø"/>
            </a:pPr>
            <a:r>
              <a:rPr lang="en-US" dirty="0" smtClean="0"/>
              <a:t>IEC </a:t>
            </a:r>
            <a:r>
              <a:rPr lang="en-US" dirty="0" err="1" smtClean="0"/>
              <a:t>Centra</a:t>
            </a:r>
            <a:r>
              <a:rPr lang="en-US" dirty="0" smtClean="0"/>
              <a:t>-W Cell Washer</a:t>
            </a:r>
          </a:p>
          <a:p>
            <a:pPr>
              <a:buFont typeface="Wingdings" pitchFamily="2" charset="2"/>
              <a:buChar char="Ø"/>
            </a:pPr>
            <a:r>
              <a:rPr lang="en-US" dirty="0" smtClean="0"/>
              <a:t>Therapeutic Phlebotomy Scale</a:t>
            </a:r>
          </a:p>
          <a:p>
            <a:pPr>
              <a:buFont typeface="Wingdings" pitchFamily="2" charset="2"/>
              <a:buChar char="Ø"/>
            </a:pPr>
            <a:r>
              <a:rPr lang="en-US" dirty="0" smtClean="0"/>
              <a:t>Morgue Refrigerator</a:t>
            </a:r>
            <a:endParaRPr lang="en-US" dirty="0"/>
          </a:p>
        </p:txBody>
      </p:sp>
      <p:pic>
        <p:nvPicPr>
          <p:cNvPr id="5" name="Picture 4" descr="alarm 3.jpg"/>
          <p:cNvPicPr>
            <a:picLocks noChangeAspect="1"/>
          </p:cNvPicPr>
          <p:nvPr/>
        </p:nvPicPr>
        <p:blipFill>
          <a:blip r:embed="rId2" cstate="print"/>
          <a:stretch>
            <a:fillRect/>
          </a:stretch>
        </p:blipFill>
        <p:spPr>
          <a:xfrm>
            <a:off x="5257800" y="1447800"/>
            <a:ext cx="3060032" cy="2712720"/>
          </a:xfrm>
          <a:prstGeom prst="rect">
            <a:avLst/>
          </a:prstGeom>
        </p:spPr>
      </p:pic>
      <p:pic>
        <p:nvPicPr>
          <p:cNvPr id="5125" name="Picture 5" descr="C:\Documents and Settings\kwil17\Local Settings\Temporary Internet Files\Content.IE5\IEZLDWRM\MC900286850[1].wmf"/>
          <p:cNvPicPr>
            <a:picLocks noChangeAspect="1" noChangeArrowheads="1"/>
          </p:cNvPicPr>
          <p:nvPr/>
        </p:nvPicPr>
        <p:blipFill>
          <a:blip r:embed="rId3" cstate="print"/>
          <a:srcRect/>
          <a:stretch>
            <a:fillRect/>
          </a:stretch>
        </p:blipFill>
        <p:spPr bwMode="auto">
          <a:xfrm>
            <a:off x="6096000" y="4191000"/>
            <a:ext cx="2633050" cy="247310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Important Blood Bank Alarms For ALL Techs to know</a:t>
            </a:r>
            <a:br>
              <a:rPr lang="en-US" dirty="0" smtClean="0">
                <a:solidFill>
                  <a:schemeClr val="accent1"/>
                </a:solidFill>
              </a:rPr>
            </a:br>
            <a:endParaRPr lang="en-US" dirty="0"/>
          </a:p>
        </p:txBody>
      </p:sp>
      <p:sp>
        <p:nvSpPr>
          <p:cNvPr id="4" name="TextBox 3"/>
          <p:cNvSpPr txBox="1"/>
          <p:nvPr/>
        </p:nvSpPr>
        <p:spPr>
          <a:xfrm>
            <a:off x="381000" y="1676401"/>
            <a:ext cx="8610600" cy="3970318"/>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solidFill>
                <a:schemeClr val="accent1"/>
              </a:solidFill>
            </a:endParaRPr>
          </a:p>
          <a:p>
            <a:pPr>
              <a:buFont typeface="Wingdings" pitchFamily="2" charset="2"/>
              <a:buChar char="Ø"/>
            </a:pPr>
            <a:r>
              <a:rPr lang="en-US" dirty="0" smtClean="0">
                <a:solidFill>
                  <a:schemeClr val="tx1"/>
                </a:solidFill>
              </a:rPr>
              <a:t>Transfusion Service Refrigerator A</a:t>
            </a:r>
          </a:p>
          <a:p>
            <a:pPr lvl="1">
              <a:buFont typeface="Wingdings" pitchFamily="2" charset="2"/>
              <a:buChar char="Ø"/>
            </a:pPr>
            <a:r>
              <a:rPr lang="en-US" dirty="0" smtClean="0">
                <a:solidFill>
                  <a:schemeClr val="tx1"/>
                </a:solidFill>
              </a:rPr>
              <a:t>All Packed Red cells are stored in Refrigerator A</a:t>
            </a:r>
          </a:p>
          <a:p>
            <a:pPr lvl="1"/>
            <a:endParaRPr lang="en-US" dirty="0" smtClean="0">
              <a:solidFill>
                <a:schemeClr val="tx1"/>
              </a:solidFill>
            </a:endParaRPr>
          </a:p>
          <a:p>
            <a:pPr>
              <a:buFont typeface="Wingdings" pitchFamily="2" charset="2"/>
              <a:buChar char="Ø"/>
            </a:pPr>
            <a:r>
              <a:rPr lang="en-US" dirty="0" smtClean="0">
                <a:solidFill>
                  <a:schemeClr val="accent1"/>
                </a:solidFill>
              </a:rPr>
              <a:t>Transfusion Service Freezer D</a:t>
            </a:r>
          </a:p>
          <a:p>
            <a:pPr lvl="1">
              <a:buFont typeface="Wingdings" pitchFamily="2" charset="2"/>
              <a:buChar char="Ø"/>
            </a:pPr>
            <a:r>
              <a:rPr lang="en-US" dirty="0" smtClean="0">
                <a:solidFill>
                  <a:schemeClr val="accent1"/>
                </a:solidFill>
              </a:rPr>
              <a:t>All Frozen Blood Components are stored in Freezer D</a:t>
            </a:r>
          </a:p>
          <a:p>
            <a:pPr lvl="1"/>
            <a:endParaRPr lang="en-US" dirty="0" smtClean="0">
              <a:solidFill>
                <a:schemeClr val="accent1"/>
              </a:solidFill>
            </a:endParaRPr>
          </a:p>
          <a:p>
            <a:pPr>
              <a:buFont typeface="Wingdings" pitchFamily="2" charset="2"/>
              <a:buChar char="Ø"/>
            </a:pPr>
            <a:r>
              <a:rPr lang="en-US" dirty="0" smtClean="0">
                <a:solidFill>
                  <a:schemeClr val="tx1"/>
                </a:solidFill>
              </a:rPr>
              <a:t>Surgery Refrigerator G</a:t>
            </a:r>
          </a:p>
          <a:p>
            <a:pPr lvl="1">
              <a:buFont typeface="Wingdings" pitchFamily="2" charset="2"/>
              <a:buChar char="Ø"/>
            </a:pPr>
            <a:r>
              <a:rPr lang="en-US" dirty="0" smtClean="0">
                <a:solidFill>
                  <a:schemeClr val="tx1"/>
                </a:solidFill>
              </a:rPr>
              <a:t>Located in Surgery—Blood components for patients currently in surgery are stored here. </a:t>
            </a:r>
            <a:endParaRPr lang="en-US" dirty="0">
              <a:solidFill>
                <a:schemeClr val="tx1"/>
              </a:solidFill>
            </a:endParaRPr>
          </a:p>
          <a:p>
            <a:pPr lvl="1">
              <a:buFont typeface="Wingdings" pitchFamily="2" charset="2"/>
              <a:buChar char="Ø"/>
            </a:pPr>
            <a:endParaRPr lang="en-US" dirty="0" smtClean="0">
              <a:solidFill>
                <a:schemeClr val="tx1"/>
              </a:solidFill>
            </a:endParaRPr>
          </a:p>
          <a:p>
            <a:pPr>
              <a:buFont typeface="Wingdings" pitchFamily="2" charset="2"/>
              <a:buChar char="Ø"/>
            </a:pPr>
            <a:r>
              <a:rPr lang="en-US" dirty="0" smtClean="0">
                <a:solidFill>
                  <a:schemeClr val="accent1"/>
                </a:solidFill>
              </a:rPr>
              <a:t>Morgue Refrigerator </a:t>
            </a:r>
          </a:p>
          <a:p>
            <a:pPr lvl="1">
              <a:buFont typeface="Wingdings" pitchFamily="2" charset="2"/>
              <a:buChar char="Ø"/>
            </a:pPr>
            <a:r>
              <a:rPr lang="en-US" dirty="0" smtClean="0">
                <a:solidFill>
                  <a:schemeClr val="accent1"/>
                </a:solidFill>
              </a:rPr>
              <a:t>Morgue Refrigerator will be discussed in Histology </a:t>
            </a:r>
            <a:endParaRPr lang="en-US" dirty="0">
              <a:solidFill>
                <a:schemeClr val="accent1"/>
              </a:solidFill>
            </a:endParaRPr>
          </a:p>
          <a:p>
            <a:endParaRPr lang="en-US" dirty="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Blood Bank Alarms</a:t>
            </a:r>
            <a:endParaRPr lang="en-US" dirty="0">
              <a:solidFill>
                <a:schemeClr val="tx1"/>
              </a:solidFill>
            </a:endParaRPr>
          </a:p>
        </p:txBody>
      </p:sp>
      <p:sp>
        <p:nvSpPr>
          <p:cNvPr id="3" name="Text Placeholder 2"/>
          <p:cNvSpPr>
            <a:spLocks noGrp="1"/>
          </p:cNvSpPr>
          <p:nvPr>
            <p:ph type="body" idx="1"/>
          </p:nvPr>
        </p:nvSpPr>
        <p:spPr>
          <a:xfrm>
            <a:off x="381000" y="1633536"/>
            <a:ext cx="8229600" cy="4767264"/>
          </a:xfrm>
        </p:spPr>
        <p:txBody>
          <a:bodyPr>
            <a:normAutofit lnSpcReduction="10000"/>
          </a:bodyPr>
          <a:lstStyle/>
          <a:p>
            <a:pPr>
              <a:buFont typeface="Wingdings" pitchFamily="2" charset="2"/>
              <a:buChar char="Ø"/>
            </a:pPr>
            <a:r>
              <a:rPr lang="en-US" dirty="0" smtClean="0">
                <a:solidFill>
                  <a:schemeClr val="accent1"/>
                </a:solidFill>
              </a:rPr>
              <a:t>Transfusion Service Refrigerator A</a:t>
            </a:r>
          </a:p>
          <a:p>
            <a:pPr>
              <a:buFont typeface="Wingdings" pitchFamily="2" charset="2"/>
              <a:buChar char="Ø"/>
            </a:pPr>
            <a:r>
              <a:rPr lang="en-US" dirty="0" smtClean="0">
                <a:solidFill>
                  <a:schemeClr val="accent1"/>
                </a:solidFill>
              </a:rPr>
              <a:t>Transfusion Service Freezer D</a:t>
            </a:r>
          </a:p>
          <a:p>
            <a:pPr>
              <a:buFont typeface="Wingdings" pitchFamily="2" charset="2"/>
              <a:buChar char="Ø"/>
            </a:pPr>
            <a:r>
              <a:rPr lang="en-US" dirty="0" smtClean="0">
                <a:solidFill>
                  <a:schemeClr val="accent1"/>
                </a:solidFill>
              </a:rPr>
              <a:t>Surgery Refrigerator G</a:t>
            </a:r>
          </a:p>
          <a:p>
            <a:pPr>
              <a:buFont typeface="Wingdings" pitchFamily="2" charset="2"/>
              <a:buChar char="Ø"/>
            </a:pPr>
            <a:r>
              <a:rPr lang="en-US" dirty="0" smtClean="0">
                <a:solidFill>
                  <a:schemeClr val="accent1"/>
                </a:solidFill>
              </a:rPr>
              <a:t>Morgue Refrigerator</a:t>
            </a:r>
          </a:p>
          <a:p>
            <a:pPr>
              <a:buFont typeface="Wingdings" pitchFamily="2" charset="2"/>
              <a:buChar char="Ø"/>
            </a:pPr>
            <a:endParaRPr lang="en-US" dirty="0" smtClean="0">
              <a:solidFill>
                <a:schemeClr val="accent1"/>
              </a:solidFill>
            </a:endParaRPr>
          </a:p>
          <a:p>
            <a:r>
              <a:rPr lang="en-US" dirty="0" smtClean="0">
                <a:solidFill>
                  <a:schemeClr val="tx1"/>
                </a:solidFill>
              </a:rPr>
              <a:t>Once the temperature of the above refrigerators/freezer approach the upper or lower limits of their temperature range, the department is notified by the switchboard operator. </a:t>
            </a:r>
          </a:p>
          <a:p>
            <a:endParaRPr lang="en-US" dirty="0" smtClean="0">
              <a:solidFill>
                <a:schemeClr val="tx1"/>
              </a:solidFill>
            </a:endParaRPr>
          </a:p>
          <a:p>
            <a:r>
              <a:rPr lang="en-US" dirty="0" smtClean="0">
                <a:solidFill>
                  <a:schemeClr val="tx1"/>
                </a:solidFill>
              </a:rPr>
              <a:t>Once the temperature has reached or exceeded their lower or upper limits, an audible alarm will be heard. </a:t>
            </a:r>
          </a:p>
          <a:p>
            <a:endParaRPr lang="en-US" dirty="0" smtClean="0">
              <a:solidFill>
                <a:schemeClr val="tx1"/>
              </a:solidFill>
            </a:endParaRPr>
          </a:p>
          <a:p>
            <a:r>
              <a:rPr lang="en-US" dirty="0" smtClean="0">
                <a:solidFill>
                  <a:schemeClr val="tx1"/>
                </a:solidFill>
              </a:rPr>
              <a:t>Do not ignore the call or the alarm.  The problem must be addressed immediately.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Histology Alarms</a:t>
            </a:r>
            <a:endParaRPr lang="en-US" dirty="0"/>
          </a:p>
        </p:txBody>
      </p:sp>
      <p:sp>
        <p:nvSpPr>
          <p:cNvPr id="3" name="Text Placeholder 2"/>
          <p:cNvSpPr>
            <a:spLocks noGrp="1"/>
          </p:cNvSpPr>
          <p:nvPr>
            <p:ph type="body" idx="1"/>
          </p:nvPr>
        </p:nvSpPr>
        <p:spPr>
          <a:xfrm>
            <a:off x="4038600" y="1828800"/>
            <a:ext cx="5105400" cy="4191000"/>
          </a:xfrm>
        </p:spPr>
        <p:txBody>
          <a:bodyPr/>
          <a:lstStyle/>
          <a:p>
            <a:pPr>
              <a:buFont typeface="Wingdings" pitchFamily="2" charset="2"/>
              <a:buChar char="q"/>
            </a:pPr>
            <a:r>
              <a:rPr lang="en-US" sz="3600" dirty="0" smtClean="0"/>
              <a:t>VIP Tissue Processor</a:t>
            </a:r>
          </a:p>
          <a:p>
            <a:pPr lvl="1"/>
            <a:endParaRPr lang="en-US" sz="3600" dirty="0" smtClean="0"/>
          </a:p>
          <a:p>
            <a:pPr>
              <a:buFont typeface="Wingdings" pitchFamily="2" charset="2"/>
              <a:buChar char="q"/>
            </a:pPr>
            <a:r>
              <a:rPr lang="en-US" sz="3600" dirty="0" smtClean="0"/>
              <a:t>Morgue Alarm</a:t>
            </a:r>
          </a:p>
          <a:p>
            <a:pPr lvl="1"/>
            <a:endParaRPr lang="en-US" dirty="0" smtClean="0"/>
          </a:p>
          <a:p>
            <a:pPr>
              <a:buFont typeface="Wingdings" pitchFamily="2" charset="2"/>
              <a:buChar char="q"/>
            </a:pPr>
            <a:endParaRPr lang="en-US" dirty="0"/>
          </a:p>
        </p:txBody>
      </p:sp>
      <p:pic>
        <p:nvPicPr>
          <p:cNvPr id="4" name="Picture 3" descr="alarm 7.jpg"/>
          <p:cNvPicPr>
            <a:picLocks noChangeAspect="1"/>
          </p:cNvPicPr>
          <p:nvPr/>
        </p:nvPicPr>
        <p:blipFill>
          <a:blip r:embed="rId2" cstate="print"/>
          <a:stretch>
            <a:fillRect/>
          </a:stretch>
        </p:blipFill>
        <p:spPr>
          <a:xfrm>
            <a:off x="533400" y="1447800"/>
            <a:ext cx="2990785" cy="52578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Histology Alarms for ALL Techs to know </a:t>
            </a:r>
            <a:endParaRPr lang="en-US" dirty="0"/>
          </a:p>
        </p:txBody>
      </p:sp>
      <p:sp>
        <p:nvSpPr>
          <p:cNvPr id="5" name="Content Placeholder 4"/>
          <p:cNvSpPr>
            <a:spLocks noGrp="1"/>
          </p:cNvSpPr>
          <p:nvPr>
            <p:ph idx="1"/>
          </p:nvPr>
        </p:nvSpPr>
        <p:spPr/>
        <p:txBody>
          <a:bodyPr>
            <a:normAutofit/>
          </a:bodyPr>
          <a:lstStyle/>
          <a:p>
            <a:r>
              <a:rPr lang="en-US" dirty="0" smtClean="0"/>
              <a:t>VIP Tissue Processor</a:t>
            </a:r>
          </a:p>
          <a:p>
            <a:pPr lvl="1"/>
            <a:r>
              <a:rPr lang="en-US" dirty="0" smtClean="0"/>
              <a:t>Will activate the AST alarm when something fails during processing</a:t>
            </a:r>
          </a:p>
          <a:p>
            <a:r>
              <a:rPr lang="en-US" dirty="0" smtClean="0"/>
              <a:t>Morgue alarm</a:t>
            </a:r>
          </a:p>
          <a:p>
            <a:pPr lvl="1"/>
            <a:r>
              <a:rPr lang="en-US" dirty="0" smtClean="0"/>
              <a:t>Once the temperature approaches the upper or lower limits of their range, Blood Bank is notified by the switchboard operator and the AST alarm is activated. </a:t>
            </a:r>
          </a:p>
          <a:p>
            <a:pPr lvl="1">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Histology Alarms</a:t>
            </a:r>
            <a:endParaRPr lang="en-US" dirty="0"/>
          </a:p>
        </p:txBody>
      </p:sp>
      <p:sp>
        <p:nvSpPr>
          <p:cNvPr id="5" name="Text Placeholder 4"/>
          <p:cNvSpPr>
            <a:spLocks noGrp="1"/>
          </p:cNvSpPr>
          <p:nvPr>
            <p:ph type="body" idx="1"/>
          </p:nvPr>
        </p:nvSpPr>
        <p:spPr>
          <a:xfrm>
            <a:off x="381000" y="1633536"/>
            <a:ext cx="8077200" cy="2176464"/>
          </a:xfrm>
        </p:spPr>
        <p:txBody>
          <a:bodyPr>
            <a:noAutofit/>
          </a:bodyPr>
          <a:lstStyle/>
          <a:p>
            <a:r>
              <a:rPr lang="en-US" sz="4000" dirty="0" smtClean="0"/>
              <a:t>Do not ignore the call or the alarm.  The problem must be addressed immediately.</a:t>
            </a:r>
            <a:endParaRPr lang="en-US" sz="4000" dirty="0"/>
          </a:p>
        </p:txBody>
      </p:sp>
      <p:pic>
        <p:nvPicPr>
          <p:cNvPr id="6" name="Picture 5" descr="alarm 6.jpg"/>
          <p:cNvPicPr>
            <a:picLocks noChangeAspect="1"/>
          </p:cNvPicPr>
          <p:nvPr/>
        </p:nvPicPr>
        <p:blipFill>
          <a:blip r:embed="rId2" cstate="print"/>
          <a:stretch>
            <a:fillRect/>
          </a:stretch>
        </p:blipFill>
        <p:spPr>
          <a:xfrm>
            <a:off x="5486400" y="3733800"/>
            <a:ext cx="2819400" cy="274421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Chemistry Alarms</a:t>
            </a:r>
            <a:endParaRPr lang="en-US" dirty="0"/>
          </a:p>
        </p:txBody>
      </p:sp>
      <p:sp>
        <p:nvSpPr>
          <p:cNvPr id="5" name="Text Placeholder 4"/>
          <p:cNvSpPr>
            <a:spLocks noGrp="1"/>
          </p:cNvSpPr>
          <p:nvPr>
            <p:ph type="body" idx="1"/>
          </p:nvPr>
        </p:nvSpPr>
        <p:spPr>
          <a:xfrm>
            <a:off x="381000" y="1633536"/>
            <a:ext cx="8382000" cy="4919664"/>
          </a:xfrm>
        </p:spPr>
        <p:txBody>
          <a:bodyPr/>
          <a:lstStyle/>
          <a:p>
            <a:pPr lvl="0">
              <a:buFont typeface="Wingdings" pitchFamily="2" charset="2"/>
              <a:buChar char="§"/>
            </a:pPr>
            <a:r>
              <a:rPr lang="en-US" sz="4000" dirty="0" err="1" smtClean="0"/>
              <a:t>Vitros</a:t>
            </a:r>
            <a:endParaRPr lang="en-US" sz="4000" dirty="0" smtClean="0"/>
          </a:p>
          <a:p>
            <a:pPr lvl="0">
              <a:buFont typeface="Wingdings" pitchFamily="2" charset="2"/>
              <a:buChar char="§"/>
            </a:pPr>
            <a:r>
              <a:rPr lang="en-US" sz="4000" dirty="0" err="1" smtClean="0"/>
              <a:t>Osmometer</a:t>
            </a:r>
            <a:endParaRPr lang="en-US" sz="4000" dirty="0" smtClean="0"/>
          </a:p>
          <a:p>
            <a:pPr lvl="0">
              <a:buFont typeface="Wingdings" pitchFamily="2" charset="2"/>
              <a:buChar char="§"/>
            </a:pPr>
            <a:r>
              <a:rPr lang="en-US" sz="4000" dirty="0" smtClean="0"/>
              <a:t>Freezers </a:t>
            </a:r>
          </a:p>
          <a:p>
            <a:pPr lvl="0">
              <a:buFont typeface="Wingdings" pitchFamily="2" charset="2"/>
              <a:buChar char="§"/>
            </a:pPr>
            <a:r>
              <a:rPr lang="en-US" sz="4000" dirty="0" smtClean="0"/>
              <a:t>Refrigerators</a:t>
            </a:r>
          </a:p>
          <a:p>
            <a:pPr>
              <a:buFont typeface="Wingdings" pitchFamily="2" charset="2"/>
              <a:buChar char="§"/>
            </a:pPr>
            <a:endParaRPr lang="en-US" dirty="0"/>
          </a:p>
        </p:txBody>
      </p:sp>
      <p:pic>
        <p:nvPicPr>
          <p:cNvPr id="6" name="Picture 5" descr="alarm 8.jpg"/>
          <p:cNvPicPr>
            <a:picLocks noChangeAspect="1"/>
          </p:cNvPicPr>
          <p:nvPr/>
        </p:nvPicPr>
        <p:blipFill>
          <a:blip r:embed="rId2" cstate="print"/>
          <a:stretch>
            <a:fillRect/>
          </a:stretch>
        </p:blipFill>
        <p:spPr>
          <a:xfrm>
            <a:off x="4038600" y="2514600"/>
            <a:ext cx="4876800" cy="2844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Many medical devices have alarm systems; among them are bedside physiologic monitors that include ECG (electrocardiogram) machines, pulse </a:t>
            </a:r>
            <a:r>
              <a:rPr lang="en-US" dirty="0" err="1" smtClean="0"/>
              <a:t>oximetry</a:t>
            </a:r>
            <a:r>
              <a:rPr lang="en-US" dirty="0" smtClean="0"/>
              <a:t> devices, and monitors of blood pressure and other parameters; bedside telemetry; central station monitors; infusion pumps; and ventilators.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Chemistry Alarms for ALL Techs to Know</a:t>
            </a:r>
            <a:endParaRPr lang="en-US" dirty="0"/>
          </a:p>
        </p:txBody>
      </p:sp>
      <p:sp>
        <p:nvSpPr>
          <p:cNvPr id="5" name="TextBox 4"/>
          <p:cNvSpPr txBox="1"/>
          <p:nvPr/>
        </p:nvSpPr>
        <p:spPr>
          <a:xfrm>
            <a:off x="838200" y="2133600"/>
            <a:ext cx="7772400" cy="3046988"/>
          </a:xfrm>
          <a:prstGeom prst="rect">
            <a:avLst/>
          </a:prstGeom>
          <a:noFill/>
        </p:spPr>
        <p:txBody>
          <a:bodyPr wrap="square" rtlCol="0">
            <a:spAutoFit/>
          </a:bodyPr>
          <a:lstStyle/>
          <a:p>
            <a:pPr>
              <a:buFont typeface="Wingdings" pitchFamily="2" charset="2"/>
              <a:buChar char="§"/>
            </a:pPr>
            <a:r>
              <a:rPr lang="en-US" sz="3200" dirty="0" smtClean="0"/>
              <a:t>Chemistry Refrigerators and Freezers alarm when the temperature is out of range. </a:t>
            </a:r>
          </a:p>
          <a:p>
            <a:endParaRPr lang="en-US" sz="3200" dirty="0"/>
          </a:p>
          <a:p>
            <a:pPr>
              <a:buFont typeface="Wingdings" pitchFamily="2" charset="2"/>
              <a:buChar char="§"/>
            </a:pPr>
            <a:r>
              <a:rPr lang="en-US" sz="3200" dirty="0" smtClean="0"/>
              <a:t>These alarms should be addressed immediately and not ignored. </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40544" y="776289"/>
            <a:ext cx="8062912" cy="900111"/>
          </a:xfrm>
        </p:spPr>
        <p:txBody>
          <a:bodyPr/>
          <a:lstStyle/>
          <a:p>
            <a:pPr algn="l"/>
            <a:r>
              <a:rPr lang="en-US" dirty="0" smtClean="0"/>
              <a:t>Hematology Alarms</a:t>
            </a:r>
            <a:endParaRPr lang="en-US" dirty="0"/>
          </a:p>
        </p:txBody>
      </p:sp>
      <p:sp>
        <p:nvSpPr>
          <p:cNvPr id="7" name="Subtitle 6"/>
          <p:cNvSpPr>
            <a:spLocks noGrp="1"/>
          </p:cNvSpPr>
          <p:nvPr>
            <p:ph type="subTitle" idx="1"/>
          </p:nvPr>
        </p:nvSpPr>
        <p:spPr>
          <a:xfrm>
            <a:off x="540544" y="1905000"/>
            <a:ext cx="6393656" cy="4267200"/>
          </a:xfrm>
        </p:spPr>
        <p:txBody>
          <a:bodyPr>
            <a:normAutofit/>
          </a:bodyPr>
          <a:lstStyle/>
          <a:p>
            <a:pPr algn="l">
              <a:buClr>
                <a:schemeClr val="tx1"/>
              </a:buClr>
              <a:buSzPct val="100000"/>
              <a:buFont typeface="Wingdings" pitchFamily="2" charset="2"/>
              <a:buChar char="q"/>
            </a:pPr>
            <a:r>
              <a:rPr lang="en-US" sz="3600" b="1" dirty="0" err="1" smtClean="0">
                <a:solidFill>
                  <a:schemeClr val="accent1"/>
                </a:solidFill>
              </a:rPr>
              <a:t>Urisys</a:t>
            </a:r>
            <a:r>
              <a:rPr lang="en-US" sz="3600" b="1" dirty="0" smtClean="0">
                <a:solidFill>
                  <a:schemeClr val="accent1"/>
                </a:solidFill>
              </a:rPr>
              <a:t> 2400</a:t>
            </a:r>
          </a:p>
          <a:p>
            <a:pPr algn="l">
              <a:buClr>
                <a:schemeClr val="tx1"/>
              </a:buClr>
              <a:buSzPct val="100000"/>
              <a:buFont typeface="Wingdings" pitchFamily="2" charset="2"/>
              <a:buChar char="q"/>
            </a:pPr>
            <a:r>
              <a:rPr lang="en-US" sz="3600" b="1" dirty="0" smtClean="0">
                <a:solidFill>
                  <a:schemeClr val="accent1"/>
                </a:solidFill>
              </a:rPr>
              <a:t>UF 1000i</a:t>
            </a:r>
          </a:p>
          <a:p>
            <a:pPr algn="l">
              <a:buClr>
                <a:schemeClr val="tx1"/>
              </a:buClr>
              <a:buSzPct val="100000"/>
              <a:buFont typeface="Wingdings" pitchFamily="2" charset="2"/>
              <a:buChar char="q"/>
            </a:pPr>
            <a:r>
              <a:rPr lang="en-US" sz="3600" b="1" dirty="0" smtClean="0">
                <a:solidFill>
                  <a:schemeClr val="accent1"/>
                </a:solidFill>
              </a:rPr>
              <a:t>ACL Tops 500</a:t>
            </a:r>
          </a:p>
          <a:p>
            <a:pPr algn="l">
              <a:buClr>
                <a:schemeClr val="tx1"/>
              </a:buClr>
              <a:buSzPct val="100000"/>
              <a:buFont typeface="Wingdings" pitchFamily="2" charset="2"/>
              <a:buChar char="q"/>
            </a:pPr>
            <a:r>
              <a:rPr lang="en-US" sz="3600" b="1" dirty="0" err="1" smtClean="0">
                <a:solidFill>
                  <a:schemeClr val="accent1"/>
                </a:solidFill>
              </a:rPr>
              <a:t>DxH</a:t>
            </a:r>
            <a:r>
              <a:rPr lang="en-US" sz="3600" b="1" dirty="0" smtClean="0">
                <a:solidFill>
                  <a:schemeClr val="accent1"/>
                </a:solidFill>
              </a:rPr>
              <a:t> 800-1 and DxH800-2 </a:t>
            </a:r>
          </a:p>
          <a:p>
            <a:pPr lvl="1" algn="l">
              <a:buClr>
                <a:schemeClr val="tx1"/>
              </a:buClr>
              <a:buSzPct val="100000"/>
              <a:buFont typeface="Wingdings" pitchFamily="2" charset="2"/>
              <a:buChar char="§"/>
            </a:pPr>
            <a:r>
              <a:rPr lang="en-US" sz="2800" b="1" dirty="0" smtClean="0">
                <a:solidFill>
                  <a:schemeClr val="accent1"/>
                </a:solidFill>
              </a:rPr>
              <a:t>visual—(red marker on top of the analyzer)</a:t>
            </a:r>
          </a:p>
          <a:p>
            <a:pPr lvl="1" algn="l">
              <a:buClr>
                <a:schemeClr val="tx1"/>
              </a:buClr>
              <a:buSzPct val="100000"/>
              <a:buFont typeface="Wingdings" pitchFamily="2" charset="2"/>
              <a:buChar char="§"/>
            </a:pPr>
            <a:r>
              <a:rPr lang="en-US" sz="2800" b="1" dirty="0" smtClean="0">
                <a:solidFill>
                  <a:schemeClr val="accent1"/>
                </a:solidFill>
              </a:rPr>
              <a:t> audible silenced</a:t>
            </a:r>
          </a:p>
          <a:p>
            <a:endParaRPr lang="en-US" dirty="0"/>
          </a:p>
        </p:txBody>
      </p:sp>
      <p:pic>
        <p:nvPicPr>
          <p:cNvPr id="8" name="Picture 7" descr="alarm 10.jpg"/>
          <p:cNvPicPr>
            <a:picLocks noChangeAspect="1"/>
          </p:cNvPicPr>
          <p:nvPr/>
        </p:nvPicPr>
        <p:blipFill>
          <a:blip r:embed="rId2" cstate="print"/>
          <a:stretch>
            <a:fillRect/>
          </a:stretch>
        </p:blipFill>
        <p:spPr>
          <a:xfrm>
            <a:off x="6629400" y="1219200"/>
            <a:ext cx="2332032" cy="255746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Hematology Alarms</a:t>
            </a:r>
            <a:endParaRPr lang="en-US" dirty="0"/>
          </a:p>
        </p:txBody>
      </p:sp>
      <p:sp>
        <p:nvSpPr>
          <p:cNvPr id="5" name="Text Placeholder 4"/>
          <p:cNvSpPr>
            <a:spLocks noGrp="1"/>
          </p:cNvSpPr>
          <p:nvPr>
            <p:ph type="body" idx="1"/>
          </p:nvPr>
        </p:nvSpPr>
        <p:spPr>
          <a:xfrm>
            <a:off x="914400" y="2286000"/>
            <a:ext cx="7086600" cy="2286000"/>
          </a:xfrm>
        </p:spPr>
        <p:txBody>
          <a:bodyPr/>
          <a:lstStyle/>
          <a:p>
            <a:r>
              <a:rPr lang="en-US" sz="3600" dirty="0" smtClean="0"/>
              <a:t>All Hematology Alarms should be addressed by employees working or trained in the Hematology Department. </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0544" y="776289"/>
            <a:ext cx="8062912" cy="1052512"/>
          </a:xfrm>
        </p:spPr>
        <p:txBody>
          <a:bodyPr/>
          <a:lstStyle/>
          <a:p>
            <a:pPr algn="l"/>
            <a:r>
              <a:rPr lang="en-US" b="1" dirty="0" smtClean="0"/>
              <a:t>Microbiology Alarms</a:t>
            </a:r>
            <a:endParaRPr lang="en-US" b="1" dirty="0"/>
          </a:p>
        </p:txBody>
      </p:sp>
      <p:sp>
        <p:nvSpPr>
          <p:cNvPr id="5" name="Subtitle 4"/>
          <p:cNvSpPr>
            <a:spLocks noGrp="1"/>
          </p:cNvSpPr>
          <p:nvPr>
            <p:ph type="subTitle" idx="1"/>
          </p:nvPr>
        </p:nvSpPr>
        <p:spPr>
          <a:xfrm>
            <a:off x="540544" y="2250280"/>
            <a:ext cx="8062912" cy="3236120"/>
          </a:xfrm>
        </p:spPr>
        <p:txBody>
          <a:bodyPr>
            <a:normAutofit/>
          </a:bodyPr>
          <a:lstStyle/>
          <a:p>
            <a:pPr algn="l">
              <a:buFont typeface="Wingdings" pitchFamily="2" charset="2"/>
              <a:buChar char="v"/>
            </a:pPr>
            <a:r>
              <a:rPr lang="en-US" sz="3600" b="1" dirty="0" smtClean="0">
                <a:solidFill>
                  <a:schemeClr val="accent1"/>
                </a:solidFill>
              </a:rPr>
              <a:t>BACT/ALERT 3D</a:t>
            </a:r>
          </a:p>
          <a:p>
            <a:pPr algn="l">
              <a:buFont typeface="Wingdings" pitchFamily="2" charset="2"/>
              <a:buChar char="v"/>
            </a:pPr>
            <a:r>
              <a:rPr lang="en-US" sz="3600" b="1" dirty="0" err="1" smtClean="0">
                <a:solidFill>
                  <a:schemeClr val="accent1"/>
                </a:solidFill>
              </a:rPr>
              <a:t>Vitek</a:t>
            </a:r>
            <a:r>
              <a:rPr lang="en-US" sz="3600" b="1" dirty="0" smtClean="0">
                <a:solidFill>
                  <a:schemeClr val="accent1"/>
                </a:solidFill>
              </a:rPr>
              <a:t> II</a:t>
            </a:r>
          </a:p>
          <a:p>
            <a:pPr algn="l">
              <a:buFont typeface="Wingdings" pitchFamily="2" charset="2"/>
              <a:buChar char="v"/>
            </a:pPr>
            <a:r>
              <a:rPr lang="en-US" sz="3600" b="1" dirty="0" smtClean="0">
                <a:solidFill>
                  <a:schemeClr val="accent1"/>
                </a:solidFill>
              </a:rPr>
              <a:t>Bio-Safety Hoods</a:t>
            </a:r>
          </a:p>
          <a:p>
            <a:pPr algn="l">
              <a:buFont typeface="Wingdings" pitchFamily="2" charset="2"/>
              <a:buChar char="v"/>
            </a:pPr>
            <a:r>
              <a:rPr lang="en-US" sz="3600" b="1" dirty="0" smtClean="0">
                <a:solidFill>
                  <a:schemeClr val="accent1"/>
                </a:solidFill>
              </a:rPr>
              <a:t>Mechanical Rotator</a:t>
            </a:r>
          </a:p>
          <a:p>
            <a:endParaRPr lang="en-US" dirty="0"/>
          </a:p>
        </p:txBody>
      </p:sp>
      <p:pic>
        <p:nvPicPr>
          <p:cNvPr id="7" name="Picture 6" descr="alarm 9.jpg"/>
          <p:cNvPicPr>
            <a:picLocks noChangeAspect="1"/>
          </p:cNvPicPr>
          <p:nvPr/>
        </p:nvPicPr>
        <p:blipFill>
          <a:blip r:embed="rId2" cstate="print"/>
          <a:stretch>
            <a:fillRect/>
          </a:stretch>
        </p:blipFill>
        <p:spPr>
          <a:xfrm>
            <a:off x="6019800" y="1905000"/>
            <a:ext cx="2672991" cy="24638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Microbiology Alarms for ALL Techs to know</a:t>
            </a:r>
            <a:endParaRPr lang="en-US" dirty="0"/>
          </a:p>
        </p:txBody>
      </p:sp>
      <p:sp>
        <p:nvSpPr>
          <p:cNvPr id="5" name="Text Placeholder 4"/>
          <p:cNvSpPr>
            <a:spLocks noGrp="1"/>
          </p:cNvSpPr>
          <p:nvPr>
            <p:ph type="body" idx="1"/>
          </p:nvPr>
        </p:nvSpPr>
        <p:spPr>
          <a:xfrm>
            <a:off x="381000" y="1752600"/>
            <a:ext cx="8305800" cy="4724400"/>
          </a:xfrm>
        </p:spPr>
        <p:txBody>
          <a:bodyPr>
            <a:normAutofit/>
          </a:bodyPr>
          <a:lstStyle/>
          <a:p>
            <a:pPr>
              <a:buFont typeface="Wingdings" pitchFamily="2" charset="2"/>
              <a:buChar char="v"/>
            </a:pPr>
            <a:r>
              <a:rPr lang="en-US" dirty="0" err="1" smtClean="0"/>
              <a:t>Bact</a:t>
            </a:r>
            <a:r>
              <a:rPr lang="en-US" dirty="0" smtClean="0"/>
              <a:t>/Alert 3D</a:t>
            </a:r>
          </a:p>
          <a:p>
            <a:pPr lvl="1">
              <a:buFont typeface="Wingdings" pitchFamily="2" charset="2"/>
              <a:buChar char="v"/>
            </a:pPr>
            <a:r>
              <a:rPr lang="en-US" sz="2000" dirty="0" smtClean="0"/>
              <a:t>Distinctive visual and audible alarms for a positive blood cultures and mechanical issues</a:t>
            </a:r>
          </a:p>
          <a:p>
            <a:pPr lvl="1">
              <a:buFont typeface="Wingdings" pitchFamily="2" charset="2"/>
              <a:buChar char="v"/>
            </a:pPr>
            <a:r>
              <a:rPr lang="en-US" sz="2000" dirty="0" smtClean="0"/>
              <a:t>Mechanical issues with the BACT/ALERT 3D need to be addressed immediately. Do not ignore the alarm.</a:t>
            </a:r>
          </a:p>
          <a:p>
            <a:pPr lvl="1">
              <a:buFont typeface="Wingdings" pitchFamily="2" charset="2"/>
              <a:buChar char="v"/>
            </a:pPr>
            <a:r>
              <a:rPr lang="en-US" sz="2000" dirty="0" smtClean="0"/>
              <a:t>Positive blood cultures are critical values and  need to be addressed immediately by the tech working in the department. </a:t>
            </a:r>
          </a:p>
          <a:p>
            <a:pPr>
              <a:buFont typeface="Wingdings" pitchFamily="2" charset="2"/>
              <a:buChar char="v"/>
            </a:pPr>
            <a:r>
              <a:rPr lang="en-US" dirty="0" smtClean="0"/>
              <a:t>Bio-Safety Hood Alarms</a:t>
            </a:r>
          </a:p>
          <a:p>
            <a:pPr lvl="1">
              <a:buFont typeface="Wingdings" pitchFamily="2" charset="2"/>
              <a:buChar char="v"/>
            </a:pPr>
            <a:r>
              <a:rPr lang="en-US" sz="2000" dirty="0" smtClean="0"/>
              <a:t>Need to be addressed immediately if working under the hood.</a:t>
            </a:r>
          </a:p>
          <a:p>
            <a:pPr lvl="1">
              <a:buFont typeface="Wingdings" pitchFamily="2" charset="2"/>
              <a:buChar char="v"/>
            </a:pPr>
            <a:r>
              <a:rPr lang="en-US" sz="2000" dirty="0" smtClean="0"/>
              <a:t>If the alarm sounds, the hood is not functioning properly putting the employee at risk of infection.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40544" y="776289"/>
            <a:ext cx="8062912" cy="747711"/>
          </a:xfrm>
        </p:spPr>
        <p:txBody>
          <a:bodyPr>
            <a:normAutofit fontScale="90000"/>
          </a:bodyPr>
          <a:lstStyle/>
          <a:p>
            <a:pPr algn="l"/>
            <a:r>
              <a:rPr lang="en-US" dirty="0" smtClean="0"/>
              <a:t>General Laboratory Alarms</a:t>
            </a:r>
            <a:endParaRPr lang="en-US" dirty="0"/>
          </a:p>
        </p:txBody>
      </p:sp>
      <p:sp>
        <p:nvSpPr>
          <p:cNvPr id="5" name="Subtitle 4"/>
          <p:cNvSpPr>
            <a:spLocks noGrp="1"/>
          </p:cNvSpPr>
          <p:nvPr>
            <p:ph type="subTitle" idx="1"/>
          </p:nvPr>
        </p:nvSpPr>
        <p:spPr>
          <a:xfrm>
            <a:off x="540544" y="1828800"/>
            <a:ext cx="8062912" cy="4724400"/>
          </a:xfrm>
        </p:spPr>
        <p:txBody>
          <a:bodyPr>
            <a:normAutofit fontScale="92500" lnSpcReduction="10000"/>
          </a:bodyPr>
          <a:lstStyle/>
          <a:p>
            <a:pPr algn="l"/>
            <a:r>
              <a:rPr lang="en-US" sz="3600" b="1" dirty="0" smtClean="0"/>
              <a:t>General Laboratory Alarms are found in all areas of the Lab.  They include:</a:t>
            </a:r>
          </a:p>
          <a:p>
            <a:pPr algn="l"/>
            <a:endParaRPr lang="en-US" dirty="0" smtClean="0"/>
          </a:p>
          <a:p>
            <a:pPr algn="l">
              <a:buFont typeface="Wingdings" pitchFamily="2" charset="2"/>
              <a:buChar char="v"/>
            </a:pPr>
            <a:r>
              <a:rPr lang="en-US" sz="3600" b="1" dirty="0" smtClean="0">
                <a:solidFill>
                  <a:schemeClr val="accent1"/>
                </a:solidFill>
              </a:rPr>
              <a:t>Fire Alarm</a:t>
            </a:r>
          </a:p>
          <a:p>
            <a:pPr algn="l">
              <a:buFont typeface="Wingdings" pitchFamily="2" charset="2"/>
              <a:buChar char="v"/>
            </a:pPr>
            <a:r>
              <a:rPr lang="en-US" sz="3600" b="1" dirty="0" smtClean="0">
                <a:solidFill>
                  <a:schemeClr val="accent1"/>
                </a:solidFill>
              </a:rPr>
              <a:t>Timers</a:t>
            </a:r>
          </a:p>
          <a:p>
            <a:pPr algn="l">
              <a:buFont typeface="Wingdings" pitchFamily="2" charset="2"/>
              <a:buChar char="v"/>
            </a:pPr>
            <a:r>
              <a:rPr lang="en-US" sz="3600" b="1" dirty="0" smtClean="0">
                <a:solidFill>
                  <a:schemeClr val="accent1"/>
                </a:solidFill>
              </a:rPr>
              <a:t>Printers</a:t>
            </a:r>
          </a:p>
          <a:p>
            <a:pPr algn="l">
              <a:buFont typeface="Wingdings" pitchFamily="2" charset="2"/>
              <a:buChar char="v"/>
            </a:pPr>
            <a:r>
              <a:rPr lang="en-US" sz="3600" b="1" dirty="0" smtClean="0">
                <a:solidFill>
                  <a:schemeClr val="accent1"/>
                </a:solidFill>
              </a:rPr>
              <a:t>Centrifuges (including </a:t>
            </a:r>
            <a:r>
              <a:rPr lang="en-US" sz="3600" b="1" dirty="0" err="1" smtClean="0">
                <a:solidFill>
                  <a:schemeClr val="accent1"/>
                </a:solidFill>
              </a:rPr>
              <a:t>Cyto</a:t>
            </a:r>
            <a:r>
              <a:rPr lang="en-US" sz="3600" b="1" dirty="0" smtClean="0">
                <a:solidFill>
                  <a:schemeClr val="accent1"/>
                </a:solidFill>
              </a:rPr>
              <a:t>-	Centrifuges)</a:t>
            </a:r>
          </a:p>
          <a:p>
            <a:pPr algn="l">
              <a:buFont typeface="Wingdings" pitchFamily="2" charset="2"/>
              <a:buChar char="v"/>
            </a:pPr>
            <a:r>
              <a:rPr lang="en-US" sz="3600" b="1" dirty="0" smtClean="0">
                <a:solidFill>
                  <a:schemeClr val="accent1"/>
                </a:solidFill>
              </a:rPr>
              <a:t>UPS</a:t>
            </a:r>
          </a:p>
          <a:p>
            <a:pPr algn="l">
              <a:buFont typeface="Wingdings" pitchFamily="2" charset="2"/>
              <a:buChar char="v"/>
            </a:pPr>
            <a:r>
              <a:rPr lang="en-US" sz="3600" b="1" dirty="0" smtClean="0">
                <a:solidFill>
                  <a:schemeClr val="accent1"/>
                </a:solidFill>
              </a:rPr>
              <a:t>Fax Machines</a:t>
            </a:r>
            <a:endParaRPr lang="en-US" sz="3600" b="1" dirty="0" smtClean="0">
              <a:solidFill>
                <a:schemeClr val="accent1"/>
              </a:solidFill>
            </a:endParaRPr>
          </a:p>
        </p:txBody>
      </p:sp>
      <p:pic>
        <p:nvPicPr>
          <p:cNvPr id="6" name="Picture 5" descr="alarm 5.jpg"/>
          <p:cNvPicPr>
            <a:picLocks noChangeAspect="1"/>
          </p:cNvPicPr>
          <p:nvPr/>
        </p:nvPicPr>
        <p:blipFill>
          <a:blip r:embed="rId2" cstate="print"/>
          <a:stretch>
            <a:fillRect/>
          </a:stretch>
        </p:blipFill>
        <p:spPr>
          <a:xfrm>
            <a:off x="7010400" y="3048000"/>
            <a:ext cx="1924050" cy="1924050"/>
          </a:xfrm>
          <a:prstGeom prst="rect">
            <a:avLst/>
          </a:prstGeom>
        </p:spPr>
      </p:pic>
      <p:pic>
        <p:nvPicPr>
          <p:cNvPr id="7" name="Picture 6" descr="alarm fatigue 2.jpg"/>
          <p:cNvPicPr>
            <a:picLocks noChangeAspect="1"/>
          </p:cNvPicPr>
          <p:nvPr/>
        </p:nvPicPr>
        <p:blipFill>
          <a:blip r:embed="rId3" cstate="print"/>
          <a:stretch>
            <a:fillRect/>
          </a:stretch>
        </p:blipFill>
        <p:spPr>
          <a:xfrm>
            <a:off x="5715000" y="5298708"/>
            <a:ext cx="2057400" cy="1559292"/>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Summary</a:t>
            </a:r>
            <a:endParaRPr lang="en-US" sz="4800" b="1" dirty="0"/>
          </a:p>
        </p:txBody>
      </p:sp>
      <p:sp>
        <p:nvSpPr>
          <p:cNvPr id="3" name="Content Placeholder 2"/>
          <p:cNvSpPr>
            <a:spLocks noGrp="1"/>
          </p:cNvSpPr>
          <p:nvPr>
            <p:ph idx="1"/>
          </p:nvPr>
        </p:nvSpPr>
        <p:spPr/>
        <p:txBody>
          <a:bodyPr>
            <a:normAutofit/>
          </a:bodyPr>
          <a:lstStyle/>
          <a:p>
            <a:r>
              <a:rPr lang="en-US" sz="4800" dirty="0" smtClean="0"/>
              <a:t>Avoid alarm fatigue</a:t>
            </a:r>
          </a:p>
          <a:p>
            <a:pPr>
              <a:buNone/>
            </a:pPr>
            <a:endParaRPr lang="en-US" sz="4800" dirty="0" smtClean="0"/>
          </a:p>
          <a:p>
            <a:r>
              <a:rPr lang="en-US" sz="4800" dirty="0" smtClean="0"/>
              <a:t>Do Not Ignore Alarms</a:t>
            </a:r>
            <a:endParaRPr lang="en-US" sz="4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33400" y="914400"/>
            <a:ext cx="8062912" cy="1676400"/>
          </a:xfrm>
        </p:spPr>
        <p:txBody>
          <a:bodyPr>
            <a:normAutofit/>
          </a:bodyPr>
          <a:lstStyle/>
          <a:p>
            <a:pPr algn="ctr"/>
            <a:r>
              <a:rPr lang="en-US" sz="8000" b="1" dirty="0" smtClean="0">
                <a:solidFill>
                  <a:schemeClr val="accent1"/>
                </a:solidFill>
              </a:rPr>
              <a:t>The End!</a:t>
            </a:r>
            <a:endParaRPr lang="en-US" sz="8000" b="1" dirty="0">
              <a:solidFill>
                <a:schemeClr val="accent1"/>
              </a:solidFill>
            </a:endParaRPr>
          </a:p>
        </p:txBody>
      </p:sp>
      <p:pic>
        <p:nvPicPr>
          <p:cNvPr id="1030" name="Picture 6" descr="C:\Documents and Settings\kwil17\Local Settings\Temporary Internet Files\Content.IE5\Y4PRM70K\MC900438205[1].wmf"/>
          <p:cNvPicPr>
            <a:picLocks noChangeAspect="1" noChangeArrowheads="1"/>
          </p:cNvPicPr>
          <p:nvPr/>
        </p:nvPicPr>
        <p:blipFill>
          <a:blip r:embed="rId2" cstate="print"/>
          <a:srcRect/>
          <a:stretch>
            <a:fillRect/>
          </a:stretch>
        </p:blipFill>
        <p:spPr bwMode="auto">
          <a:xfrm>
            <a:off x="3048000" y="2286000"/>
            <a:ext cx="3657600" cy="3505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These alarm-equipped devices are essential to providing safe care to patients in many health care settings; clinicians depend on these devices for information they need to deliver appropriate care and to guide treatment decisions. </a:t>
            </a:r>
          </a:p>
          <a:p>
            <a:endParaRPr lang="en-US" dirty="0"/>
          </a:p>
        </p:txBody>
      </p:sp>
      <p:pic>
        <p:nvPicPr>
          <p:cNvPr id="4" name="Picture 3" descr="icon_patient_safety.jpg"/>
          <p:cNvPicPr>
            <a:picLocks noChangeAspect="1"/>
          </p:cNvPicPr>
          <p:nvPr/>
        </p:nvPicPr>
        <p:blipFill>
          <a:blip r:embed="rId2" cstate="print"/>
          <a:stretch>
            <a:fillRect/>
          </a:stretch>
        </p:blipFill>
        <p:spPr>
          <a:xfrm>
            <a:off x="6553200" y="4724400"/>
            <a:ext cx="2320119" cy="19431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lstStyle/>
          <a:p>
            <a:r>
              <a:rPr lang="en-US" dirty="0" smtClean="0"/>
              <a:t>These devices present a multitude of challenges and opportunities for health care organizations when their alarms create similar sounds, when their default settings are not changed, and when there is a failure to respond to their alarm signals.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 Alarms</a:t>
            </a:r>
            <a:endParaRPr lang="en-US" dirty="0"/>
          </a:p>
        </p:txBody>
      </p:sp>
      <p:sp>
        <p:nvSpPr>
          <p:cNvPr id="3" name="Content Placeholder 2"/>
          <p:cNvSpPr>
            <a:spLocks noGrp="1"/>
          </p:cNvSpPr>
          <p:nvPr>
            <p:ph idx="1"/>
          </p:nvPr>
        </p:nvSpPr>
        <p:spPr/>
        <p:txBody>
          <a:bodyPr>
            <a:normAutofit/>
          </a:bodyPr>
          <a:lstStyle/>
          <a:p>
            <a:r>
              <a:rPr lang="en-US" dirty="0" smtClean="0"/>
              <a:t>The number of alarm signals per patient per day can reach several hundred depending on the unit within the hospital, translating to thousands of alarm signals on every unit and tens of thousands of alarm signals throughout the hospital every day. </a:t>
            </a:r>
          </a:p>
        </p:txBody>
      </p:sp>
      <p:pic>
        <p:nvPicPr>
          <p:cNvPr id="4" name="Picture 3" descr="patient-safety.gif"/>
          <p:cNvPicPr>
            <a:picLocks noChangeAspect="1"/>
          </p:cNvPicPr>
          <p:nvPr/>
        </p:nvPicPr>
        <p:blipFill>
          <a:blip r:embed="rId2" cstate="print"/>
          <a:stretch>
            <a:fillRect/>
          </a:stretch>
        </p:blipFill>
        <p:spPr>
          <a:xfrm>
            <a:off x="6324600" y="4838608"/>
            <a:ext cx="2486025" cy="201939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lstStyle/>
          <a:p>
            <a:r>
              <a:rPr lang="en-US" dirty="0" smtClean="0"/>
              <a:t>It is estimated that between 85 and 99 percent of alarm signals do not require clinical intervention, such as when alarm conditions are set too tight; default settings are not adjusted for the individual patient or for the patient population; ECG electrodes have dried out; or sensors are </a:t>
            </a:r>
            <a:r>
              <a:rPr lang="en-US" dirty="0" err="1" smtClean="0"/>
              <a:t>mispositioned</a:t>
            </a:r>
            <a:r>
              <a:rPr lang="en-US" dirty="0" smtClean="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Alarms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a result, clinicians become desensitized or immune to the sounds, and are overwhelmed by information – in short, they suffer from “alarm fatigue.” In response to this constant barrage of noise, clinicians may turn down the volume of the alarm setting, turn it off, or adjust the alarm settings outside the limits that are safe and appropriate for the patient – all of which can have serious, often fatal, consequences. </a:t>
            </a:r>
          </a:p>
          <a:p>
            <a:endParaRPr lang="en-US" dirty="0"/>
          </a:p>
        </p:txBody>
      </p:sp>
      <p:pic>
        <p:nvPicPr>
          <p:cNvPr id="4" name="Picture 3" descr="alarm 4.jpg"/>
          <p:cNvPicPr>
            <a:picLocks noChangeAspect="1"/>
          </p:cNvPicPr>
          <p:nvPr/>
        </p:nvPicPr>
        <p:blipFill>
          <a:blip r:embed="rId2" cstate="print"/>
          <a:stretch>
            <a:fillRect/>
          </a:stretch>
        </p:blipFill>
        <p:spPr>
          <a:xfrm>
            <a:off x="7010400" y="228600"/>
            <a:ext cx="1447800" cy="16574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Alarm Related Events</a:t>
            </a:r>
            <a:endParaRPr lang="en-US" dirty="0"/>
          </a:p>
        </p:txBody>
      </p:sp>
      <p:sp>
        <p:nvSpPr>
          <p:cNvPr id="3" name="Text Placeholder 2"/>
          <p:cNvSpPr>
            <a:spLocks noGrp="1"/>
          </p:cNvSpPr>
          <p:nvPr>
            <p:ph type="body" idx="1"/>
          </p:nvPr>
        </p:nvSpPr>
        <p:spPr>
          <a:xfrm>
            <a:off x="381000" y="1633536"/>
            <a:ext cx="8534400" cy="4995864"/>
          </a:xfrm>
        </p:spPr>
        <p:txBody>
          <a:bodyPr>
            <a:normAutofit/>
          </a:bodyPr>
          <a:lstStyle/>
          <a:p>
            <a:r>
              <a:rPr lang="en-US" dirty="0" smtClean="0"/>
              <a:t>The Joint Commission’s Sentinel Event database* includes reports of 98 alarm-related events between January 2009 and June 2012. Of the 98 reported events, 80 resulted in death, 13 in permanent loss of function, and five in unexpected additional care or extended stay. For the reported events, among the major contributing factors were: </a:t>
            </a:r>
          </a:p>
          <a:p>
            <a:pPr>
              <a:buFont typeface="Wingdings" pitchFamily="2" charset="2"/>
              <a:buChar char="v"/>
            </a:pPr>
            <a:r>
              <a:rPr lang="en-US" dirty="0" smtClean="0"/>
              <a:t> Absent or inadequate alarm system </a:t>
            </a:r>
          </a:p>
          <a:p>
            <a:endParaRPr lang="en-US" dirty="0" smtClean="0"/>
          </a:p>
          <a:p>
            <a:pPr>
              <a:buFont typeface="Wingdings" pitchFamily="2" charset="2"/>
              <a:buChar char="v"/>
            </a:pPr>
            <a:r>
              <a:rPr lang="en-US" dirty="0" smtClean="0"/>
              <a:t> Improper alarm settings </a:t>
            </a:r>
          </a:p>
          <a:p>
            <a:endParaRPr lang="en-US" dirty="0" smtClean="0"/>
          </a:p>
          <a:p>
            <a:pPr>
              <a:buFont typeface="Wingdings" pitchFamily="2" charset="2"/>
              <a:buChar char="v"/>
            </a:pPr>
            <a:r>
              <a:rPr lang="en-US" dirty="0" smtClean="0"/>
              <a:t>Alarm signals not audible in all areas</a:t>
            </a:r>
          </a:p>
          <a:p>
            <a:endParaRPr lang="en-US" dirty="0" smtClean="0"/>
          </a:p>
          <a:p>
            <a:pPr>
              <a:buFont typeface="Wingdings" pitchFamily="2" charset="2"/>
              <a:buChar char="v"/>
            </a:pPr>
            <a:r>
              <a:rPr lang="en-US" dirty="0" smtClean="0"/>
              <a:t> Alarm settings inappropriately turned off </a:t>
            </a:r>
          </a:p>
          <a:p>
            <a:endParaRPr lang="en-US" dirty="0" smtClean="0"/>
          </a:p>
          <a:p>
            <a:endParaRPr lang="en-US" dirty="0"/>
          </a:p>
        </p:txBody>
      </p:sp>
      <p:pic>
        <p:nvPicPr>
          <p:cNvPr id="4" name="Picture 3" descr="ps-im-04.jpg"/>
          <p:cNvPicPr>
            <a:picLocks noChangeAspect="1"/>
          </p:cNvPicPr>
          <p:nvPr/>
        </p:nvPicPr>
        <p:blipFill>
          <a:blip r:embed="rId2" cstate="print"/>
          <a:stretch>
            <a:fillRect/>
          </a:stretch>
        </p:blipFill>
        <p:spPr>
          <a:xfrm>
            <a:off x="6248400" y="4114800"/>
            <a:ext cx="2457450" cy="138108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Contributing Factors</a:t>
            </a:r>
            <a:endParaRPr lang="en-US" dirty="0"/>
          </a:p>
        </p:txBody>
      </p:sp>
      <p:sp>
        <p:nvSpPr>
          <p:cNvPr id="3" name="Text Placeholder 2"/>
          <p:cNvSpPr>
            <a:spLocks noGrp="1"/>
          </p:cNvSpPr>
          <p:nvPr>
            <p:ph type="body" idx="1"/>
          </p:nvPr>
        </p:nvSpPr>
        <p:spPr>
          <a:xfrm>
            <a:off x="381000" y="1633536"/>
            <a:ext cx="8153400" cy="4386264"/>
          </a:xfrm>
        </p:spPr>
        <p:txBody>
          <a:bodyPr>
            <a:normAutofit fontScale="92500" lnSpcReduction="20000"/>
          </a:bodyPr>
          <a:lstStyle/>
          <a:p>
            <a:r>
              <a:rPr lang="en-US" dirty="0" smtClean="0"/>
              <a:t>• Alarm fatigue – the most common contributing factor </a:t>
            </a:r>
          </a:p>
          <a:p>
            <a:endParaRPr lang="en-US" dirty="0" smtClean="0"/>
          </a:p>
          <a:p>
            <a:r>
              <a:rPr lang="en-US" dirty="0" smtClean="0"/>
              <a:t>• Alarm settings that are not customized to the individual patient or patient population </a:t>
            </a:r>
          </a:p>
          <a:p>
            <a:endParaRPr lang="en-US" dirty="0" smtClean="0"/>
          </a:p>
          <a:p>
            <a:r>
              <a:rPr lang="en-US" dirty="0" smtClean="0"/>
              <a:t>• Inadequate staff training on the proper use and functioning of the equipment (e.g., inconsistent team training, response, and interpretation of alarm signals) </a:t>
            </a:r>
          </a:p>
          <a:p>
            <a:endParaRPr lang="en-US" dirty="0" smtClean="0"/>
          </a:p>
          <a:p>
            <a:r>
              <a:rPr lang="en-US" dirty="0" smtClean="0"/>
              <a:t>• Inadequate staffing to support or respond to alarm signals </a:t>
            </a:r>
          </a:p>
          <a:p>
            <a:endParaRPr lang="en-US" dirty="0" smtClean="0"/>
          </a:p>
          <a:p>
            <a:r>
              <a:rPr lang="en-US" dirty="0" smtClean="0"/>
              <a:t>• Alarm conditions and settings that are not integrated with other medical devices </a:t>
            </a:r>
          </a:p>
          <a:p>
            <a:endParaRPr lang="en-US" dirty="0" smtClean="0"/>
          </a:p>
          <a:p>
            <a:r>
              <a:rPr lang="en-US" dirty="0" smtClean="0"/>
              <a:t>• Equipment malfunctions and failures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D8D0C8"/>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271</TotalTime>
  <Words>1058</Words>
  <Application>Microsoft Office PowerPoint</Application>
  <PresentationFormat>On-screen Show (4:3)</PresentationFormat>
  <Paragraphs>141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Verve</vt:lpstr>
      <vt:lpstr>The Joint Commission Sentinel Alert</vt:lpstr>
      <vt:lpstr>Medical Alarms</vt:lpstr>
      <vt:lpstr>Medical Alarms</vt:lpstr>
      <vt:lpstr>Medical Alarms</vt:lpstr>
      <vt:lpstr>Medical Alarms</vt:lpstr>
      <vt:lpstr>Medical Alarms</vt:lpstr>
      <vt:lpstr>Medical Alarms</vt:lpstr>
      <vt:lpstr>Alarm Related Events</vt:lpstr>
      <vt:lpstr>Contributing Factors</vt:lpstr>
      <vt:lpstr>Alarm Fatigue</vt:lpstr>
      <vt:lpstr>Laboratory Alarm Fatigue</vt:lpstr>
      <vt:lpstr>E.A. Conway Laboratory Alarm Inventory</vt:lpstr>
      <vt:lpstr>Blood Bank Alarms </vt:lpstr>
      <vt:lpstr>Important Blood Bank Alarms For ALL Techs to know </vt:lpstr>
      <vt:lpstr>Blood Bank Alarms</vt:lpstr>
      <vt:lpstr>Histology Alarms</vt:lpstr>
      <vt:lpstr>Histology Alarms for ALL Techs to know </vt:lpstr>
      <vt:lpstr>Histology Alarms</vt:lpstr>
      <vt:lpstr>Chemistry Alarms</vt:lpstr>
      <vt:lpstr>Chemistry Alarms for ALL Techs to Know</vt:lpstr>
      <vt:lpstr>Hematology Alarms</vt:lpstr>
      <vt:lpstr>Hematology Alarms</vt:lpstr>
      <vt:lpstr>Microbiology Alarms</vt:lpstr>
      <vt:lpstr>Microbiology Alarms for ALL Techs to know</vt:lpstr>
      <vt:lpstr>General Laboratory Alarms</vt:lpstr>
      <vt:lpstr>Summary</vt:lpstr>
      <vt:lpstr>Slide 27</vt:lpstr>
    </vt:vector>
  </TitlesOfParts>
  <Company>LSU Health Sciences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Joint Commission Sentinel Alert</dc:title>
  <dc:creator>kwil17</dc:creator>
  <cp:lastModifiedBy>kwil17</cp:lastModifiedBy>
  <cp:revision>30</cp:revision>
  <dcterms:created xsi:type="dcterms:W3CDTF">2013-04-30T14:22:05Z</dcterms:created>
  <dcterms:modified xsi:type="dcterms:W3CDTF">2013-05-01T13:56:18Z</dcterms:modified>
</cp:coreProperties>
</file>