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4"/>
  </p:notesMasterIdLst>
  <p:sldIdLst>
    <p:sldId id="256" r:id="rId2"/>
    <p:sldId id="257" r:id="rId3"/>
    <p:sldId id="258" r:id="rId4"/>
    <p:sldId id="259" r:id="rId5"/>
    <p:sldId id="280" r:id="rId6"/>
    <p:sldId id="260" r:id="rId7"/>
    <p:sldId id="261" r:id="rId8"/>
    <p:sldId id="262" r:id="rId9"/>
    <p:sldId id="263" r:id="rId10"/>
    <p:sldId id="264" r:id="rId11"/>
    <p:sldId id="278" r:id="rId12"/>
    <p:sldId id="266" r:id="rId13"/>
    <p:sldId id="281" r:id="rId14"/>
    <p:sldId id="267" r:id="rId15"/>
    <p:sldId id="268" r:id="rId16"/>
    <p:sldId id="269" r:id="rId17"/>
    <p:sldId id="270" r:id="rId18"/>
    <p:sldId id="271" r:id="rId19"/>
    <p:sldId id="272" r:id="rId20"/>
    <p:sldId id="273" r:id="rId21"/>
    <p:sldId id="274"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FF00FF"/>
    <a:srgbClr val="99CCFF"/>
    <a:srgbClr val="33CCCC"/>
    <a:srgbClr val="666699"/>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98" autoAdjust="0"/>
    <p:restoredTop sz="98761" autoAdjust="0"/>
  </p:normalViewPr>
  <p:slideViewPr>
    <p:cSldViewPr>
      <p:cViewPr>
        <p:scale>
          <a:sx n="80" d="100"/>
          <a:sy n="80" d="100"/>
        </p:scale>
        <p:origin x="-366" y="1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EDC50A-4AC8-467F-9ABE-3001FD340003}" type="datetimeFigureOut">
              <a:rPr lang="en-US" smtClean="0"/>
              <a:t>6/30/2015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5C8386-18DF-4CC1-A5E9-42C53CFCC690}" type="slidenum">
              <a:rPr lang="en-US" smtClean="0"/>
              <a:t>‹#›</a:t>
            </a:fld>
            <a:endParaRPr lang="en-US"/>
          </a:p>
        </p:txBody>
      </p:sp>
    </p:spTree>
    <p:extLst>
      <p:ext uri="{BB962C8B-B14F-4D97-AF65-F5344CB8AC3E}">
        <p14:creationId xmlns:p14="http://schemas.microsoft.com/office/powerpoint/2010/main" val="667242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314FE102-0FF1-431F-A324-69D0047748EC}" type="datetimeFigureOut">
              <a:rPr lang="en-US" smtClean="0"/>
              <a:t>6/30/2015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0358B62-4B46-451A-BD17-2CCE2B082533}"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4FE102-0FF1-431F-A324-69D0047748EC}" type="datetimeFigureOut">
              <a:rPr lang="en-US" smtClean="0"/>
              <a:t>6/30/2015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58B62-4B46-451A-BD17-2CCE2B08253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D0358B62-4B46-451A-BD17-2CCE2B082533}"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4FE102-0FF1-431F-A324-69D0047748EC}" type="datetimeFigureOut">
              <a:rPr lang="en-US" smtClean="0"/>
              <a:t>6/30/2015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14FE102-0FF1-431F-A324-69D0047748EC}" type="datetimeFigureOut">
              <a:rPr lang="en-US" smtClean="0"/>
              <a:t>6/30/2015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D0358B62-4B46-451A-BD17-2CCE2B082533}"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314FE102-0FF1-431F-A324-69D0047748EC}" type="datetimeFigureOut">
              <a:rPr lang="en-US" smtClean="0"/>
              <a:t>6/30/2015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0358B62-4B46-451A-BD17-2CCE2B082533}"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314FE102-0FF1-431F-A324-69D0047748EC}" type="datetimeFigureOut">
              <a:rPr lang="en-US" smtClean="0"/>
              <a:t>6/30/2015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358B62-4B46-451A-BD17-2CCE2B082533}"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314FE102-0FF1-431F-A324-69D0047748EC}" type="datetimeFigureOut">
              <a:rPr lang="en-US" smtClean="0"/>
              <a:t>6/30/2015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D0358B62-4B46-451A-BD17-2CCE2B082533}"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14FE102-0FF1-431F-A324-69D0047748EC}" type="datetimeFigureOut">
              <a:rPr lang="en-US" smtClean="0"/>
              <a:t>6/30/2015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D0358B62-4B46-451A-BD17-2CCE2B08253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314FE102-0FF1-431F-A324-69D0047748EC}" type="datetimeFigureOut">
              <a:rPr lang="en-US" smtClean="0"/>
              <a:t>6/30/2015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0358B62-4B46-451A-BD17-2CCE2B08253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D0358B62-4B46-451A-BD17-2CCE2B082533}"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314FE102-0FF1-431F-A324-69D0047748EC}" type="datetimeFigureOut">
              <a:rPr lang="en-US" smtClean="0"/>
              <a:t>6/30/2015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D0358B62-4B46-451A-BD17-2CCE2B082533}"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314FE102-0FF1-431F-A324-69D0047748EC}" type="datetimeFigureOut">
              <a:rPr lang="en-US" smtClean="0"/>
              <a:t>6/30/2015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314FE102-0FF1-431F-A324-69D0047748EC}" type="datetimeFigureOut">
              <a:rPr lang="en-US" smtClean="0"/>
              <a:t>6/30/2015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0358B62-4B46-451A-BD17-2CCE2B082533}"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smtClean="0"/>
              <a:t>Provider Performed </a:t>
            </a:r>
            <a:r>
              <a:rPr lang="en-US" dirty="0" smtClean="0"/>
              <a:t>Microscopy</a:t>
            </a:r>
            <a:endParaRPr lang="en-US" dirty="0"/>
          </a:p>
        </p:txBody>
      </p:sp>
      <p:sp>
        <p:nvSpPr>
          <p:cNvPr id="2" name="Title 1"/>
          <p:cNvSpPr>
            <a:spLocks noGrp="1"/>
          </p:cNvSpPr>
          <p:nvPr>
            <p:ph type="ctrTitle"/>
          </p:nvPr>
        </p:nvSpPr>
        <p:spPr/>
        <p:txBody>
          <a:bodyPr/>
          <a:lstStyle/>
          <a:p>
            <a:r>
              <a:rPr lang="en-US" dirty="0" smtClean="0"/>
              <a:t>Urine Sediment</a:t>
            </a:r>
            <a:endParaRPr lang="en-US" dirty="0"/>
          </a:p>
        </p:txBody>
      </p:sp>
    </p:spTree>
    <p:extLst>
      <p:ext uri="{BB962C8B-B14F-4D97-AF65-F5344CB8AC3E}">
        <p14:creationId xmlns:p14="http://schemas.microsoft.com/office/powerpoint/2010/main" val="11557061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Quality Control, Competency , Proficiency Testing</a:t>
            </a:r>
            <a:endParaRPr lang="en-US" dirty="0"/>
          </a:p>
        </p:txBody>
      </p:sp>
      <p:sp>
        <p:nvSpPr>
          <p:cNvPr id="3" name="Content Placeholder 2"/>
          <p:cNvSpPr>
            <a:spLocks noGrp="1"/>
          </p:cNvSpPr>
          <p:nvPr>
            <p:ph sz="quarter" idx="1"/>
          </p:nvPr>
        </p:nvSpPr>
        <p:spPr>
          <a:xfrm>
            <a:off x="457200" y="1600200"/>
            <a:ext cx="7543800" cy="5257800"/>
          </a:xfrm>
        </p:spPr>
        <p:txBody>
          <a:bodyPr>
            <a:normAutofit fontScale="92500" lnSpcReduction="10000"/>
          </a:bodyPr>
          <a:lstStyle/>
          <a:p>
            <a:r>
              <a:rPr lang="en-US" dirty="0"/>
              <a:t>Quality Control is not required if a chart of Urine Sediment is posted for reference.</a:t>
            </a:r>
          </a:p>
          <a:p>
            <a:pPr lvl="1" fontAlgn="base"/>
            <a:r>
              <a:rPr lang="en-US" dirty="0" smtClean="0"/>
              <a:t>CAP reference books for urinalysis can be found attached to the wall near each of the microscopes where testing is performed. </a:t>
            </a:r>
            <a:endParaRPr lang="en-US" sz="2000" dirty="0"/>
          </a:p>
          <a:p>
            <a:r>
              <a:rPr lang="en-US" dirty="0"/>
              <a:t>Urine Sediment examination is a Provider Performed Microscopy Procedure.           </a:t>
            </a:r>
            <a:endParaRPr lang="en-US" dirty="0" smtClean="0"/>
          </a:p>
          <a:p>
            <a:pPr lvl="1"/>
            <a:r>
              <a:rPr lang="en-US" dirty="0" smtClean="0"/>
              <a:t>The </a:t>
            </a:r>
            <a:r>
              <a:rPr lang="en-US" dirty="0"/>
              <a:t>Provider must be privileged in PPMP to </a:t>
            </a:r>
            <a:r>
              <a:rPr lang="en-US" dirty="0" smtClean="0"/>
              <a:t>perform </a:t>
            </a:r>
            <a:r>
              <a:rPr lang="en-US" dirty="0"/>
              <a:t>this test</a:t>
            </a:r>
            <a:r>
              <a:rPr lang="en-US" dirty="0" smtClean="0"/>
              <a:t>.</a:t>
            </a:r>
          </a:p>
          <a:p>
            <a:r>
              <a:rPr lang="en-US" dirty="0" smtClean="0"/>
              <a:t>All testing personnel must participate in University Health Conway’s competency program.</a:t>
            </a:r>
          </a:p>
          <a:p>
            <a:r>
              <a:rPr lang="en-US" dirty="0" smtClean="0"/>
              <a:t>All testing personnel are subject to participating in CAP proficiency testing program as chosen by the POC department in the laboratory. </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5486" y="2743200"/>
            <a:ext cx="1441174"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27950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Microscope Maintenance </a:t>
            </a:r>
            <a:endParaRPr lang="en-US" dirty="0"/>
          </a:p>
        </p:txBody>
      </p:sp>
      <p:pic>
        <p:nvPicPr>
          <p:cNvPr id="103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722" y="1677390"/>
            <a:ext cx="4145318"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600200"/>
            <a:ext cx="2095500"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2347" y="3739490"/>
            <a:ext cx="1924050"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0" y="1752600"/>
            <a:ext cx="2009594" cy="1523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19600" y="3962400"/>
            <a:ext cx="2247900" cy="2172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30320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Urine Sediment Findings</a:t>
            </a:r>
            <a:endParaRPr lang="en-US" dirty="0"/>
          </a:p>
        </p:txBody>
      </p:sp>
      <p:sp>
        <p:nvSpPr>
          <p:cNvPr id="3" name="Content Placeholder 2"/>
          <p:cNvSpPr>
            <a:spLocks noGrp="1"/>
          </p:cNvSpPr>
          <p:nvPr>
            <p:ph sz="quarter" idx="1"/>
          </p:nvPr>
        </p:nvSpPr>
        <p:spPr>
          <a:xfrm>
            <a:off x="457200" y="1600200"/>
            <a:ext cx="5105400" cy="5029200"/>
          </a:xfrm>
        </p:spPr>
        <p:txBody>
          <a:bodyPr/>
          <a:lstStyle/>
          <a:p>
            <a:r>
              <a:rPr lang="en-US" dirty="0" smtClean="0"/>
              <a:t>If you are not sure of what you see, do not hesitate to send the specimen to the laboratory. </a:t>
            </a:r>
          </a:p>
          <a:p>
            <a:r>
              <a:rPr lang="en-US" dirty="0" smtClean="0"/>
              <a:t>Correlate Findings with your dipstick results.</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4550" y="2438400"/>
            <a:ext cx="29718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98945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POLICIES AND PROCEDURES</a:t>
            </a:r>
            <a:endParaRPr lang="en-US" dirty="0"/>
          </a:p>
        </p:txBody>
      </p:sp>
      <p:sp>
        <p:nvSpPr>
          <p:cNvPr id="3" name="Content Placeholder 2"/>
          <p:cNvSpPr>
            <a:spLocks noGrp="1"/>
          </p:cNvSpPr>
          <p:nvPr>
            <p:ph sz="quarter" idx="1"/>
          </p:nvPr>
        </p:nvSpPr>
        <p:spPr/>
        <p:txBody>
          <a:bodyPr/>
          <a:lstStyle/>
          <a:p>
            <a:pPr lvl="0">
              <a:spcBef>
                <a:spcPts val="600"/>
              </a:spcBef>
              <a:buClr>
                <a:srgbClr val="D16349"/>
              </a:buClr>
              <a:buSzPct val="70000"/>
              <a:buFont typeface="Wingdings"/>
              <a:buChar char=""/>
            </a:pPr>
            <a:r>
              <a:rPr lang="en-US" sz="2400" dirty="0">
                <a:solidFill>
                  <a:prstClr val="black"/>
                </a:solidFill>
                <a:latin typeface="Century Schoolbook"/>
              </a:rPr>
              <a:t>Policies and Procedures for waived testing are found on the U: Drive. </a:t>
            </a:r>
          </a:p>
          <a:p>
            <a:pPr lvl="0">
              <a:spcBef>
                <a:spcPts val="600"/>
              </a:spcBef>
              <a:buClr>
                <a:srgbClr val="D16349"/>
              </a:buClr>
              <a:buSzPct val="70000"/>
              <a:buFont typeface="Wingdings"/>
              <a:buChar char=""/>
            </a:pPr>
            <a:r>
              <a:rPr lang="en-US" sz="2400" dirty="0">
                <a:solidFill>
                  <a:prstClr val="black"/>
                </a:solidFill>
                <a:latin typeface="Century Schoolbook"/>
              </a:rPr>
              <a:t>U:\Hospital Policies\LABORATORY POLICY\Laboratory Procedures for Nursing Services\PPM and PPT Testing</a:t>
            </a:r>
          </a:p>
        </p:txBody>
      </p:sp>
    </p:spTree>
    <p:extLst>
      <p:ext uri="{BB962C8B-B14F-4D97-AF65-F5344CB8AC3E}">
        <p14:creationId xmlns:p14="http://schemas.microsoft.com/office/powerpoint/2010/main" val="3525789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WBC—White Blood Cells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09700"/>
            <a:ext cx="302895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9313" y="1219200"/>
            <a:ext cx="2714625"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3502726"/>
            <a:ext cx="3581400"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09067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RBC—Red Blood Cells</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295400"/>
            <a:ext cx="4010025"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1171575"/>
            <a:ext cx="3324225"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810000"/>
            <a:ext cx="3082089"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13880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Epithelial Cells</a:t>
            </a:r>
            <a:endParaRPr lang="en-US" dirty="0"/>
          </a:p>
        </p:txBody>
      </p:sp>
      <p:sp>
        <p:nvSpPr>
          <p:cNvPr id="3" name="Content Placeholder 2"/>
          <p:cNvSpPr>
            <a:spLocks noGrp="1"/>
          </p:cNvSpPr>
          <p:nvPr>
            <p:ph sz="quarter" idx="1"/>
          </p:nvPr>
        </p:nvSpPr>
        <p:spPr/>
        <p:txBody>
          <a:bodyPr/>
          <a:lstStyle/>
          <a:p>
            <a:r>
              <a:rPr lang="en-US" dirty="0" smtClean="0"/>
              <a:t>Squamous</a:t>
            </a:r>
          </a:p>
          <a:p>
            <a:r>
              <a:rPr lang="en-US" dirty="0" smtClean="0"/>
              <a:t>Transitional </a:t>
            </a:r>
          </a:p>
          <a:p>
            <a:r>
              <a:rPr lang="en-US" dirty="0" smtClean="0"/>
              <a:t>Renal Tubular </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243262"/>
            <a:ext cx="2590800" cy="2901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3776" y="1600200"/>
            <a:ext cx="396551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4267200"/>
            <a:ext cx="3167063" cy="1359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52383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Bacteria</a:t>
            </a:r>
            <a:endParaRPr lang="en-US" dirty="0"/>
          </a:p>
        </p:txBody>
      </p:sp>
      <p:pic>
        <p:nvPicPr>
          <p:cNvPr id="1229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990600" y="1905000"/>
            <a:ext cx="3324225" cy="218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362200"/>
            <a:ext cx="2360062" cy="313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36800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Trichomonas</a:t>
            </a:r>
            <a:endParaRPr lang="en-US" dirty="0"/>
          </a:p>
        </p:txBody>
      </p:sp>
      <p:pic>
        <p:nvPicPr>
          <p:cNvPr id="1433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762000" y="2133600"/>
            <a:ext cx="3219450" cy="320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362200"/>
            <a:ext cx="2628900"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9600" y="1524000"/>
            <a:ext cx="7696200" cy="369332"/>
          </a:xfrm>
          <a:prstGeom prst="rect">
            <a:avLst/>
          </a:prstGeom>
          <a:noFill/>
        </p:spPr>
        <p:txBody>
          <a:bodyPr wrap="square" rtlCol="0">
            <a:spAutoFit/>
          </a:bodyPr>
          <a:lstStyle/>
          <a:p>
            <a:pPr algn="ctr"/>
            <a:r>
              <a:rPr lang="en-US" dirty="0" smtClean="0"/>
              <a:t>Must observe the classic jerky motility of Trichomonas. </a:t>
            </a:r>
            <a:endParaRPr lang="en-US" dirty="0"/>
          </a:p>
        </p:txBody>
      </p:sp>
    </p:spTree>
    <p:extLst>
      <p:ext uri="{BB962C8B-B14F-4D97-AF65-F5344CB8AC3E}">
        <p14:creationId xmlns:p14="http://schemas.microsoft.com/office/powerpoint/2010/main" val="17962401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Yeast</a:t>
            </a:r>
            <a:endParaRPr lang="en-US" dirty="0"/>
          </a:p>
        </p:txBody>
      </p:sp>
      <p:pic>
        <p:nvPicPr>
          <p:cNvPr id="1126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528328" y="4114800"/>
            <a:ext cx="326707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17789"/>
            <a:ext cx="2305050"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455839"/>
            <a:ext cx="3343275" cy="225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5075" y="4267200"/>
            <a:ext cx="2209800"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83638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Urine Sediment</a:t>
            </a:r>
            <a:endParaRPr lang="en-US" dirty="0"/>
          </a:p>
        </p:txBody>
      </p:sp>
      <p:sp>
        <p:nvSpPr>
          <p:cNvPr id="3" name="Content Placeholder 2"/>
          <p:cNvSpPr>
            <a:spLocks noGrp="1"/>
          </p:cNvSpPr>
          <p:nvPr>
            <p:ph sz="quarter" idx="1"/>
          </p:nvPr>
        </p:nvSpPr>
        <p:spPr/>
        <p:txBody>
          <a:bodyPr>
            <a:normAutofit/>
          </a:bodyPr>
          <a:lstStyle/>
          <a:p>
            <a:pPr marL="685800" marR="0">
              <a:spcBef>
                <a:spcPts val="0"/>
              </a:spcBef>
              <a:spcAft>
                <a:spcPts val="0"/>
              </a:spcAft>
            </a:pPr>
            <a:r>
              <a:rPr lang="en-US" dirty="0" smtClean="0">
                <a:effectLst/>
                <a:latin typeface="Arial"/>
                <a:ea typeface="Times New Roman"/>
                <a:cs typeface="Arial"/>
              </a:rPr>
              <a:t>The microscopic examination is the most common diagnostic procedure for the detection of renal and/or urinary tract disease. </a:t>
            </a:r>
          </a:p>
          <a:p>
            <a:pPr marL="685800" marR="0">
              <a:spcBef>
                <a:spcPts val="0"/>
              </a:spcBef>
              <a:spcAft>
                <a:spcPts val="0"/>
              </a:spcAft>
            </a:pPr>
            <a:r>
              <a:rPr lang="en-US" dirty="0" smtClean="0">
                <a:effectLst/>
                <a:latin typeface="Arial"/>
                <a:ea typeface="Times New Roman"/>
                <a:cs typeface="Arial"/>
              </a:rPr>
              <a:t>Interpretation of urine sediment requires time, skill, training, and experience acquired through the use of various methods and pathophysiologic correlation of the sediment findings with the macroscopic results and clinical status of the patient.  </a:t>
            </a:r>
            <a:endParaRPr lang="en-US" dirty="0"/>
          </a:p>
        </p:txBody>
      </p:sp>
    </p:spTree>
    <p:extLst>
      <p:ext uri="{BB962C8B-B14F-4D97-AF65-F5344CB8AC3E}">
        <p14:creationId xmlns:p14="http://schemas.microsoft.com/office/powerpoint/2010/main" val="22519988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Casts</a:t>
            </a:r>
            <a:endParaRPr lang="en-US" dirty="0"/>
          </a:p>
        </p:txBody>
      </p:sp>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524000"/>
            <a:ext cx="6400800" cy="5144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67298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Urinary Crystals</a:t>
            </a:r>
            <a:endParaRPr lang="en-US" dirty="0"/>
          </a:p>
        </p:txBody>
      </p:sp>
      <p:pic>
        <p:nvPicPr>
          <p:cNvPr id="1536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52400" y="1219200"/>
            <a:ext cx="70104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374248" y="2804502"/>
            <a:ext cx="1524000" cy="1754326"/>
          </a:xfrm>
          <a:prstGeom prst="rect">
            <a:avLst/>
          </a:prstGeom>
          <a:noFill/>
        </p:spPr>
        <p:txBody>
          <a:bodyPr wrap="square" rtlCol="0">
            <a:spAutoFit/>
          </a:bodyPr>
          <a:lstStyle/>
          <a:p>
            <a:r>
              <a:rPr lang="en-US" dirty="0" smtClean="0"/>
              <a:t>Remember pH of Urine is useful in determining what crystal you have. </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992" y="2682094"/>
            <a:ext cx="1749963" cy="1276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424056" y="3681665"/>
            <a:ext cx="1939305" cy="261610"/>
          </a:xfrm>
          <a:prstGeom prst="rect">
            <a:avLst/>
          </a:prstGeom>
          <a:noFill/>
        </p:spPr>
        <p:txBody>
          <a:bodyPr wrap="square" rtlCol="0">
            <a:spAutoFit/>
          </a:bodyPr>
          <a:lstStyle/>
          <a:p>
            <a:r>
              <a:rPr lang="en-US" sz="1100" b="1" dirty="0" smtClean="0"/>
              <a:t>Amorphous Sediment</a:t>
            </a:r>
            <a:endParaRPr lang="en-US" sz="1100" b="1" dirty="0"/>
          </a:p>
        </p:txBody>
      </p:sp>
    </p:spTree>
    <p:extLst>
      <p:ext uri="{BB962C8B-B14F-4D97-AF65-F5344CB8AC3E}">
        <p14:creationId xmlns:p14="http://schemas.microsoft.com/office/powerpoint/2010/main" val="6848676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a:t>
            </a:r>
            <a:endParaRPr lang="en-US" dirty="0"/>
          </a:p>
        </p:txBody>
      </p:sp>
      <p:sp>
        <p:nvSpPr>
          <p:cNvPr id="3" name="Content Placeholder 2"/>
          <p:cNvSpPr>
            <a:spLocks noGrp="1"/>
          </p:cNvSpPr>
          <p:nvPr>
            <p:ph sz="quarter" idx="1"/>
          </p:nvPr>
        </p:nvSpPr>
        <p:spPr/>
        <p:txBody>
          <a:bodyPr/>
          <a:lstStyle/>
          <a:p>
            <a:r>
              <a:rPr lang="en-US" dirty="0" smtClean="0"/>
              <a:t>Mucus</a:t>
            </a:r>
          </a:p>
          <a:p>
            <a:r>
              <a:rPr lang="en-US" dirty="0" smtClean="0"/>
              <a:t>Starch </a:t>
            </a:r>
          </a:p>
          <a:p>
            <a:r>
              <a:rPr lang="en-US" dirty="0" smtClean="0"/>
              <a:t>Fiber</a:t>
            </a:r>
          </a:p>
          <a:p>
            <a:r>
              <a:rPr lang="en-US" dirty="0" smtClean="0"/>
              <a:t>Fat Droplet</a:t>
            </a:r>
          </a:p>
          <a:p>
            <a:r>
              <a:rPr lang="en-US" dirty="0" smtClean="0"/>
              <a:t>Sperm</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921" y="2438400"/>
            <a:ext cx="3038475"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5846" y="1576387"/>
            <a:ext cx="3267075"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1873" y="304800"/>
            <a:ext cx="2686050"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4195096"/>
            <a:ext cx="3929062" cy="2571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 y="4243588"/>
            <a:ext cx="3305690" cy="2082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0604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Specimen</a:t>
            </a:r>
            <a:endParaRPr lang="en-US" dirty="0"/>
          </a:p>
        </p:txBody>
      </p:sp>
      <p:sp>
        <p:nvSpPr>
          <p:cNvPr id="3" name="Content Placeholder 2"/>
          <p:cNvSpPr>
            <a:spLocks noGrp="1"/>
          </p:cNvSpPr>
          <p:nvPr>
            <p:ph sz="quarter" idx="1"/>
          </p:nvPr>
        </p:nvSpPr>
        <p:spPr/>
        <p:txBody>
          <a:bodyPr>
            <a:normAutofit/>
          </a:bodyPr>
          <a:lstStyle/>
          <a:p>
            <a:pPr lvl="1"/>
            <a:r>
              <a:rPr lang="en-US" dirty="0" smtClean="0"/>
              <a:t>Fresh Urine Specimen. </a:t>
            </a:r>
          </a:p>
          <a:p>
            <a:pPr lvl="2"/>
            <a:r>
              <a:rPr lang="en-US" dirty="0" smtClean="0"/>
              <a:t>Specimen should not stand for more then 2 hours before testing</a:t>
            </a:r>
          </a:p>
          <a:p>
            <a:pPr lvl="2"/>
            <a:r>
              <a:rPr lang="en-US" dirty="0" smtClean="0"/>
              <a:t>Refrigerate specimens if testing can not be performed within 2 hours of collection.</a:t>
            </a:r>
          </a:p>
          <a:p>
            <a:pPr lvl="1"/>
            <a:r>
              <a:rPr lang="en-US" dirty="0" smtClean="0"/>
              <a:t>MUST BE labeled </a:t>
            </a:r>
            <a:r>
              <a:rPr lang="en-US" dirty="0"/>
              <a:t>with two positive patient identifiers.</a:t>
            </a:r>
          </a:p>
          <a:p>
            <a:pPr lvl="1"/>
            <a:r>
              <a:rPr lang="en-US" dirty="0" smtClean="0"/>
              <a:t>Documentation in EPIC </a:t>
            </a:r>
            <a:r>
              <a:rPr lang="en-US" dirty="0"/>
              <a:t>should include the type of urine specimen collected</a:t>
            </a:r>
            <a:r>
              <a:rPr lang="en-US" dirty="0" smtClean="0"/>
              <a:t>. (Clean Catch, Void, Cath, etc.)</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4038600"/>
            <a:ext cx="2219583" cy="2610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467600" y="5181600"/>
            <a:ext cx="1524000" cy="954107"/>
          </a:xfrm>
          <a:prstGeom prst="rect">
            <a:avLst/>
          </a:prstGeom>
          <a:noFill/>
        </p:spPr>
        <p:txBody>
          <a:bodyPr wrap="square" rtlCol="0">
            <a:spAutoFit/>
          </a:bodyPr>
          <a:lstStyle/>
          <a:p>
            <a:r>
              <a:rPr lang="en-US" sz="1400" dirty="0" smtClean="0"/>
              <a:t>John Doe</a:t>
            </a:r>
          </a:p>
          <a:p>
            <a:r>
              <a:rPr lang="en-US" sz="1400" dirty="0" smtClean="0"/>
              <a:t>07/17/1979</a:t>
            </a:r>
          </a:p>
          <a:p>
            <a:r>
              <a:rPr lang="en-US" sz="1400" dirty="0" smtClean="0"/>
              <a:t>06/08/15 </a:t>
            </a:r>
          </a:p>
          <a:p>
            <a:r>
              <a:rPr lang="en-US" sz="1400" dirty="0" smtClean="0"/>
              <a:t> 0800 KW</a:t>
            </a:r>
            <a:endParaRPr lang="en-US" sz="1400" dirty="0"/>
          </a:p>
        </p:txBody>
      </p:sp>
    </p:spTree>
    <p:extLst>
      <p:ext uri="{BB962C8B-B14F-4D97-AF65-F5344CB8AC3E}">
        <p14:creationId xmlns:p14="http://schemas.microsoft.com/office/powerpoint/2010/main" val="3226347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a:t>
            </a:r>
            <a:endParaRPr lang="en-US" dirty="0"/>
          </a:p>
        </p:txBody>
      </p:sp>
      <p:sp>
        <p:nvSpPr>
          <p:cNvPr id="3" name="Content Placeholder 2"/>
          <p:cNvSpPr>
            <a:spLocks noGrp="1"/>
          </p:cNvSpPr>
          <p:nvPr>
            <p:ph sz="quarter" idx="1"/>
          </p:nvPr>
        </p:nvSpPr>
        <p:spPr>
          <a:xfrm>
            <a:off x="457200" y="1600200"/>
            <a:ext cx="8229600" cy="4800600"/>
          </a:xfrm>
        </p:spPr>
        <p:txBody>
          <a:bodyPr>
            <a:normAutofit fontScale="85000" lnSpcReduction="20000"/>
          </a:bodyPr>
          <a:lstStyle/>
          <a:p>
            <a:pPr lvl="1"/>
            <a:r>
              <a:rPr lang="en-US" dirty="0" smtClean="0"/>
              <a:t>Mix </a:t>
            </a:r>
            <a:r>
              <a:rPr lang="en-US" dirty="0"/>
              <a:t>urine well.</a:t>
            </a:r>
          </a:p>
          <a:p>
            <a:pPr lvl="1"/>
            <a:r>
              <a:rPr lang="en-US" dirty="0"/>
              <a:t>Pour 12 ml of well-mixed urine into a conical centrifuge tube labeled with two positive patient identifiers</a:t>
            </a:r>
            <a:r>
              <a:rPr lang="en-US" dirty="0" smtClean="0"/>
              <a:t>. </a:t>
            </a:r>
            <a:r>
              <a:rPr lang="en-US" dirty="0"/>
              <a:t>If 12 ml is not available, use 3 ml</a:t>
            </a:r>
            <a:r>
              <a:rPr lang="en-US" dirty="0" smtClean="0"/>
              <a:t>.</a:t>
            </a:r>
          </a:p>
          <a:p>
            <a:pPr lvl="1"/>
            <a:r>
              <a:rPr lang="en-US" dirty="0" smtClean="0"/>
              <a:t>Cap centrifuge tube</a:t>
            </a:r>
            <a:endParaRPr lang="en-US" dirty="0"/>
          </a:p>
          <a:p>
            <a:pPr lvl="1"/>
            <a:r>
              <a:rPr lang="en-US" dirty="0"/>
              <a:t>Centrifuge at 400 RCF for 5 minutes.</a:t>
            </a:r>
          </a:p>
          <a:p>
            <a:pPr lvl="1"/>
            <a:r>
              <a:rPr lang="en-US" dirty="0"/>
              <a:t>Remove the tube from the centrifuge carefully so as not to dislodge sediment.</a:t>
            </a:r>
          </a:p>
          <a:p>
            <a:pPr lvl="1"/>
            <a:r>
              <a:rPr lang="en-US" dirty="0"/>
              <a:t>Decant supernatant retaining approximately 1.0 ml of sediment at the bottom of the tube.</a:t>
            </a:r>
          </a:p>
          <a:p>
            <a:pPr lvl="1"/>
            <a:r>
              <a:rPr lang="en-US" b="1" dirty="0"/>
              <a:t>Note:</a:t>
            </a:r>
            <a:r>
              <a:rPr lang="en-US" dirty="0"/>
              <a:t> If a 3 ml specimen was used, decant all liquid quickly, retaining a small drop in which to re-suspend the sediment.</a:t>
            </a:r>
          </a:p>
          <a:p>
            <a:pPr lvl="1"/>
            <a:r>
              <a:rPr lang="en-US" dirty="0"/>
              <a:t>Mix the sediment in the tube.</a:t>
            </a:r>
          </a:p>
          <a:p>
            <a:pPr lvl="1"/>
            <a:r>
              <a:rPr lang="en-US" dirty="0"/>
              <a:t>Insert pipette and transfer to a slide.</a:t>
            </a:r>
          </a:p>
          <a:p>
            <a:pPr lvl="1"/>
            <a:r>
              <a:rPr lang="en-US" dirty="0"/>
              <a:t>Examine the sediment within the viewing area under low </a:t>
            </a:r>
            <a:r>
              <a:rPr lang="en-US" dirty="0" smtClean="0"/>
              <a:t>power (10 objective) </a:t>
            </a:r>
            <a:r>
              <a:rPr lang="en-US" dirty="0"/>
              <a:t>and enumerate epithelial cells and casts. Enumerate all other formed elements under high </a:t>
            </a:r>
            <a:r>
              <a:rPr lang="en-US" dirty="0" smtClean="0"/>
              <a:t>power (40 objective) </a:t>
            </a:r>
            <a:r>
              <a:rPr lang="en-US" dirty="0"/>
              <a:t>scanning 10 – 20 fields.</a:t>
            </a:r>
          </a:p>
        </p:txBody>
      </p:sp>
    </p:spTree>
    <p:extLst>
      <p:ext uri="{BB962C8B-B14F-4D97-AF65-F5344CB8AC3E}">
        <p14:creationId xmlns:p14="http://schemas.microsoft.com/office/powerpoint/2010/main" val="40740263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a:t>
            </a:r>
            <a:endParaRPr lang="en-US" dirty="0"/>
          </a:p>
        </p:txBody>
      </p:sp>
      <p:pic>
        <p:nvPicPr>
          <p:cNvPr id="3074"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482475"/>
            <a:ext cx="2303033" cy="1153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1906" y="1644154"/>
            <a:ext cx="1017587"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387679"/>
            <a:ext cx="1777179" cy="1697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1295400"/>
            <a:ext cx="2438400" cy="277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48" y="2763511"/>
            <a:ext cx="2641368" cy="2255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84714" y="3267457"/>
            <a:ext cx="2218943" cy="2218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10349" y="5334000"/>
            <a:ext cx="1791229" cy="1258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3" name="Picture 11"/>
          <p:cNvPicPr>
            <a:picLocks noChangeAspect="1" noChangeArrowheads="1"/>
          </p:cNvPicPr>
          <p:nvPr/>
        </p:nvPicPr>
        <p:blipFill rotWithShape="1">
          <a:blip r:embed="rId9">
            <a:extLst>
              <a:ext uri="{28A0092B-C50C-407E-A947-70E740481C1C}">
                <a14:useLocalDpi xmlns:a14="http://schemas.microsoft.com/office/drawing/2010/main" val="0"/>
              </a:ext>
            </a:extLst>
          </a:blip>
          <a:srcRect t="-134" r="25649"/>
          <a:stretch/>
        </p:blipFill>
        <p:spPr bwMode="auto">
          <a:xfrm>
            <a:off x="6698456" y="4114800"/>
            <a:ext cx="2038557" cy="2059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698456" y="1393038"/>
            <a:ext cx="1378744" cy="861774"/>
          </a:xfrm>
          <a:prstGeom prst="rect">
            <a:avLst/>
          </a:prstGeom>
          <a:noFill/>
        </p:spPr>
        <p:txBody>
          <a:bodyPr wrap="square" rtlCol="0">
            <a:spAutoFit/>
          </a:bodyPr>
          <a:lstStyle/>
          <a:p>
            <a:pPr algn="ctr"/>
            <a:r>
              <a:rPr lang="en-US" sz="1600" dirty="0" smtClean="0">
                <a:solidFill>
                  <a:srgbClr val="FFFF00"/>
                </a:solidFill>
              </a:rPr>
              <a:t>Centrifuge for </a:t>
            </a:r>
            <a:r>
              <a:rPr lang="en-US" b="1" dirty="0" smtClean="0">
                <a:solidFill>
                  <a:srgbClr val="FFFF00"/>
                </a:solidFill>
              </a:rPr>
              <a:t>5</a:t>
            </a:r>
            <a:r>
              <a:rPr lang="en-US" dirty="0" smtClean="0">
                <a:solidFill>
                  <a:srgbClr val="FFFF00"/>
                </a:solidFill>
              </a:rPr>
              <a:t> </a:t>
            </a:r>
            <a:r>
              <a:rPr lang="en-US" sz="1600" dirty="0" smtClean="0">
                <a:solidFill>
                  <a:srgbClr val="FFFF00"/>
                </a:solidFill>
              </a:rPr>
              <a:t>minutes.</a:t>
            </a:r>
            <a:endParaRPr lang="en-US" sz="1600" dirty="0">
              <a:solidFill>
                <a:srgbClr val="FFFF00"/>
              </a:solidFill>
            </a:endParaRPr>
          </a:p>
        </p:txBody>
      </p:sp>
    </p:spTree>
    <p:extLst>
      <p:ext uri="{BB962C8B-B14F-4D97-AF65-F5344CB8AC3E}">
        <p14:creationId xmlns:p14="http://schemas.microsoft.com/office/powerpoint/2010/main" val="27849451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Results</a:t>
            </a:r>
            <a:endParaRPr lang="en-US" dirty="0"/>
          </a:p>
        </p:txBody>
      </p:sp>
      <p:sp>
        <p:nvSpPr>
          <p:cNvPr id="3" name="Content Placeholder 2"/>
          <p:cNvSpPr>
            <a:spLocks noGrp="1"/>
          </p:cNvSpPr>
          <p:nvPr>
            <p:ph sz="quarter" idx="1"/>
          </p:nvPr>
        </p:nvSpPr>
        <p:spPr/>
        <p:txBody>
          <a:bodyPr>
            <a:normAutofit/>
          </a:bodyPr>
          <a:lstStyle/>
          <a:p>
            <a:r>
              <a:rPr lang="en-US" dirty="0" smtClean="0"/>
              <a:t>WBC:				0-5 /</a:t>
            </a:r>
            <a:r>
              <a:rPr lang="en-US" dirty="0" err="1" smtClean="0"/>
              <a:t>hpf</a:t>
            </a:r>
            <a:endParaRPr lang="en-US" dirty="0" smtClean="0"/>
          </a:p>
          <a:p>
            <a:r>
              <a:rPr lang="en-US" dirty="0" smtClean="0"/>
              <a:t>RBC:				0-2/</a:t>
            </a:r>
            <a:r>
              <a:rPr lang="en-US" dirty="0" err="1" smtClean="0"/>
              <a:t>hpf</a:t>
            </a:r>
            <a:endParaRPr lang="en-US" dirty="0"/>
          </a:p>
          <a:p>
            <a:r>
              <a:rPr lang="en-US" dirty="0" smtClean="0"/>
              <a:t>Squamous </a:t>
            </a:r>
            <a:r>
              <a:rPr lang="en-US" dirty="0"/>
              <a:t>Epi </a:t>
            </a:r>
            <a:r>
              <a:rPr lang="en-US" dirty="0" smtClean="0"/>
              <a:t>Cells: 		0-20/</a:t>
            </a:r>
            <a:r>
              <a:rPr lang="en-US" dirty="0" err="1" smtClean="0"/>
              <a:t>lpf</a:t>
            </a:r>
            <a:endParaRPr lang="en-US" dirty="0"/>
          </a:p>
          <a:p>
            <a:r>
              <a:rPr lang="en-US" dirty="0" smtClean="0"/>
              <a:t>Bacteria</a:t>
            </a:r>
            <a:r>
              <a:rPr lang="en-US" dirty="0"/>
              <a:t>:	</a:t>
            </a:r>
            <a:r>
              <a:rPr lang="en-US" dirty="0" smtClean="0"/>
              <a:t>			None</a:t>
            </a:r>
            <a:endParaRPr lang="en-US" dirty="0"/>
          </a:p>
          <a:p>
            <a:r>
              <a:rPr lang="en-US" dirty="0" smtClean="0"/>
              <a:t>Trichomonas:   			None</a:t>
            </a:r>
            <a:endParaRPr lang="en-US" dirty="0"/>
          </a:p>
          <a:p>
            <a:r>
              <a:rPr lang="en-US" dirty="0" smtClean="0"/>
              <a:t>Yeast</a:t>
            </a:r>
            <a:r>
              <a:rPr lang="en-US" dirty="0"/>
              <a:t>: </a:t>
            </a:r>
            <a:r>
              <a:rPr lang="en-US" dirty="0" smtClean="0"/>
              <a:t>   				None</a:t>
            </a:r>
            <a:endParaRPr lang="en-US" dirty="0"/>
          </a:p>
          <a:p>
            <a:r>
              <a:rPr lang="en-US" dirty="0" smtClean="0"/>
              <a:t>Hyaline </a:t>
            </a:r>
            <a:r>
              <a:rPr lang="en-US" dirty="0"/>
              <a:t>Casts: </a:t>
            </a:r>
            <a:r>
              <a:rPr lang="en-US" dirty="0" smtClean="0"/>
              <a:t> 			0-2/</a:t>
            </a:r>
            <a:r>
              <a:rPr lang="en-US" dirty="0" err="1" smtClean="0"/>
              <a:t>lpf</a:t>
            </a:r>
            <a:endParaRPr lang="en-US" dirty="0"/>
          </a:p>
          <a:p>
            <a:r>
              <a:rPr lang="en-US" dirty="0" smtClean="0"/>
              <a:t>Crystals </a:t>
            </a:r>
            <a:r>
              <a:rPr lang="en-US" dirty="0"/>
              <a:t>(non-path): </a:t>
            </a:r>
            <a:r>
              <a:rPr lang="en-US" dirty="0" smtClean="0"/>
              <a:t>  		0-3/</a:t>
            </a:r>
            <a:r>
              <a:rPr lang="en-US" dirty="0" err="1" smtClean="0"/>
              <a:t>lpf</a:t>
            </a:r>
            <a:endParaRPr lang="en-US" dirty="0"/>
          </a:p>
        </p:txBody>
      </p:sp>
    </p:spTree>
    <p:extLst>
      <p:ext uri="{BB962C8B-B14F-4D97-AF65-F5344CB8AC3E}">
        <p14:creationId xmlns:p14="http://schemas.microsoft.com/office/powerpoint/2010/main" val="33305949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Results into EPIC</a:t>
            </a:r>
            <a:endParaRPr lang="en-US" dirty="0"/>
          </a:p>
        </p:txBody>
      </p:sp>
      <p:sp>
        <p:nvSpPr>
          <p:cNvPr id="3" name="Content Placeholder 2"/>
          <p:cNvSpPr>
            <a:spLocks noGrp="1"/>
          </p:cNvSpPr>
          <p:nvPr>
            <p:ph sz="quarter" idx="1"/>
          </p:nvPr>
        </p:nvSpPr>
        <p:spPr/>
        <p:txBody>
          <a:bodyPr/>
          <a:lstStyle/>
          <a:p>
            <a:r>
              <a:rPr lang="en-US" sz="2800" dirty="0" smtClean="0"/>
              <a:t>Results MUST be entered into EPIC</a:t>
            </a:r>
          </a:p>
          <a:p>
            <a:pPr fontAlgn="base"/>
            <a:r>
              <a:rPr lang="en-US" sz="2800" dirty="0"/>
              <a:t>Log into Epic</a:t>
            </a:r>
          </a:p>
          <a:p>
            <a:pPr fontAlgn="base"/>
            <a:r>
              <a:rPr lang="en-US" sz="2800" dirty="0" smtClean="0"/>
              <a:t>Use the Epic drop down tab located in the upper left side of the screen.</a:t>
            </a:r>
          </a:p>
          <a:p>
            <a:pPr fontAlgn="base"/>
            <a:r>
              <a:rPr lang="en-US" sz="2800" dirty="0" smtClean="0"/>
              <a:t>Select </a:t>
            </a:r>
            <a:r>
              <a:rPr lang="en-US" sz="2800" dirty="0"/>
              <a:t>Patient Care then Enter/Edit results</a:t>
            </a:r>
            <a:r>
              <a:rPr lang="en-US" dirty="0"/>
              <a:t>.</a:t>
            </a:r>
            <a:endParaRPr lang="en-US" sz="2400" dirty="0"/>
          </a:p>
          <a:p>
            <a:endParaRPr lang="en-US" dirty="0" smtClean="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8074" y="3181350"/>
            <a:ext cx="80962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105" y="3962400"/>
            <a:ext cx="5562600" cy="2696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34587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Results into EPIC</a:t>
            </a:r>
            <a:endParaRPr lang="en-US" dirty="0"/>
          </a:p>
        </p:txBody>
      </p:sp>
      <p:sp>
        <p:nvSpPr>
          <p:cNvPr id="3" name="Content Placeholder 2"/>
          <p:cNvSpPr>
            <a:spLocks noGrp="1"/>
          </p:cNvSpPr>
          <p:nvPr>
            <p:ph sz="quarter" idx="1"/>
          </p:nvPr>
        </p:nvSpPr>
        <p:spPr/>
        <p:txBody>
          <a:bodyPr>
            <a:normAutofit/>
          </a:bodyPr>
          <a:lstStyle/>
          <a:p>
            <a:pPr fontAlgn="base"/>
            <a:r>
              <a:rPr lang="en-US" sz="2800" dirty="0"/>
              <a:t>Enter patients name or medical record number.</a:t>
            </a:r>
          </a:p>
          <a:p>
            <a:pPr fontAlgn="base"/>
            <a:r>
              <a:rPr lang="en-US" sz="2800" dirty="0"/>
              <a:t>The following screen will come up if the filter is set to POCT. (Note: The filter button can be used to select POCT to result).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467100"/>
            <a:ext cx="7009296"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76937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Results into EPIC</a:t>
            </a:r>
            <a:endParaRPr lang="en-US" dirty="0"/>
          </a:p>
        </p:txBody>
      </p:sp>
      <p:sp>
        <p:nvSpPr>
          <p:cNvPr id="3" name="Content Placeholder 2"/>
          <p:cNvSpPr>
            <a:spLocks noGrp="1"/>
          </p:cNvSpPr>
          <p:nvPr>
            <p:ph sz="quarter" idx="1"/>
          </p:nvPr>
        </p:nvSpPr>
        <p:spPr>
          <a:xfrm>
            <a:off x="519112" y="1632743"/>
            <a:ext cx="8229600" cy="5072857"/>
          </a:xfrm>
        </p:spPr>
        <p:txBody>
          <a:bodyPr>
            <a:normAutofit lnSpcReduction="10000"/>
          </a:bodyPr>
          <a:lstStyle/>
          <a:p>
            <a:r>
              <a:rPr lang="en-US" dirty="0"/>
              <a:t> </a:t>
            </a:r>
            <a:r>
              <a:rPr lang="en-US" dirty="0" smtClean="0"/>
              <a:t>Double </a:t>
            </a:r>
            <a:r>
              <a:rPr lang="en-US" dirty="0"/>
              <a:t>Click the ordered test and the following screen will </a:t>
            </a:r>
            <a:r>
              <a:rPr lang="en-US" dirty="0" smtClean="0"/>
              <a:t>appear:</a:t>
            </a:r>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smtClean="0"/>
          </a:p>
          <a:p>
            <a:r>
              <a:rPr lang="en-US" dirty="0" smtClean="0"/>
              <a:t>Result </a:t>
            </a:r>
            <a:r>
              <a:rPr lang="en-US" dirty="0"/>
              <a:t>the red and yellow exclamation </a:t>
            </a:r>
            <a:r>
              <a:rPr lang="en-US" dirty="0" smtClean="0"/>
              <a:t>boxes.</a:t>
            </a:r>
            <a:endParaRPr lang="en-US" sz="1600" dirty="0" smtClean="0"/>
          </a:p>
          <a:p>
            <a:r>
              <a:rPr lang="en-US" dirty="0" smtClean="0"/>
              <a:t>Click </a:t>
            </a:r>
            <a:r>
              <a:rPr lang="en-US" dirty="0"/>
              <a:t>Accept to file into </a:t>
            </a:r>
            <a:r>
              <a:rPr lang="en-US" dirty="0" smtClean="0"/>
              <a:t>the </a:t>
            </a:r>
            <a:r>
              <a:rPr lang="en-US" dirty="0"/>
              <a:t>patients record</a:t>
            </a:r>
            <a:r>
              <a:rPr lang="en-US" sz="1600" dirty="0"/>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514600"/>
            <a:ext cx="6267450" cy="301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35279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Apothecary">
      <a:dk1>
        <a:sysClr val="windowText" lastClr="000000"/>
      </a:dk1>
      <a:lt1>
        <a:sysClr val="window" lastClr="D8D0C8"/>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D8D0C8"/>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398</TotalTime>
  <Words>590</Words>
  <Application>Microsoft Office PowerPoint</Application>
  <PresentationFormat>On-screen Show (4:3)</PresentationFormat>
  <Paragraphs>95</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Civic</vt:lpstr>
      <vt:lpstr>Urine Sediment</vt:lpstr>
      <vt:lpstr>Urine Sediment</vt:lpstr>
      <vt:lpstr>Specimen</vt:lpstr>
      <vt:lpstr>Procedure</vt:lpstr>
      <vt:lpstr>Procedure</vt:lpstr>
      <vt:lpstr>Expected Results</vt:lpstr>
      <vt:lpstr>Entering Results into EPIC</vt:lpstr>
      <vt:lpstr>Entering Results into EPIC</vt:lpstr>
      <vt:lpstr>Entering Results into EPIC</vt:lpstr>
      <vt:lpstr>Quality Control, Competency , Proficiency Testing</vt:lpstr>
      <vt:lpstr>Microscope Maintenance </vt:lpstr>
      <vt:lpstr>Common Urine Sediment Findings</vt:lpstr>
      <vt:lpstr>POLICIES AND PROCEDURES</vt:lpstr>
      <vt:lpstr>WBC—White Blood Cells</vt:lpstr>
      <vt:lpstr>RBC—Red Blood Cells</vt:lpstr>
      <vt:lpstr>Epithelial Cells</vt:lpstr>
      <vt:lpstr>Bacteria</vt:lpstr>
      <vt:lpstr>Trichomonas</vt:lpstr>
      <vt:lpstr>Yeast</vt:lpstr>
      <vt:lpstr>Casts</vt:lpstr>
      <vt:lpstr>Urinary Crystals</vt:lpstr>
      <vt:lpstr>Other</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 Karen</dc:creator>
  <cp:lastModifiedBy>Williams, Karen</cp:lastModifiedBy>
  <cp:revision>35</cp:revision>
  <dcterms:created xsi:type="dcterms:W3CDTF">2015-06-04T21:01:10Z</dcterms:created>
  <dcterms:modified xsi:type="dcterms:W3CDTF">2015-06-30T21:46:11Z</dcterms:modified>
</cp:coreProperties>
</file>