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3DFC165-0F5A-4357-B92B-879F649D80C9}" type="datetimeFigureOut">
              <a:rPr lang="en-US" smtClean="0"/>
              <a:t>4/24/2017</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823FA3D-4C70-4BED-9907-8CD1E927895F}"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876748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DFC165-0F5A-4357-B92B-879F649D80C9}"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3FA3D-4C70-4BED-9907-8CD1E927895F}" type="slidenum">
              <a:rPr lang="en-US" smtClean="0"/>
              <a:t>‹#›</a:t>
            </a:fld>
            <a:endParaRPr lang="en-US"/>
          </a:p>
        </p:txBody>
      </p:sp>
    </p:spTree>
    <p:extLst>
      <p:ext uri="{BB962C8B-B14F-4D97-AF65-F5344CB8AC3E}">
        <p14:creationId xmlns:p14="http://schemas.microsoft.com/office/powerpoint/2010/main" val="327713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DFC165-0F5A-4357-B92B-879F649D80C9}"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3FA3D-4C70-4BED-9907-8CD1E927895F}" type="slidenum">
              <a:rPr lang="en-US" smtClean="0"/>
              <a:t>‹#›</a:t>
            </a:fld>
            <a:endParaRPr lang="en-US"/>
          </a:p>
        </p:txBody>
      </p:sp>
    </p:spTree>
    <p:extLst>
      <p:ext uri="{BB962C8B-B14F-4D97-AF65-F5344CB8AC3E}">
        <p14:creationId xmlns:p14="http://schemas.microsoft.com/office/powerpoint/2010/main" val="230677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DFC165-0F5A-4357-B92B-879F649D80C9}"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3FA3D-4C70-4BED-9907-8CD1E927895F}" type="slidenum">
              <a:rPr lang="en-US" smtClean="0"/>
              <a:t>‹#›</a:t>
            </a:fld>
            <a:endParaRPr lang="en-US"/>
          </a:p>
        </p:txBody>
      </p:sp>
    </p:spTree>
    <p:extLst>
      <p:ext uri="{BB962C8B-B14F-4D97-AF65-F5344CB8AC3E}">
        <p14:creationId xmlns:p14="http://schemas.microsoft.com/office/powerpoint/2010/main" val="392259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3DFC165-0F5A-4357-B92B-879F649D80C9}" type="datetimeFigureOut">
              <a:rPr lang="en-US" smtClean="0"/>
              <a:t>4/24/2017</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823FA3D-4C70-4BED-9907-8CD1E927895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212940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DFC165-0F5A-4357-B92B-879F649D80C9}"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3FA3D-4C70-4BED-9907-8CD1E927895F}" type="slidenum">
              <a:rPr lang="en-US" smtClean="0"/>
              <a:t>‹#›</a:t>
            </a:fld>
            <a:endParaRPr lang="en-US"/>
          </a:p>
        </p:txBody>
      </p:sp>
    </p:spTree>
    <p:extLst>
      <p:ext uri="{BB962C8B-B14F-4D97-AF65-F5344CB8AC3E}">
        <p14:creationId xmlns:p14="http://schemas.microsoft.com/office/powerpoint/2010/main" val="375427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DFC165-0F5A-4357-B92B-879F649D80C9}"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3FA3D-4C70-4BED-9907-8CD1E927895F}" type="slidenum">
              <a:rPr lang="en-US" smtClean="0"/>
              <a:t>‹#›</a:t>
            </a:fld>
            <a:endParaRPr lang="en-US"/>
          </a:p>
        </p:txBody>
      </p:sp>
    </p:spTree>
    <p:extLst>
      <p:ext uri="{BB962C8B-B14F-4D97-AF65-F5344CB8AC3E}">
        <p14:creationId xmlns:p14="http://schemas.microsoft.com/office/powerpoint/2010/main" val="419005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DFC165-0F5A-4357-B92B-879F649D80C9}"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3FA3D-4C70-4BED-9907-8CD1E927895F}" type="slidenum">
              <a:rPr lang="en-US" smtClean="0"/>
              <a:t>‹#›</a:t>
            </a:fld>
            <a:endParaRPr lang="en-US"/>
          </a:p>
        </p:txBody>
      </p:sp>
    </p:spTree>
    <p:extLst>
      <p:ext uri="{BB962C8B-B14F-4D97-AF65-F5344CB8AC3E}">
        <p14:creationId xmlns:p14="http://schemas.microsoft.com/office/powerpoint/2010/main" val="88846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FC165-0F5A-4357-B92B-879F649D80C9}"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3FA3D-4C70-4BED-9907-8CD1E927895F}" type="slidenum">
              <a:rPr lang="en-US" smtClean="0"/>
              <a:t>‹#›</a:t>
            </a:fld>
            <a:endParaRPr lang="en-US"/>
          </a:p>
        </p:txBody>
      </p:sp>
    </p:spTree>
    <p:extLst>
      <p:ext uri="{BB962C8B-B14F-4D97-AF65-F5344CB8AC3E}">
        <p14:creationId xmlns:p14="http://schemas.microsoft.com/office/powerpoint/2010/main" val="74123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3DFC165-0F5A-4357-B92B-879F649D80C9}" type="datetimeFigureOut">
              <a:rPr lang="en-US" smtClean="0"/>
              <a:t>4/24/2017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823FA3D-4C70-4BED-9907-8CD1E927895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414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3DFC165-0F5A-4357-B92B-879F649D80C9}" type="datetimeFigureOut">
              <a:rPr lang="en-US" smtClean="0"/>
              <a:t>4/24/2017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823FA3D-4C70-4BED-9907-8CD1E927895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709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3DFC165-0F5A-4357-B92B-879F649D80C9}" type="datetimeFigureOut">
              <a:rPr lang="en-US" smtClean="0"/>
              <a:t>4/24/2017</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823FA3D-4C70-4BED-9907-8CD1E927895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55536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hyperlink" Target="https://www.surveymonkey.com/r/CT2S7V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Microscope</a:t>
            </a:r>
            <a:endParaRPr lang="en-US" dirty="0"/>
          </a:p>
        </p:txBody>
      </p:sp>
      <p:sp>
        <p:nvSpPr>
          <p:cNvPr id="3" name="Subtitle 2"/>
          <p:cNvSpPr>
            <a:spLocks noGrp="1"/>
          </p:cNvSpPr>
          <p:nvPr>
            <p:ph type="subTitle" idx="1"/>
          </p:nvPr>
        </p:nvSpPr>
        <p:spPr/>
        <p:txBody>
          <a:bodyPr/>
          <a:lstStyle/>
          <a:p>
            <a:r>
              <a:rPr lang="en-US" dirty="0" smtClean="0"/>
              <a:t>Use and Care</a:t>
            </a:r>
            <a:endParaRPr lang="en-US" dirty="0"/>
          </a:p>
        </p:txBody>
      </p:sp>
    </p:spTree>
    <p:extLst>
      <p:ext uri="{BB962C8B-B14F-4D97-AF65-F5344CB8AC3E}">
        <p14:creationId xmlns:p14="http://schemas.microsoft.com/office/powerpoint/2010/main" val="51440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the Microscope</a:t>
            </a:r>
            <a:endParaRPr lang="en-US" dirty="0"/>
          </a:p>
        </p:txBody>
      </p:sp>
      <p:sp>
        <p:nvSpPr>
          <p:cNvPr id="3" name="Content Placeholder 2"/>
          <p:cNvSpPr>
            <a:spLocks noGrp="1"/>
          </p:cNvSpPr>
          <p:nvPr>
            <p:ph idx="1"/>
          </p:nvPr>
        </p:nvSpPr>
        <p:spPr>
          <a:xfrm>
            <a:off x="1371600" y="1672628"/>
            <a:ext cx="6930428" cy="5185372"/>
          </a:xfrm>
        </p:spPr>
        <p:txBody>
          <a:bodyPr>
            <a:normAutofit/>
          </a:bodyPr>
          <a:lstStyle/>
          <a:p>
            <a:r>
              <a:rPr lang="en-US" dirty="0" smtClean="0"/>
              <a:t>Move </a:t>
            </a:r>
            <a:r>
              <a:rPr lang="en-US" dirty="0"/>
              <a:t>the microscope slide until the image is in the center of the field of view. Then readjust the illuminator or diaphragm in order to attain the clearest image.</a:t>
            </a:r>
          </a:p>
          <a:p>
            <a:r>
              <a:rPr lang="en-US" dirty="0"/>
              <a:t>Once you have attained a clear image, you should be able to change to a higher power objective lens with only minimal use of </a:t>
            </a:r>
            <a:r>
              <a:rPr lang="en-US" dirty="0" smtClean="0"/>
              <a:t>the fine focusing </a:t>
            </a:r>
            <a:r>
              <a:rPr lang="en-US" dirty="0"/>
              <a:t>adjustment. </a:t>
            </a:r>
            <a:endParaRPr lang="en-US" dirty="0" smtClean="0"/>
          </a:p>
          <a:p>
            <a:r>
              <a:rPr lang="en-US" dirty="0" smtClean="0"/>
              <a:t>If </a:t>
            </a:r>
            <a:r>
              <a:rPr lang="en-US" dirty="0"/>
              <a:t>you cannot focus on your specimen, repeat the above steps and work from objective to objective until the higher power objective lens is in place.</a:t>
            </a:r>
          </a:p>
          <a:p>
            <a:pPr lvl="1"/>
            <a:r>
              <a:rPr lang="en-US" dirty="0"/>
              <a:t>The range of the fine focus knob is much smaller than that of the coarse focus knob, but its movement is much more precise. </a:t>
            </a:r>
          </a:p>
          <a:p>
            <a:r>
              <a:rPr lang="en-US" dirty="0" smtClean="0"/>
              <a:t>Always use the coarse adjustment to move the stage down away from the objective. If you are not careful you can break your slide and scratch the objective.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8469" y="148628"/>
            <a:ext cx="2692400" cy="304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469" y="3400142"/>
            <a:ext cx="3267905" cy="2348807"/>
          </a:xfrm>
          <a:prstGeom prst="rect">
            <a:avLst/>
          </a:prstGeom>
        </p:spPr>
      </p:pic>
      <p:sp>
        <p:nvSpPr>
          <p:cNvPr id="8" name="TextBox 7"/>
          <p:cNvSpPr txBox="1"/>
          <p:nvPr/>
        </p:nvSpPr>
        <p:spPr>
          <a:xfrm>
            <a:off x="10761409" y="424190"/>
            <a:ext cx="1038920" cy="523220"/>
          </a:xfrm>
          <a:prstGeom prst="rect">
            <a:avLst/>
          </a:prstGeom>
          <a:solidFill>
            <a:schemeClr val="bg2">
              <a:lumMod val="90000"/>
            </a:schemeClr>
          </a:solidFill>
          <a:ln>
            <a:solidFill>
              <a:schemeClr val="tx2"/>
            </a:solidFill>
          </a:ln>
        </p:spPr>
        <p:txBody>
          <a:bodyPr wrap="square" rtlCol="0">
            <a:spAutoFit/>
          </a:bodyPr>
          <a:lstStyle/>
          <a:p>
            <a:r>
              <a:rPr lang="en-US" sz="1400" b="1" dirty="0" smtClean="0">
                <a:solidFill>
                  <a:srgbClr val="FF0000"/>
                </a:solidFill>
              </a:rPr>
              <a:t>Coarse Adjustment</a:t>
            </a:r>
            <a:endParaRPr lang="en-US" sz="1400" b="1" dirty="0">
              <a:solidFill>
                <a:srgbClr val="FF0000"/>
              </a:solidFill>
            </a:endParaRPr>
          </a:p>
        </p:txBody>
      </p:sp>
      <p:cxnSp>
        <p:nvCxnSpPr>
          <p:cNvPr id="12" name="Straight Arrow Connector 11"/>
          <p:cNvCxnSpPr/>
          <p:nvPr/>
        </p:nvCxnSpPr>
        <p:spPr>
          <a:xfrm flipV="1">
            <a:off x="9934669" y="4869822"/>
            <a:ext cx="947596" cy="133086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588469" y="5952463"/>
            <a:ext cx="1179968" cy="523220"/>
          </a:xfrm>
          <a:prstGeom prst="rect">
            <a:avLst/>
          </a:prstGeom>
          <a:solidFill>
            <a:schemeClr val="bg2">
              <a:lumMod val="90000"/>
            </a:schemeClr>
          </a:solidFill>
          <a:ln>
            <a:solidFill>
              <a:schemeClr val="tx1"/>
            </a:solidFill>
          </a:ln>
        </p:spPr>
        <p:txBody>
          <a:bodyPr wrap="square" rtlCol="0">
            <a:spAutoFit/>
          </a:bodyPr>
          <a:lstStyle/>
          <a:p>
            <a:r>
              <a:rPr lang="en-US" sz="1400" b="1" dirty="0" smtClean="0">
                <a:solidFill>
                  <a:srgbClr val="7030A0"/>
                </a:solidFill>
              </a:rPr>
              <a:t>Fine Adjustment</a:t>
            </a:r>
            <a:endParaRPr lang="en-US" sz="1400" b="1" dirty="0">
              <a:solidFill>
                <a:srgbClr val="7030A0"/>
              </a:solidFill>
            </a:endParaRPr>
          </a:p>
        </p:txBody>
      </p:sp>
    </p:spTree>
    <p:extLst>
      <p:ext uri="{BB962C8B-B14F-4D97-AF65-F5344CB8AC3E}">
        <p14:creationId xmlns:p14="http://schemas.microsoft.com/office/powerpoint/2010/main" val="1512239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Adjusting the Condenser</a:t>
            </a:r>
            <a:endParaRPr lang="en-US" dirty="0"/>
          </a:p>
        </p:txBody>
      </p:sp>
      <p:sp>
        <p:nvSpPr>
          <p:cNvPr id="3" name="Content Placeholder 2"/>
          <p:cNvSpPr>
            <a:spLocks noGrp="1"/>
          </p:cNvSpPr>
          <p:nvPr>
            <p:ph idx="1"/>
          </p:nvPr>
        </p:nvSpPr>
        <p:spPr>
          <a:xfrm>
            <a:off x="872837" y="1793174"/>
            <a:ext cx="8367712" cy="4904509"/>
          </a:xfrm>
        </p:spPr>
        <p:txBody>
          <a:bodyPr>
            <a:normAutofit lnSpcReduction="10000"/>
          </a:bodyPr>
          <a:lstStyle/>
          <a:p>
            <a:r>
              <a:rPr lang="en-US" sz="2400" dirty="0"/>
              <a:t>Turn the condenser height all the way </a:t>
            </a:r>
            <a:r>
              <a:rPr lang="en-US" sz="2400" dirty="0" smtClean="0"/>
              <a:t>up </a:t>
            </a:r>
            <a:r>
              <a:rPr lang="en-US" sz="2400" dirty="0"/>
              <a:t>taking care not to collide with the specimen slide above. Look through the low-power objective (4x or 10x</a:t>
            </a:r>
            <a:r>
              <a:rPr lang="en-US" sz="2400" dirty="0" smtClean="0"/>
              <a:t>)</a:t>
            </a:r>
          </a:p>
          <a:p>
            <a:r>
              <a:rPr lang="en-US" sz="2400" dirty="0" smtClean="0"/>
              <a:t>Lower </a:t>
            </a:r>
            <a:r>
              <a:rPr lang="en-US" sz="2400" dirty="0"/>
              <a:t>the condenser height down until fine details appear </a:t>
            </a:r>
            <a:r>
              <a:rPr lang="en-US" sz="2400" dirty="0" smtClean="0"/>
              <a:t>visible</a:t>
            </a:r>
          </a:p>
          <a:p>
            <a:r>
              <a:rPr lang="en-US" sz="2400" dirty="0" smtClean="0"/>
              <a:t>The </a:t>
            </a:r>
            <a:r>
              <a:rPr lang="en-US" sz="2400" dirty="0"/>
              <a:t>illuminator at the base provides a light source which travels through the </a:t>
            </a:r>
            <a:r>
              <a:rPr lang="en-US" sz="2400" dirty="0" smtClean="0"/>
              <a:t>condenser </a:t>
            </a:r>
            <a:endParaRPr lang="en-US" sz="2400" dirty="0"/>
          </a:p>
          <a:p>
            <a:r>
              <a:rPr lang="en-US" sz="2400" dirty="0" smtClean="0"/>
              <a:t>The </a:t>
            </a:r>
            <a:r>
              <a:rPr lang="en-US" sz="2400" dirty="0"/>
              <a:t>condenser concentrates light onto the specimen. It can be focused on the specimen by racking up and </a:t>
            </a:r>
            <a:r>
              <a:rPr lang="en-US" sz="2400" dirty="0" smtClean="0"/>
              <a:t>down</a:t>
            </a:r>
          </a:p>
          <a:p>
            <a:r>
              <a:rPr lang="en-US" sz="2400" b="1" dirty="0" smtClean="0"/>
              <a:t>Note</a:t>
            </a:r>
            <a:r>
              <a:rPr lang="en-US" sz="2400" b="1" dirty="0"/>
              <a:t>:</a:t>
            </a:r>
            <a:r>
              <a:rPr lang="en-US" sz="2400" dirty="0"/>
              <a:t> Optimal condenser height varies with the type of slide to be viewed. When viewing a </a:t>
            </a:r>
            <a:r>
              <a:rPr lang="en-US" sz="2400" b="1" dirty="0"/>
              <a:t>wet</a:t>
            </a:r>
            <a:r>
              <a:rPr lang="en-US" sz="2400" dirty="0"/>
              <a:t> slide, the condenser must be lowered relative to the stage. Permanent, fixed, </a:t>
            </a:r>
            <a:r>
              <a:rPr lang="en-US" sz="2400" b="1" dirty="0"/>
              <a:t>dry</a:t>
            </a:r>
            <a:r>
              <a:rPr lang="en-US" sz="2400" dirty="0"/>
              <a:t> slides require the condenser to be closer to the </a:t>
            </a:r>
            <a:r>
              <a:rPr lang="en-US" sz="2400" dirty="0" smtClean="0"/>
              <a:t>stage</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7261" y="3068224"/>
            <a:ext cx="2963945" cy="1824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8436" y="1"/>
            <a:ext cx="3012770" cy="210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589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Illumination</a:t>
            </a:r>
            <a:endParaRPr lang="en-US" dirty="0"/>
          </a:p>
        </p:txBody>
      </p:sp>
      <p:sp>
        <p:nvSpPr>
          <p:cNvPr id="3" name="Content Placeholder 2"/>
          <p:cNvSpPr>
            <a:spLocks noGrp="1"/>
          </p:cNvSpPr>
          <p:nvPr>
            <p:ph idx="1"/>
          </p:nvPr>
        </p:nvSpPr>
        <p:spPr>
          <a:xfrm>
            <a:off x="1371600" y="2286000"/>
            <a:ext cx="6537366" cy="4572000"/>
          </a:xfrm>
        </p:spPr>
        <p:txBody>
          <a:bodyPr>
            <a:normAutofit/>
          </a:bodyPr>
          <a:lstStyle/>
          <a:p>
            <a:r>
              <a:rPr lang="en-US" sz="2400" dirty="0"/>
              <a:t>The goal of using a microscope is to obtain increased </a:t>
            </a:r>
            <a:r>
              <a:rPr lang="en-US" sz="2400" b="1" dirty="0"/>
              <a:t>magnification, resolution</a:t>
            </a:r>
            <a:r>
              <a:rPr lang="en-US" sz="2400" dirty="0"/>
              <a:t> and </a:t>
            </a:r>
            <a:r>
              <a:rPr lang="en-US" sz="2400" b="1" dirty="0"/>
              <a:t>contrast</a:t>
            </a:r>
            <a:r>
              <a:rPr lang="en-US" sz="2400" dirty="0"/>
              <a:t> of a specimen. </a:t>
            </a:r>
            <a:r>
              <a:rPr lang="en-US" sz="2400" b="1" dirty="0"/>
              <a:t>Magnification</a:t>
            </a:r>
            <a:r>
              <a:rPr lang="en-US" sz="2400" dirty="0"/>
              <a:t> depends on the choice of optics used, and is relatively easy to adjust. </a:t>
            </a:r>
            <a:r>
              <a:rPr lang="en-US" sz="2400" b="1" dirty="0"/>
              <a:t>Resolution</a:t>
            </a:r>
            <a:r>
              <a:rPr lang="en-US" sz="2400" dirty="0"/>
              <a:t> and </a:t>
            </a:r>
            <a:r>
              <a:rPr lang="en-US" sz="2400" b="1" dirty="0" smtClean="0"/>
              <a:t>contrast</a:t>
            </a:r>
            <a:r>
              <a:rPr lang="en-US" sz="2400" dirty="0" smtClean="0"/>
              <a:t> </a:t>
            </a:r>
            <a:r>
              <a:rPr lang="en-US" sz="2400" dirty="0"/>
              <a:t>are largely dependent on specimen </a:t>
            </a:r>
            <a:r>
              <a:rPr lang="en-US" sz="2400" dirty="0" smtClean="0"/>
              <a:t>illumination</a:t>
            </a:r>
          </a:p>
          <a:p>
            <a:pPr lvl="1"/>
            <a:r>
              <a:rPr lang="en-US" sz="2400" b="1" dirty="0"/>
              <a:t>Resolution</a:t>
            </a:r>
            <a:r>
              <a:rPr lang="en-US" sz="2400" dirty="0"/>
              <a:t> and </a:t>
            </a:r>
            <a:r>
              <a:rPr lang="en-US" sz="2400" b="1" dirty="0"/>
              <a:t>Contrast</a:t>
            </a:r>
            <a:r>
              <a:rPr lang="en-US" sz="2400" dirty="0"/>
              <a:t> are more complex, involving illuminator, field diaphragm, condenser, condenser diaphragm, and objective </a:t>
            </a:r>
            <a:r>
              <a:rPr lang="en-US" sz="2400" dirty="0" smtClean="0"/>
              <a:t>lens</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619" y="1213756"/>
            <a:ext cx="4138852" cy="3892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79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Coverslips and Immersion Oil</a:t>
            </a:r>
            <a:endParaRPr lang="en-US" dirty="0"/>
          </a:p>
        </p:txBody>
      </p:sp>
      <p:sp>
        <p:nvSpPr>
          <p:cNvPr id="3" name="Content Placeholder 2"/>
          <p:cNvSpPr>
            <a:spLocks noGrp="1"/>
          </p:cNvSpPr>
          <p:nvPr>
            <p:ph idx="1"/>
          </p:nvPr>
        </p:nvSpPr>
        <p:spPr>
          <a:xfrm>
            <a:off x="1369524" y="1490352"/>
            <a:ext cx="8069283" cy="5134119"/>
          </a:xfrm>
        </p:spPr>
        <p:txBody>
          <a:bodyPr>
            <a:noAutofit/>
          </a:bodyPr>
          <a:lstStyle/>
          <a:p>
            <a:r>
              <a:rPr lang="en-US" dirty="0"/>
              <a:t>The coverslip is the optical window through which you view the specimen. Most specimens are placed on a glass slide and covered with a thin glass </a:t>
            </a:r>
            <a:r>
              <a:rPr lang="en-US" dirty="0" smtClean="0"/>
              <a:t>coverslip</a:t>
            </a:r>
          </a:p>
          <a:p>
            <a:pPr lvl="1"/>
            <a:r>
              <a:rPr lang="en-US" dirty="0" smtClean="0"/>
              <a:t>Coverslips must be used for all PPM testing</a:t>
            </a:r>
            <a:endParaRPr lang="en-US" dirty="0"/>
          </a:p>
          <a:p>
            <a:r>
              <a:rPr lang="en-US" dirty="0" smtClean="0"/>
              <a:t>Correct </a:t>
            </a:r>
            <a:r>
              <a:rPr lang="en-US" dirty="0"/>
              <a:t>cover slip thickness is essential for optimal image quality. Most microscope objectives are corrected for use with cover slips that are 0.17 mm (170 microns) thick, which are designated "#1.5" cover slips. </a:t>
            </a:r>
            <a:endParaRPr lang="en-US" dirty="0" smtClean="0"/>
          </a:p>
          <a:p>
            <a:r>
              <a:rPr lang="en-US" dirty="0" smtClean="0"/>
              <a:t>Some </a:t>
            </a:r>
            <a:r>
              <a:rPr lang="en-US" dirty="0"/>
              <a:t>objective lenses (higher power ones) are designed for use with immersion oil to increase resolution. This is done by placing a drop of immersion oil on the coverslip over the area to be observed, and carefully rotating the oil immersion lens into place. </a:t>
            </a:r>
            <a:endParaRPr lang="en-US" dirty="0" smtClean="0"/>
          </a:p>
          <a:p>
            <a:pPr lvl="1"/>
            <a:r>
              <a:rPr lang="en-US" dirty="0" smtClean="0"/>
              <a:t>None of the PPM testing performed at University Health Conway requires immersion oil.</a:t>
            </a:r>
          </a:p>
          <a:p>
            <a:pPr lvl="1"/>
            <a:r>
              <a:rPr lang="en-US" dirty="0" smtClean="0"/>
              <a:t>NEVER use immersion oil on an objective that does not require oil.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5307" y="2521508"/>
            <a:ext cx="2534189" cy="1894155"/>
          </a:xfrm>
          <a:prstGeom prst="rect">
            <a:avLst/>
          </a:prstGeom>
        </p:spPr>
      </p:pic>
    </p:spTree>
    <p:extLst>
      <p:ext uri="{BB962C8B-B14F-4D97-AF65-F5344CB8AC3E}">
        <p14:creationId xmlns:p14="http://schemas.microsoft.com/office/powerpoint/2010/main" val="20352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the Oculars and Lenses</a:t>
            </a:r>
            <a:endParaRPr lang="en-US" dirty="0"/>
          </a:p>
        </p:txBody>
      </p:sp>
      <p:sp>
        <p:nvSpPr>
          <p:cNvPr id="3" name="Content Placeholder 2"/>
          <p:cNvSpPr>
            <a:spLocks noGrp="1"/>
          </p:cNvSpPr>
          <p:nvPr>
            <p:ph idx="1"/>
          </p:nvPr>
        </p:nvSpPr>
        <p:spPr>
          <a:xfrm>
            <a:off x="1183451" y="1570387"/>
            <a:ext cx="7972425" cy="4848225"/>
          </a:xfrm>
        </p:spPr>
        <p:txBody>
          <a:bodyPr>
            <a:normAutofit/>
          </a:bodyPr>
          <a:lstStyle/>
          <a:p>
            <a:r>
              <a:rPr lang="en-US" dirty="0"/>
              <a:t>Even a small amount of residue on </a:t>
            </a:r>
            <a:r>
              <a:rPr lang="en-US" dirty="0" smtClean="0"/>
              <a:t>the ocular </a:t>
            </a:r>
            <a:r>
              <a:rPr lang="en-US" dirty="0"/>
              <a:t>or objective lenses - such as </a:t>
            </a:r>
            <a:r>
              <a:rPr lang="en-US" dirty="0" smtClean="0"/>
              <a:t>dust, a </a:t>
            </a:r>
            <a:r>
              <a:rPr lang="en-US" dirty="0"/>
              <a:t>fingerprint or unnecessary immersion oil - can reduce the resolution </a:t>
            </a:r>
            <a:r>
              <a:rPr lang="en-US" dirty="0" smtClean="0"/>
              <a:t>significantly</a:t>
            </a:r>
          </a:p>
          <a:p>
            <a:r>
              <a:rPr lang="en-US" dirty="0" smtClean="0"/>
              <a:t>When the lenses </a:t>
            </a:r>
            <a:r>
              <a:rPr lang="en-US" dirty="0"/>
              <a:t>become dirty, you must clean them properly to avoid abrasive damage. </a:t>
            </a:r>
            <a:endParaRPr lang="en-US" dirty="0" smtClean="0"/>
          </a:p>
          <a:p>
            <a:r>
              <a:rPr lang="en-US" dirty="0" smtClean="0"/>
              <a:t>Using lens paper and lens cleaner, gently wipe the ocular or the bottom of the objective starting </a:t>
            </a:r>
            <a:r>
              <a:rPr lang="en-US" dirty="0"/>
              <a:t>in the center and working outward. </a:t>
            </a:r>
            <a:endParaRPr lang="en-US" dirty="0" smtClean="0"/>
          </a:p>
          <a:p>
            <a:r>
              <a:rPr lang="en-US" dirty="0" smtClean="0"/>
              <a:t>This </a:t>
            </a:r>
            <a:r>
              <a:rPr lang="en-US" dirty="0"/>
              <a:t>may need to be repeated until the surface is clean. Excess moisture can be wiped with </a:t>
            </a:r>
            <a:r>
              <a:rPr lang="en-US" dirty="0" smtClean="0"/>
              <a:t>dry lens paper.</a:t>
            </a:r>
            <a:endParaRPr lang="en-US" dirty="0"/>
          </a:p>
          <a:p>
            <a:r>
              <a:rPr lang="en-US" b="1" dirty="0" smtClean="0"/>
              <a:t>Only</a:t>
            </a:r>
            <a:r>
              <a:rPr lang="en-US" dirty="0" smtClean="0"/>
              <a:t> use lens paper.  Avoid </a:t>
            </a:r>
            <a:r>
              <a:rPr lang="en-US" dirty="0"/>
              <a:t>using materials such as standard tissue paper or paper </a:t>
            </a:r>
            <a:r>
              <a:rPr lang="en-US" dirty="0" smtClean="0"/>
              <a:t>towels.  These items may scratch the objective. </a:t>
            </a:r>
          </a:p>
          <a:p>
            <a:r>
              <a:rPr lang="en-US" dirty="0" smtClean="0"/>
              <a:t>Document any microscope cleaning on the microscope maintenance form.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971" y="3137931"/>
            <a:ext cx="2305778" cy="3452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3550" y="546265"/>
            <a:ext cx="283845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98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Microscope Care and Maintenance</a:t>
            </a:r>
            <a:endParaRPr lang="en-US" dirty="0"/>
          </a:p>
        </p:txBody>
      </p:sp>
      <p:sp>
        <p:nvSpPr>
          <p:cNvPr id="3" name="Content Placeholder 2"/>
          <p:cNvSpPr>
            <a:spLocks noGrp="1"/>
          </p:cNvSpPr>
          <p:nvPr>
            <p:ph idx="1"/>
          </p:nvPr>
        </p:nvSpPr>
        <p:spPr>
          <a:xfrm>
            <a:off x="1371600" y="1567543"/>
            <a:ext cx="9601200" cy="5290457"/>
          </a:xfrm>
        </p:spPr>
        <p:txBody>
          <a:bodyPr>
            <a:normAutofit fontScale="85000" lnSpcReduction="20000"/>
          </a:bodyPr>
          <a:lstStyle/>
          <a:p>
            <a:r>
              <a:rPr lang="en-US" sz="2200" dirty="0" smtClean="0"/>
              <a:t>Monthly Maintenance for the microscopes consists of:</a:t>
            </a:r>
          </a:p>
          <a:p>
            <a:pPr lvl="1"/>
            <a:r>
              <a:rPr lang="en-US" sz="2200" dirty="0" smtClean="0"/>
              <a:t>Ensuring that each of the following are working properly for each microscope</a:t>
            </a:r>
          </a:p>
          <a:p>
            <a:pPr lvl="2"/>
            <a:r>
              <a:rPr lang="en-US" sz="2200" dirty="0" smtClean="0"/>
              <a:t>Coarse adjustment</a:t>
            </a:r>
          </a:p>
          <a:p>
            <a:pPr lvl="2"/>
            <a:r>
              <a:rPr lang="en-US" sz="2200" dirty="0" smtClean="0"/>
              <a:t>Fine adjustment</a:t>
            </a:r>
          </a:p>
          <a:p>
            <a:pPr lvl="2"/>
            <a:r>
              <a:rPr lang="en-US" sz="2200" dirty="0" smtClean="0"/>
              <a:t>Condenser fork</a:t>
            </a:r>
          </a:p>
          <a:p>
            <a:pPr lvl="2"/>
            <a:r>
              <a:rPr lang="en-US" sz="2200" dirty="0" smtClean="0"/>
              <a:t>Mechanical Stage</a:t>
            </a:r>
          </a:p>
          <a:p>
            <a:pPr lvl="2"/>
            <a:r>
              <a:rPr lang="en-US" sz="2200" dirty="0" smtClean="0"/>
              <a:t>Interpupillary distance</a:t>
            </a:r>
          </a:p>
          <a:p>
            <a:pPr lvl="2"/>
            <a:r>
              <a:rPr lang="en-US" sz="2200" dirty="0" smtClean="0"/>
              <a:t>Slide Adjustments </a:t>
            </a:r>
          </a:p>
          <a:p>
            <a:pPr lvl="2"/>
            <a:r>
              <a:rPr lang="en-US" sz="2200" dirty="0" smtClean="0"/>
              <a:t>Iris Diaphragm </a:t>
            </a:r>
          </a:p>
          <a:p>
            <a:pPr lvl="1"/>
            <a:r>
              <a:rPr lang="en-US" sz="2200" dirty="0" smtClean="0"/>
              <a:t>Cleaning each microscope</a:t>
            </a:r>
          </a:p>
          <a:p>
            <a:r>
              <a:rPr lang="en-US" sz="2200" dirty="0" smtClean="0"/>
              <a:t>Light bulbs are changed as needed</a:t>
            </a:r>
          </a:p>
          <a:p>
            <a:r>
              <a:rPr lang="en-US" sz="2200" dirty="0" smtClean="0"/>
              <a:t>All cleaning and maintenance must be documented on the POC Microscope maintenance form located by each microscope.  </a:t>
            </a:r>
          </a:p>
          <a:p>
            <a:r>
              <a:rPr lang="en-US" sz="2200" dirty="0" smtClean="0"/>
              <a:t>Everyone using the scope is responsible for cleaning up after use.  </a:t>
            </a:r>
          </a:p>
          <a:p>
            <a:r>
              <a:rPr lang="en-US" sz="2200" dirty="0" smtClean="0"/>
              <a:t>The POC Coordinator is responsible for making sure that monthly maintenance is performed on each POC microscope.</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219" y="2380537"/>
            <a:ext cx="3593258" cy="2608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784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932" y="2024216"/>
            <a:ext cx="472440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7738" y="3795712"/>
            <a:ext cx="3144262" cy="306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243" y="163286"/>
            <a:ext cx="3072864" cy="2385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814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Please Tell Us How We Are Doing</a:t>
            </a:r>
            <a:endParaRPr lang="en-US" dirty="0"/>
          </a:p>
        </p:txBody>
      </p:sp>
      <p:sp>
        <p:nvSpPr>
          <p:cNvPr id="3" name="Content Placeholder 2"/>
          <p:cNvSpPr>
            <a:spLocks noGrp="1"/>
          </p:cNvSpPr>
          <p:nvPr>
            <p:ph idx="1"/>
          </p:nvPr>
        </p:nvSpPr>
        <p:spPr/>
        <p:txBody>
          <a:bodyPr/>
          <a:lstStyle/>
          <a:p>
            <a:r>
              <a:rPr lang="en-US" sz="3000" dirty="0" smtClean="0"/>
              <a:t>Please complete the Laboratory Physician Satisfaction survey at:</a:t>
            </a:r>
          </a:p>
          <a:p>
            <a:pPr marL="987552" lvl="2" indent="0">
              <a:buNone/>
            </a:pPr>
            <a:endParaRPr lang="en-US" sz="3200" u="sng" dirty="0" smtClean="0">
              <a:hlinkClick r:id="rId2"/>
            </a:endParaRPr>
          </a:p>
          <a:p>
            <a:pPr marL="987552" lvl="2" indent="0">
              <a:buNone/>
            </a:pPr>
            <a:r>
              <a:rPr lang="en-US" sz="3200" u="sng" dirty="0" smtClean="0">
                <a:hlinkClick r:id="rId2"/>
              </a:rPr>
              <a:t>https</a:t>
            </a:r>
            <a:r>
              <a:rPr lang="en-US" sz="3200" u="sng" dirty="0">
                <a:hlinkClick r:id="rId2"/>
              </a:rPr>
              <a:t>://www.surveymonkey.com/r/CT2S7VD</a:t>
            </a:r>
            <a:endParaRPr lang="en-US" sz="3200" dirty="0"/>
          </a:p>
          <a:p>
            <a:pPr marL="987552" lvl="2" indent="0">
              <a:buNone/>
            </a:pPr>
            <a:endParaRPr lang="en-US" dirty="0"/>
          </a:p>
        </p:txBody>
      </p:sp>
    </p:spTree>
    <p:extLst>
      <p:ext uri="{BB962C8B-B14F-4D97-AF65-F5344CB8AC3E}">
        <p14:creationId xmlns:p14="http://schemas.microsoft.com/office/powerpoint/2010/main" val="378126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Microscope Parts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604" y="1745673"/>
            <a:ext cx="4926333" cy="4512623"/>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936" y="419409"/>
            <a:ext cx="5781717" cy="5423251"/>
          </a:xfrm>
          <a:prstGeom prst="rect">
            <a:avLst/>
          </a:prstGeom>
        </p:spPr>
      </p:pic>
    </p:spTree>
    <p:extLst>
      <p:ext uri="{BB962C8B-B14F-4D97-AF65-F5344CB8AC3E}">
        <p14:creationId xmlns:p14="http://schemas.microsoft.com/office/powerpoint/2010/main" val="1983217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idx="1"/>
          </p:nvPr>
        </p:nvSpPr>
        <p:spPr>
          <a:xfrm>
            <a:off x="1371600" y="1828799"/>
            <a:ext cx="9601200" cy="4512623"/>
          </a:xfrm>
        </p:spPr>
        <p:txBody>
          <a:bodyPr/>
          <a:lstStyle/>
          <a:p>
            <a:r>
              <a:rPr lang="en-US" sz="2800" b="1" dirty="0" err="1" smtClean="0"/>
              <a:t>Structual</a:t>
            </a:r>
            <a:r>
              <a:rPr lang="en-US" sz="2800" b="1" dirty="0" smtClean="0"/>
              <a:t> Components</a:t>
            </a:r>
            <a:endParaRPr lang="en-US" sz="2800" dirty="0"/>
          </a:p>
          <a:p>
            <a:pPr lvl="1"/>
            <a:r>
              <a:rPr lang="en-US" sz="2800" b="1" dirty="0" smtClean="0"/>
              <a:t>Head/Body</a:t>
            </a:r>
            <a:r>
              <a:rPr lang="en-US" sz="2800" dirty="0" smtClean="0"/>
              <a:t> --houses </a:t>
            </a:r>
            <a:r>
              <a:rPr lang="en-US" sz="2800" dirty="0"/>
              <a:t>the optical parts in the upper part of the microscope</a:t>
            </a:r>
          </a:p>
          <a:p>
            <a:pPr lvl="1"/>
            <a:r>
              <a:rPr lang="en-US" sz="2800" b="1" dirty="0" smtClean="0"/>
              <a:t>Base--</a:t>
            </a:r>
            <a:r>
              <a:rPr lang="en-US" sz="2800" dirty="0" smtClean="0"/>
              <a:t>supports </a:t>
            </a:r>
            <a:r>
              <a:rPr lang="en-US" sz="2800" dirty="0"/>
              <a:t>the microscope and houses the illuminator</a:t>
            </a:r>
          </a:p>
          <a:p>
            <a:pPr lvl="1"/>
            <a:r>
              <a:rPr lang="en-US" sz="2800" b="1" dirty="0" smtClean="0"/>
              <a:t>Arm</a:t>
            </a:r>
            <a:r>
              <a:rPr lang="en-US" sz="2800" dirty="0" smtClean="0"/>
              <a:t>--connects </a:t>
            </a:r>
            <a:r>
              <a:rPr lang="en-US" sz="2800" dirty="0"/>
              <a:t>to the base and supports the microscope head. It is also used to carry the microscope. </a:t>
            </a:r>
          </a:p>
          <a:p>
            <a:r>
              <a:rPr lang="en-US" sz="2800" dirty="0"/>
              <a:t>When carrying a compound microscope always take care to lift it by both the arm and base, simultaneously.</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0645" y="130629"/>
            <a:ext cx="2007743" cy="222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772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idx="1"/>
          </p:nvPr>
        </p:nvSpPr>
        <p:spPr>
          <a:xfrm>
            <a:off x="920337" y="2042556"/>
            <a:ext cx="9648701" cy="4655127"/>
          </a:xfrm>
        </p:spPr>
        <p:txBody>
          <a:bodyPr>
            <a:normAutofit fontScale="92500" lnSpcReduction="10000"/>
          </a:bodyPr>
          <a:lstStyle/>
          <a:p>
            <a:r>
              <a:rPr lang="en-US" sz="2400" b="1" dirty="0" smtClean="0"/>
              <a:t>Optical Components</a:t>
            </a:r>
          </a:p>
          <a:p>
            <a:pPr lvl="1"/>
            <a:r>
              <a:rPr lang="en-US" sz="2400" b="1" dirty="0" smtClean="0"/>
              <a:t>Eyepiece </a:t>
            </a:r>
            <a:r>
              <a:rPr lang="en-US" sz="2400" b="1" dirty="0"/>
              <a:t>or Ocular</a:t>
            </a:r>
            <a:r>
              <a:rPr lang="en-US" sz="2400" dirty="0"/>
              <a:t> </a:t>
            </a:r>
            <a:r>
              <a:rPr lang="en-US" sz="2400" dirty="0" smtClean="0"/>
              <a:t>--standard </a:t>
            </a:r>
            <a:r>
              <a:rPr lang="en-US" sz="2400" dirty="0"/>
              <a:t>eyepieces have a </a:t>
            </a:r>
            <a:endParaRPr lang="en-US" sz="2400" dirty="0" smtClean="0"/>
          </a:p>
          <a:p>
            <a:pPr marL="530352" lvl="1" indent="0">
              <a:buNone/>
            </a:pPr>
            <a:r>
              <a:rPr lang="en-US" sz="2400" dirty="0"/>
              <a:t>	</a:t>
            </a:r>
            <a:r>
              <a:rPr lang="en-US" sz="2400" dirty="0" smtClean="0"/>
              <a:t>magnifying </a:t>
            </a:r>
            <a:r>
              <a:rPr lang="en-US" sz="2400" dirty="0"/>
              <a:t>power of </a:t>
            </a:r>
            <a:r>
              <a:rPr lang="en-US" sz="2400" dirty="0" smtClean="0"/>
              <a:t>10x, but can range from 5x-30x</a:t>
            </a:r>
            <a:r>
              <a:rPr lang="en-US" sz="2400" dirty="0"/>
              <a:t>. </a:t>
            </a:r>
          </a:p>
          <a:p>
            <a:pPr lvl="2"/>
            <a:r>
              <a:rPr lang="en-US" sz="2400" b="1" dirty="0"/>
              <a:t>Eyepiece </a:t>
            </a:r>
            <a:r>
              <a:rPr lang="en-US" sz="2400" b="1" dirty="0" smtClean="0"/>
              <a:t>Tube--</a:t>
            </a:r>
            <a:r>
              <a:rPr lang="en-US" sz="2400" dirty="0" smtClean="0"/>
              <a:t>holds </a:t>
            </a:r>
            <a:r>
              <a:rPr lang="en-US" sz="2400" dirty="0"/>
              <a:t>the eyepieces in place above the objective lens. </a:t>
            </a:r>
            <a:endParaRPr lang="en-US" sz="2400" dirty="0" smtClean="0"/>
          </a:p>
          <a:p>
            <a:pPr lvl="2"/>
            <a:r>
              <a:rPr lang="en-US" sz="2400" dirty="0" smtClean="0"/>
              <a:t>Binocular </a:t>
            </a:r>
            <a:r>
              <a:rPr lang="en-US" sz="2400" dirty="0"/>
              <a:t>microscope heads typically incorporate a diopter adjustment ring that allows for the possible inconsistencies of our eyesight in one or both eyes</a:t>
            </a:r>
            <a:r>
              <a:rPr lang="en-US" sz="2400" dirty="0" smtClean="0"/>
              <a:t>.  Binocular </a:t>
            </a:r>
            <a:r>
              <a:rPr lang="en-US" sz="2400" dirty="0"/>
              <a:t>microscopes also swivel (Interpupillary Adjustment) to allow for different distances between the eyes of different individuals.</a:t>
            </a:r>
          </a:p>
          <a:p>
            <a:pPr lvl="1"/>
            <a:r>
              <a:rPr lang="en-US" sz="2400" b="1" dirty="0"/>
              <a:t>Objective Lenses</a:t>
            </a:r>
            <a:r>
              <a:rPr lang="en-US" sz="2400" dirty="0"/>
              <a:t> </a:t>
            </a:r>
            <a:r>
              <a:rPr lang="en-US" sz="2400" dirty="0" smtClean="0"/>
              <a:t>--are </a:t>
            </a:r>
            <a:r>
              <a:rPr lang="en-US" sz="2400" dirty="0"/>
              <a:t>the primary optical lenses on a microscope. They range from </a:t>
            </a:r>
            <a:r>
              <a:rPr lang="en-US" sz="2400" dirty="0" smtClean="0"/>
              <a:t>2x-100x </a:t>
            </a:r>
            <a:r>
              <a:rPr lang="en-US" sz="2400" dirty="0"/>
              <a:t>and typically, include, three, four or five </a:t>
            </a:r>
            <a:r>
              <a:rPr lang="en-US" sz="2400" dirty="0" smtClean="0"/>
              <a:t>lenses </a:t>
            </a:r>
            <a:r>
              <a:rPr lang="en-US" sz="2400" dirty="0"/>
              <a:t>on most microscopes</a:t>
            </a:r>
            <a:r>
              <a:rPr lang="en-US" sz="2400" dirty="0" smtClean="0"/>
              <a:t>..</a:t>
            </a:r>
            <a:endParaRPr lang="en-US" sz="2400" dirty="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4029" y="0"/>
            <a:ext cx="3194462" cy="328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69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idx="1"/>
          </p:nvPr>
        </p:nvSpPr>
        <p:spPr>
          <a:xfrm>
            <a:off x="872836" y="2220685"/>
            <a:ext cx="10693730" cy="4548249"/>
          </a:xfrm>
        </p:spPr>
        <p:txBody>
          <a:bodyPr>
            <a:noAutofit/>
          </a:bodyPr>
          <a:lstStyle/>
          <a:p>
            <a:r>
              <a:rPr lang="en-US" sz="2400" b="1" dirty="0" smtClean="0"/>
              <a:t>Nosepiece--</a:t>
            </a:r>
            <a:r>
              <a:rPr lang="en-US" sz="2400" dirty="0" smtClean="0"/>
              <a:t>houses </a:t>
            </a:r>
            <a:r>
              <a:rPr lang="en-US" sz="2400" dirty="0"/>
              <a:t>the </a:t>
            </a:r>
            <a:r>
              <a:rPr lang="en-US" sz="2400" dirty="0" smtClean="0"/>
              <a:t>objectives.  Rotates so objectives can be conveniently selected. Standard </a:t>
            </a:r>
            <a:r>
              <a:rPr lang="en-US" sz="2400" dirty="0"/>
              <a:t>objectives include 4x, 10x, 40x and 100x although different power objectives are available.</a:t>
            </a:r>
          </a:p>
          <a:p>
            <a:r>
              <a:rPr lang="en-US" sz="2400" b="1" dirty="0"/>
              <a:t>Coarse and Fine Focus </a:t>
            </a:r>
            <a:r>
              <a:rPr lang="en-US" sz="2400" b="1" dirty="0" smtClean="0"/>
              <a:t>knobs--</a:t>
            </a:r>
            <a:r>
              <a:rPr lang="en-US" sz="2400" dirty="0" smtClean="0"/>
              <a:t>used </a:t>
            </a:r>
            <a:r>
              <a:rPr lang="en-US" sz="2400" dirty="0"/>
              <a:t>to focus the microscope. </a:t>
            </a:r>
            <a:endParaRPr lang="en-US" sz="2400" dirty="0" smtClean="0"/>
          </a:p>
          <a:p>
            <a:r>
              <a:rPr lang="en-US" sz="2400" b="1" dirty="0" smtClean="0"/>
              <a:t>Stage--</a:t>
            </a:r>
            <a:r>
              <a:rPr lang="en-US" sz="2400" dirty="0" smtClean="0"/>
              <a:t>where </a:t>
            </a:r>
            <a:r>
              <a:rPr lang="en-US" sz="2400" dirty="0"/>
              <a:t>the specimen to be viewed is placed. A mechanical stage is used when working at higher magnifications where delicate movements of the specimen slide are required.</a:t>
            </a:r>
          </a:p>
          <a:p>
            <a:r>
              <a:rPr lang="en-US" sz="2400" b="1" dirty="0"/>
              <a:t>Stage Clips</a:t>
            </a:r>
            <a:r>
              <a:rPr lang="en-US" sz="2400" dirty="0"/>
              <a:t> </a:t>
            </a:r>
            <a:r>
              <a:rPr lang="en-US" sz="2400" dirty="0" smtClean="0"/>
              <a:t>--are </a:t>
            </a:r>
            <a:r>
              <a:rPr lang="en-US" sz="2400" dirty="0"/>
              <a:t>used </a:t>
            </a:r>
            <a:r>
              <a:rPr lang="en-US" sz="2400" dirty="0" smtClean="0"/>
              <a:t>to hold the specimen in place.  </a:t>
            </a:r>
            <a:endParaRPr lang="en-US" sz="2400" dirty="0"/>
          </a:p>
          <a:p>
            <a:r>
              <a:rPr lang="en-US" sz="2400" b="1" dirty="0" smtClean="0"/>
              <a:t>Aperture</a:t>
            </a:r>
            <a:r>
              <a:rPr lang="en-US" sz="2400" dirty="0" smtClean="0"/>
              <a:t>--the </a:t>
            </a:r>
            <a:r>
              <a:rPr lang="en-US" sz="2400" dirty="0"/>
              <a:t>hole in the stage through which the base (transmitted) light reaches the stage</a:t>
            </a:r>
            <a:r>
              <a:rPr lang="en-US" sz="2400" dirty="0" smtClean="0"/>
              <a:t>.</a:t>
            </a:r>
            <a:endParaRPr 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1439" y="85479"/>
            <a:ext cx="2976993" cy="207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706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Components</a:t>
            </a:r>
            <a:endParaRPr lang="en-US" dirty="0"/>
          </a:p>
        </p:txBody>
      </p:sp>
      <p:sp>
        <p:nvSpPr>
          <p:cNvPr id="3" name="Content Placeholder 2"/>
          <p:cNvSpPr>
            <a:spLocks noGrp="1"/>
          </p:cNvSpPr>
          <p:nvPr>
            <p:ph idx="1"/>
          </p:nvPr>
        </p:nvSpPr>
        <p:spPr>
          <a:xfrm>
            <a:off x="1383475" y="2873828"/>
            <a:ext cx="9601200" cy="3883232"/>
          </a:xfrm>
        </p:spPr>
        <p:txBody>
          <a:bodyPr>
            <a:normAutofit/>
          </a:bodyPr>
          <a:lstStyle/>
          <a:p>
            <a:r>
              <a:rPr lang="en-US" sz="2400" b="1" dirty="0" smtClean="0"/>
              <a:t>Illuminator--</a:t>
            </a:r>
            <a:r>
              <a:rPr lang="en-US" sz="2400" dirty="0" smtClean="0"/>
              <a:t>the </a:t>
            </a:r>
            <a:r>
              <a:rPr lang="en-US" sz="2400" dirty="0"/>
              <a:t>light source for a microscope, typically located in the base of the microscope. Most light microscopes use low voltage, halogen bulbs with continuous variable lighting control located within the base.</a:t>
            </a:r>
          </a:p>
          <a:p>
            <a:r>
              <a:rPr lang="en-US" sz="2400" b="1" dirty="0" smtClean="0"/>
              <a:t>Condenser--</a:t>
            </a:r>
            <a:r>
              <a:rPr lang="en-US" sz="2400" dirty="0" smtClean="0"/>
              <a:t>used </a:t>
            </a:r>
            <a:r>
              <a:rPr lang="en-US" sz="2400" dirty="0"/>
              <a:t>to collect and focus the light from the illuminator on to the specimen</a:t>
            </a:r>
            <a:r>
              <a:rPr lang="en-US" sz="2400" dirty="0" smtClean="0"/>
              <a:t>.</a:t>
            </a:r>
            <a:endParaRPr lang="en-US" sz="2400" dirty="0"/>
          </a:p>
          <a:p>
            <a:r>
              <a:rPr lang="en-US" sz="2400" b="1" dirty="0"/>
              <a:t>Iris </a:t>
            </a:r>
            <a:r>
              <a:rPr lang="en-US" sz="2400" b="1" dirty="0" smtClean="0"/>
              <a:t>Diaphragm--</a:t>
            </a:r>
            <a:r>
              <a:rPr lang="en-US" sz="2400" dirty="0" smtClean="0"/>
              <a:t>controls </a:t>
            </a:r>
            <a:r>
              <a:rPr lang="en-US" sz="2400" dirty="0"/>
              <a:t>the amount of light reaching the specimen. </a:t>
            </a:r>
            <a:endParaRPr lang="en-US" sz="2400" dirty="0" smtClean="0"/>
          </a:p>
          <a:p>
            <a:r>
              <a:rPr lang="en-US" sz="2400" b="1" dirty="0" smtClean="0"/>
              <a:t>Condenser </a:t>
            </a:r>
            <a:r>
              <a:rPr lang="en-US" sz="2400" b="1" dirty="0"/>
              <a:t>Focus </a:t>
            </a:r>
            <a:r>
              <a:rPr lang="en-US" sz="2400" b="1" dirty="0" smtClean="0"/>
              <a:t>Knob--</a:t>
            </a:r>
            <a:r>
              <a:rPr lang="en-US" sz="2400" dirty="0" smtClean="0"/>
              <a:t>moves </a:t>
            </a:r>
            <a:r>
              <a:rPr lang="en-US" sz="2400" dirty="0"/>
              <a:t>the condenser up or down to control the lighting focus on the specimen.</a:t>
            </a:r>
          </a:p>
          <a:p>
            <a:endParaRPr lang="en-US" dirty="0"/>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7786" y="65501"/>
            <a:ext cx="3598173" cy="2701449"/>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777" y="65502"/>
            <a:ext cx="3215050" cy="2808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812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Oculars</a:t>
            </a:r>
            <a:endParaRPr lang="en-US" dirty="0"/>
          </a:p>
        </p:txBody>
      </p:sp>
      <p:sp>
        <p:nvSpPr>
          <p:cNvPr id="3" name="Content Placeholder 2"/>
          <p:cNvSpPr>
            <a:spLocks noGrp="1"/>
          </p:cNvSpPr>
          <p:nvPr>
            <p:ph idx="1"/>
          </p:nvPr>
        </p:nvSpPr>
        <p:spPr>
          <a:xfrm>
            <a:off x="1027216" y="2351682"/>
            <a:ext cx="9601200" cy="4227247"/>
          </a:xfrm>
        </p:spPr>
        <p:txBody>
          <a:bodyPr/>
          <a:lstStyle/>
          <a:p>
            <a:r>
              <a:rPr lang="en-US" sz="2400" b="1" dirty="0" smtClean="0"/>
              <a:t>Interpupillary </a:t>
            </a:r>
            <a:r>
              <a:rPr lang="en-US" sz="2400" b="1" dirty="0"/>
              <a:t>Adjustment:  </a:t>
            </a:r>
            <a:r>
              <a:rPr lang="en-US" sz="2400" dirty="0"/>
              <a:t>When using </a:t>
            </a:r>
            <a:r>
              <a:rPr lang="en-US" sz="2400" dirty="0" smtClean="0"/>
              <a:t>a binocular </a:t>
            </a:r>
            <a:r>
              <a:rPr lang="en-US" sz="2400" dirty="0"/>
              <a:t>microscope there must be an adjustment for the distance between the </a:t>
            </a:r>
            <a:r>
              <a:rPr lang="en-US" sz="2400" dirty="0" smtClean="0"/>
              <a:t>eyes</a:t>
            </a:r>
            <a:r>
              <a:rPr lang="en-US" sz="2400" dirty="0"/>
              <a:t>.  </a:t>
            </a:r>
            <a:r>
              <a:rPr lang="en-US" sz="2400" dirty="0" smtClean="0"/>
              <a:t>The </a:t>
            </a:r>
            <a:r>
              <a:rPr lang="en-US" sz="2400" dirty="0"/>
              <a:t>eyepiece lenses will spread apart or get closer together to fit each individual.  This should be the first adjustment to make so that you are comfortably viewing the specimen with both eyes.</a:t>
            </a:r>
            <a:endParaRPr lang="en-US" sz="2400" dirty="0" smtClean="0"/>
          </a:p>
          <a:p>
            <a:r>
              <a:rPr lang="en-US" sz="2400" dirty="0" smtClean="0"/>
              <a:t>Make </a:t>
            </a:r>
            <a:r>
              <a:rPr lang="en-US" sz="2400" dirty="0"/>
              <a:t>sure that the image seen by both eyes is equally sharp. Most microscopes have a length adjustment on the </a:t>
            </a:r>
            <a:r>
              <a:rPr lang="en-US" sz="2400" dirty="0" smtClean="0"/>
              <a:t>tube </a:t>
            </a:r>
            <a:r>
              <a:rPr lang="en-US" sz="2400" dirty="0"/>
              <a:t>on the oculars. </a:t>
            </a: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1188" y="84265"/>
            <a:ext cx="2908708" cy="22674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196" y="236497"/>
            <a:ext cx="2841118" cy="19629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3259" y="4915177"/>
            <a:ext cx="1849407" cy="1849407"/>
          </a:xfrm>
          <a:prstGeom prst="rect">
            <a:avLst/>
          </a:prstGeom>
        </p:spPr>
      </p:pic>
    </p:spTree>
    <p:extLst>
      <p:ext uri="{BB962C8B-B14F-4D97-AF65-F5344CB8AC3E}">
        <p14:creationId xmlns:p14="http://schemas.microsoft.com/office/powerpoint/2010/main" val="3940439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25335" y="1793174"/>
            <a:ext cx="9601200" cy="5165766"/>
          </a:xfrm>
        </p:spPr>
        <p:txBody>
          <a:bodyPr>
            <a:normAutofit/>
          </a:bodyPr>
          <a:lstStyle/>
          <a:p>
            <a:r>
              <a:rPr lang="en-US" sz="2400" dirty="0" smtClean="0"/>
              <a:t>The most common objectives</a:t>
            </a:r>
          </a:p>
          <a:p>
            <a:pPr lvl="1"/>
            <a:r>
              <a:rPr lang="en-US" sz="2400" dirty="0" smtClean="0"/>
              <a:t>4X—Used for large specimens such as </a:t>
            </a:r>
            <a:r>
              <a:rPr lang="en-US" sz="2200" dirty="0" smtClean="0"/>
              <a:t>tissues. </a:t>
            </a:r>
          </a:p>
          <a:p>
            <a:pPr lvl="1"/>
            <a:r>
              <a:rPr lang="en-US" sz="2400" dirty="0" smtClean="0"/>
              <a:t>10X—Used for scanning slides and initial focusing of the slide. </a:t>
            </a:r>
          </a:p>
          <a:p>
            <a:pPr lvl="1"/>
            <a:r>
              <a:rPr lang="en-US" sz="2400" dirty="0" smtClean="0"/>
              <a:t>40X—Also known as “High Dry” objective.  This objective does NOT require immersion oil.  It is used for identification and should be the most commonly used objective for Wet Preps, KOH preps, Semen Analysis, Fern Tests and Urine Sediments </a:t>
            </a:r>
          </a:p>
          <a:p>
            <a:r>
              <a:rPr lang="en-US" sz="2400" b="1" dirty="0" smtClean="0"/>
              <a:t>NEVER USE IMMERSION OIL WITH THE 4X, 10X OR 40X OBJECTIVES!</a:t>
            </a:r>
          </a:p>
          <a:p>
            <a:pPr lvl="1"/>
            <a:r>
              <a:rPr lang="en-US" sz="2400" dirty="0" smtClean="0"/>
              <a:t>50X—Requires immersion oil.  Usually used for blood smears.</a:t>
            </a:r>
          </a:p>
          <a:p>
            <a:pPr lvl="1"/>
            <a:r>
              <a:rPr lang="en-US" sz="2400" dirty="0" smtClean="0"/>
              <a:t>100X—Requires immersion oil.  Usually used to observe fine details of a specimen.  Usually used for gram stains and cell identification.</a:t>
            </a:r>
          </a:p>
          <a:p>
            <a:pPr lv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976" y="0"/>
            <a:ext cx="3768066" cy="2648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55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the Microscope</a:t>
            </a:r>
            <a:endParaRPr lang="en-US" dirty="0"/>
          </a:p>
        </p:txBody>
      </p:sp>
      <p:sp>
        <p:nvSpPr>
          <p:cNvPr id="3" name="Content Placeholder 2"/>
          <p:cNvSpPr>
            <a:spLocks noGrp="1"/>
          </p:cNvSpPr>
          <p:nvPr>
            <p:ph idx="1"/>
          </p:nvPr>
        </p:nvSpPr>
        <p:spPr>
          <a:xfrm>
            <a:off x="1371600" y="1828800"/>
            <a:ext cx="10266218" cy="4892634"/>
          </a:xfrm>
        </p:spPr>
        <p:txBody>
          <a:bodyPr>
            <a:normAutofit fontScale="92500"/>
          </a:bodyPr>
          <a:lstStyle/>
          <a:p>
            <a:r>
              <a:rPr lang="en-US" sz="2400" dirty="0" smtClean="0"/>
              <a:t>Always start with the </a:t>
            </a:r>
            <a:r>
              <a:rPr lang="en-US" sz="2400" dirty="0"/>
              <a:t>lowest power objective </a:t>
            </a:r>
            <a:r>
              <a:rPr lang="en-US" sz="2400" dirty="0" smtClean="0"/>
              <a:t>lens (the shortest one).  Be sure the lens is </a:t>
            </a:r>
            <a:r>
              <a:rPr lang="en-US" sz="2400" dirty="0"/>
              <a:t>"clicked" into position. </a:t>
            </a:r>
            <a:r>
              <a:rPr lang="en-US" sz="2400" dirty="0" smtClean="0"/>
              <a:t>This </a:t>
            </a:r>
            <a:r>
              <a:rPr lang="en-US" sz="2400" dirty="0"/>
              <a:t>objective is the easiest to focus and center the image in the field of view.</a:t>
            </a:r>
          </a:p>
          <a:p>
            <a:r>
              <a:rPr lang="en-US" sz="2400" dirty="0" smtClean="0"/>
              <a:t>Adjust the inter-pupillary distance and the focus for each eyepiece if necessary. </a:t>
            </a:r>
          </a:p>
          <a:p>
            <a:r>
              <a:rPr lang="en-US" sz="2400" dirty="0"/>
              <a:t>Adjust the illuminator and diaphragm until you attain the maximum, comfortable level of light.</a:t>
            </a:r>
          </a:p>
          <a:p>
            <a:r>
              <a:rPr lang="en-US" sz="2400" dirty="0" smtClean="0"/>
              <a:t>Ensure the stage is at its highest position. </a:t>
            </a:r>
          </a:p>
          <a:p>
            <a:r>
              <a:rPr lang="en-US" sz="2400" dirty="0" smtClean="0"/>
              <a:t>Place your specimen in the stage clips and ensure your specimen is in the center of the objective.   </a:t>
            </a:r>
          </a:p>
          <a:p>
            <a:r>
              <a:rPr lang="en-US" sz="2400" dirty="0" smtClean="0"/>
              <a:t>Using your coarse adjustment, bring the specimen into broad focus by moving the stage down away from the objective. </a:t>
            </a:r>
          </a:p>
          <a:p>
            <a:r>
              <a:rPr lang="en-US" sz="2400" dirty="0" smtClean="0"/>
              <a:t>Using the fine adjustment, bring the specimen into fine focus. </a:t>
            </a:r>
          </a:p>
          <a:p>
            <a:endParaRPr lang="en-US" sz="2400"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121" y="0"/>
            <a:ext cx="2312099" cy="175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013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2</TotalTime>
  <Words>1269</Words>
  <Application>Microsoft Office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Franklin Gothic Book</vt:lpstr>
      <vt:lpstr>Crop</vt:lpstr>
      <vt:lpstr>Microscope</vt:lpstr>
      <vt:lpstr>Microscope Parts</vt:lpstr>
      <vt:lpstr>Components</vt:lpstr>
      <vt:lpstr>Components</vt:lpstr>
      <vt:lpstr>Components</vt:lpstr>
      <vt:lpstr>Components</vt:lpstr>
      <vt:lpstr>Oculars</vt:lpstr>
      <vt:lpstr>Objectives</vt:lpstr>
      <vt:lpstr>Focusing the Microscope</vt:lpstr>
      <vt:lpstr>Focusing the Microscope</vt:lpstr>
      <vt:lpstr>Adjusting the Condenser</vt:lpstr>
      <vt:lpstr>Illumination</vt:lpstr>
      <vt:lpstr>Coverslips and Immersion Oil</vt:lpstr>
      <vt:lpstr>Cleaning the Oculars and Lenses</vt:lpstr>
      <vt:lpstr>Microscope Care and Maintenance</vt:lpstr>
      <vt:lpstr>PowerPoint Presentation</vt:lpstr>
      <vt:lpstr>Please Tell Us How We Are Doing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Microscope</dc:title>
  <dc:creator>Motley, Heather</dc:creator>
  <cp:lastModifiedBy>Motley, Heather</cp:lastModifiedBy>
  <cp:revision>2</cp:revision>
  <dcterms:created xsi:type="dcterms:W3CDTF">2017-04-24T15:57:01Z</dcterms:created>
  <dcterms:modified xsi:type="dcterms:W3CDTF">2017-04-24T16:00:25Z</dcterms:modified>
</cp:coreProperties>
</file>