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legacyDocTextInfo.bin" ContentType="application/vnd.ms-office.legacyDocTextInfo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32"/>
  </p:notesMasterIdLst>
  <p:handoutMasterIdLst>
    <p:handoutMasterId r:id="rId33"/>
  </p:handoutMasterIdLst>
  <p:sldIdLst>
    <p:sldId id="293" r:id="rId2"/>
    <p:sldId id="256" r:id="rId3"/>
    <p:sldId id="257" r:id="rId4"/>
    <p:sldId id="258" r:id="rId5"/>
    <p:sldId id="287" r:id="rId6"/>
    <p:sldId id="259" r:id="rId7"/>
    <p:sldId id="288" r:id="rId8"/>
    <p:sldId id="260" r:id="rId9"/>
    <p:sldId id="261" r:id="rId10"/>
    <p:sldId id="262" r:id="rId11"/>
    <p:sldId id="263" r:id="rId12"/>
    <p:sldId id="286" r:id="rId13"/>
    <p:sldId id="278" r:id="rId14"/>
    <p:sldId id="271" r:id="rId15"/>
    <p:sldId id="292" r:id="rId16"/>
    <p:sldId id="264" r:id="rId17"/>
    <p:sldId id="289" r:id="rId18"/>
    <p:sldId id="265" r:id="rId19"/>
    <p:sldId id="272" r:id="rId20"/>
    <p:sldId id="279" r:id="rId21"/>
    <p:sldId id="280" r:id="rId22"/>
    <p:sldId id="283" r:id="rId23"/>
    <p:sldId id="284" r:id="rId24"/>
    <p:sldId id="285" r:id="rId25"/>
    <p:sldId id="268" r:id="rId26"/>
    <p:sldId id="267" r:id="rId27"/>
    <p:sldId id="269" r:id="rId28"/>
    <p:sldId id="281" r:id="rId29"/>
    <p:sldId id="282" r:id="rId30"/>
    <p:sldId id="270" r:id="rId31"/>
  </p:sldIdLst>
  <p:sldSz cx="9144000" cy="6858000" type="letter"/>
  <p:notesSz cx="9236075" cy="6950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chemeClr val="tx1"/>
    </p:penClr>
  </p:showPr>
  <p:clrMru>
    <a:srgbClr val="000000"/>
    <a:srgbClr val="0066CC"/>
    <a:srgbClr val="FFCCCC"/>
    <a:srgbClr val="FF99FF"/>
    <a:srgbClr val="8888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>
        <p:scale>
          <a:sx n="100" d="100"/>
          <a:sy n="100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876" y="-96"/>
      </p:cViewPr>
      <p:guideLst>
        <p:guide orient="horz" pos="2189"/>
        <p:guide pos="29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40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8B334F-89C0-4B14-BC58-2A51E0641130}" type="datetimeFigureOut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0825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400" y="6600825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EAB90BD-F263-4CB6-A113-5539E4157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08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208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20700"/>
            <a:ext cx="3476625" cy="2606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3302000"/>
            <a:ext cx="7388225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0825"/>
            <a:ext cx="400208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00825"/>
            <a:ext cx="400208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4CDB0A4-57A5-4B9D-B368-BBA483683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27778E-688D-4731-9AB4-61F54A74468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23FB38-85B7-4381-A982-F7E84E2775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 example today is the OIG's investigation in Boston &amp; Health Alliance for the abuse of the blood administration charge.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Motorized wheelchair scam - Medicare paying $5000.00 when similar models could be purchased for $1500.00 by consumers</a:t>
            </a:r>
          </a:p>
          <a:p>
            <a:pPr eaLnBrk="1" hangingPunct="1"/>
            <a:r>
              <a:rPr lang="en-US" smtClean="0"/>
              <a:t>- a lot of people did not meet criteria for wheelchair use.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 do want to add that the vast majority are law-abiding and above board.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6623B-F1CF-4132-8397-BB4079AFB88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qui tam - whistleblowers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9EB1F-E649-4F83-B0B5-585A240CEDB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44685-19F6-4BB2-9C3F-A91A748E6D4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ORT - Anti fraud &amp; abuse initiative implemented by President Clinton in May 1995.  To protect the health care trust funds - within the first 2yrs it recovered 190 million from fraudulent healthcare schemes.</a:t>
            </a:r>
          </a:p>
          <a:p>
            <a:pPr eaLnBrk="1" hangingPunct="1">
              <a:lnSpc>
                <a:spcPct val="90000"/>
              </a:lnSpc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HIPPA - Established national standards for electronic health care transactions &amp; addresses security &amp; privacy of health data.</a:t>
            </a:r>
          </a:p>
          <a:p>
            <a:pPr eaLnBrk="1" hangingPunct="1">
              <a:lnSpc>
                <a:spcPct val="90000"/>
              </a:lnSpc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BBA - Was enacted to control the growth of Medicare spending and provide beneficiaries additional choices for care through private health plans.</a:t>
            </a:r>
          </a:p>
          <a:p>
            <a:pPr eaLnBrk="1" hangingPunct="1">
              <a:lnSpc>
                <a:spcPct val="90000"/>
              </a:lnSpc>
            </a:pPr>
            <a:endParaRPr 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The plan is to establish set standards and guidance for the lab industry - contains 7 basic elements that the OIG identified for an effective compliance plan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1) implementing written policies &amp; procedures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2) designation of a compliance officer &amp; committee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3) conducting effective training &amp; education - (important to be effective and not just a "paper" program)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4) develope lines of communication - hotline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5) enforce standards through well publicized disciplinary guidelines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6) conduct internal monitoring &amp; audits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smtClean="0"/>
              <a:t>7) respond promptly to detected offenses &amp; corrective action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6E7DC-81A7-4462-9CF7-3A3D5B93A0B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OSHA - enforcement of safety and health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Anti-Kickback - prohibits the offer or receipt of certain remuneration in return for referrals</a:t>
            </a:r>
          </a:p>
          <a:p>
            <a:pPr eaLnBrk="1" hangingPunct="1"/>
            <a:r>
              <a:rPr lang="en-US" smtClean="0"/>
              <a:t>examples:  -discounting services</a:t>
            </a:r>
          </a:p>
          <a:p>
            <a:pPr eaLnBrk="1" hangingPunct="1"/>
            <a:r>
              <a:rPr lang="en-US" smtClean="0"/>
              <a:t>                  -phlebotomists in Doc's offices performing other   </a:t>
            </a:r>
          </a:p>
          <a:p>
            <a:pPr eaLnBrk="1" hangingPunct="1"/>
            <a:r>
              <a:rPr lang="en-US" smtClean="0"/>
              <a:t>                   duties</a:t>
            </a:r>
          </a:p>
          <a:p>
            <a:pPr eaLnBrk="1" hangingPunct="1"/>
            <a:r>
              <a:rPr lang="en-US" smtClean="0"/>
              <a:t>                  -free pickup &amp; disposal of biohazardous products,</a:t>
            </a:r>
          </a:p>
          <a:p>
            <a:pPr eaLnBrk="1" hangingPunct="1"/>
            <a:r>
              <a:rPr lang="en-US" smtClean="0"/>
              <a:t>                   sharps unrelated to the collection of lab work                       </a:t>
            </a:r>
          </a:p>
          <a:p>
            <a:pPr eaLnBrk="1" hangingPunct="1"/>
            <a:r>
              <a:rPr lang="en-US" smtClean="0"/>
              <a:t>                  -free equipment not used strictly for lab work</a:t>
            </a:r>
          </a:p>
          <a:p>
            <a:pPr eaLnBrk="1" hangingPunct="1"/>
            <a:r>
              <a:rPr lang="en-US" smtClean="0"/>
              <a:t>Safe Harbors - if certain requirements are met protects individuals from prosecution under the Anti-Kickback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D2904-8A09-4E41-955C-ABC9AF33C3A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Stark - generally the law prohibits physicians from referring mx or md patients to an entity if the physician has a direct or indirect financial relationship w/the entity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Anti-Trust - protects competition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False Claims - permits a person w/knowledge of fraud to file a law suit on behalf of the government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CLIA - Clinical Laboratory Improvement Amendments (covered through CAP)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DRA - of 2005 requires any entity that receives at least 5 million/yr in MD reimbursement to establish policies and procedures regarding federal &amp; sate false claims laws, whistleblower protection &amp; detection of fraud, waste &amp; abuse.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section (6034) of the DRA established the md integrity program (MIP), it increased CMS resources to combat md fraud &amp; abuse, the MIP represents CMS 1st national strategy to combat fraud &amp; abuse in the 41 yr history of the md program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D0198A-536A-42E8-8204-0D60B55FB52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Going back to the DRA congress has appropriated 5 million in FY 2006</a:t>
            </a:r>
          </a:p>
          <a:p>
            <a:pPr eaLnBrk="1" hangingPunct="1"/>
            <a:r>
              <a:rPr lang="en-US" smtClean="0"/>
              <a:t>2007 &amp; 2008 FY will have an additional 50 million</a:t>
            </a:r>
          </a:p>
          <a:p>
            <a:pPr eaLnBrk="1" hangingPunct="1"/>
            <a:r>
              <a:rPr lang="en-US" smtClean="0"/>
              <a:t>to 75 million annually in FY 2009 and each year after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Exclusions - checked thru Human Resources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777F4-3C1C-4B0A-BD89-9A0F919A2B4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As listed our program covers the 7 elements of an effective compliance program identified by the OIG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AFAEAC-0B3D-4945-8658-670B0586AEA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Examples:  Labs charging for indices</a:t>
            </a:r>
          </a:p>
          <a:p>
            <a:pPr eaLnBrk="1" hangingPunct="1"/>
            <a:r>
              <a:rPr lang="en-US" smtClean="0"/>
              <a:t>                  calculations</a:t>
            </a:r>
          </a:p>
          <a:p>
            <a:pPr eaLnBrk="1" hangingPunct="1"/>
            <a:r>
              <a:rPr lang="en-US" smtClean="0"/>
              <a:t>                  charging a transfusion charge with every unit of</a:t>
            </a:r>
          </a:p>
          <a:p>
            <a:pPr eaLnBrk="1" hangingPunct="1"/>
            <a:r>
              <a:rPr lang="en-US" smtClean="0"/>
              <a:t>                  blood transfused instead of one/day</a:t>
            </a:r>
          </a:p>
          <a:p>
            <a:pPr eaLnBrk="1" hangingPunct="1"/>
            <a:r>
              <a:rPr lang="en-US" smtClean="0"/>
              <a:t>                  adding an extra test to a panel without the</a:t>
            </a:r>
          </a:p>
          <a:p>
            <a:pPr eaLnBrk="1" hangingPunct="1"/>
            <a:r>
              <a:rPr lang="en-US" smtClean="0"/>
              <a:t>                  physicians knowledge and charging for it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57440-9E90-4A15-9587-12797ED69B1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So what do you think  zero tolerance means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is also the governments - zero tolerance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DF827-FFC1-44C1-B348-34F2D86546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Every effective compliance program begins with a formal commitment by the hospital's governing body and senior managment.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E51D7-B580-4FD8-9C64-BC7F50CE998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purpose of the lab compliance committee (LCC) is to come to with your questions or concerns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B75BD-168E-4104-B72F-8A714048530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There is risk for the laboratory in any of these steps of business</a:t>
            </a:r>
          </a:p>
          <a:p>
            <a:pPr eaLnBrk="1" hangingPunct="1"/>
            <a:r>
              <a:rPr lang="en-US" smtClean="0"/>
              <a:t>closing the sale - contracts are compliant</a:t>
            </a:r>
          </a:p>
          <a:p>
            <a:pPr eaLnBrk="1" hangingPunct="1"/>
            <a:r>
              <a:rPr lang="en-US" smtClean="0"/>
              <a:t>new client set up - requisitions, custom profiles, reflex testing</a:t>
            </a:r>
          </a:p>
          <a:p>
            <a:pPr eaLnBrk="1" hangingPunct="1"/>
            <a:r>
              <a:rPr lang="en-US" smtClean="0"/>
              <a:t>dept.respons. - sales &amp; marketing, processing, LIS, phleb.</a:t>
            </a:r>
          </a:p>
          <a:p>
            <a:pPr eaLnBrk="1" hangingPunct="1"/>
            <a:r>
              <a:rPr lang="en-US" smtClean="0"/>
              <a:t>train clients - equipment</a:t>
            </a:r>
          </a:p>
          <a:p>
            <a:pPr eaLnBrk="1" hangingPunct="1"/>
            <a:r>
              <a:rPr lang="en-US" smtClean="0"/>
              <a:t>patient reg.&amp;test ord. - ICD-9 codes, ABN's, Medical necessity</a:t>
            </a:r>
          </a:p>
          <a:p>
            <a:pPr eaLnBrk="1" hangingPunct="1"/>
            <a:r>
              <a:rPr lang="en-US" smtClean="0"/>
              <a:t>testing&amp;reslting - test not perf. must not be charged</a:t>
            </a:r>
          </a:p>
          <a:p>
            <a:pPr eaLnBrk="1" hangingPunct="1"/>
            <a:r>
              <a:rPr lang="en-US" smtClean="0"/>
              <a:t>info from lab to billing - essential data needed in order to bill</a:t>
            </a:r>
          </a:p>
          <a:p>
            <a:pPr eaLnBrk="1" hangingPunct="1"/>
            <a:r>
              <a:rPr lang="en-US" smtClean="0"/>
              <a:t>daily demograph.&amp;billing edits - incomplete data, ICD-9 codes</a:t>
            </a:r>
          </a:p>
          <a:p>
            <a:pPr eaLnBrk="1" hangingPunct="1"/>
            <a:r>
              <a:rPr lang="en-US" smtClean="0"/>
              <a:t>money or written off - or patient billed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A8AB7-7250-4243-8157-9324BE2290D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These are all part of the compliance manual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F617C-F137-4A47-8F23-F2128FE6BAD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38E10-BBDF-4B18-AC05-0D1622327D1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Additional job-specific training for the high risk areas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47BC13-5C73-4F94-8234-7DD0C55D4A2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GIVE EXAMPLES SPECIFIC TO LAB - DO NOT READ EACH ITEM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 have listed out the basic guidelines.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Applies to ALL employees - so it is important to become familiar with it.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Established to guide our decision making regarding patient care, employee relations &amp; business practices.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Patient Care - quality of results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confidentiality - accessing patients your working on not friends or family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lab compliance plan promotes this higher level of ethical and lawful conduct throughout our laboratory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92B04-ED44-438B-A646-28950079DA9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60ACB8-880F-4A20-B9DF-F041D4D1E96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PSC's Outreach physicians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BB1553-DF07-4A4B-9232-03E2CE9B54C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Your all familiar with OSHA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Marketing - outreach efforts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532CA4-DCAC-4ED6-B8DF-71CE53880FD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5C74D-0160-4C0F-9EC2-358F5F5443A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C15C3-01AC-416D-A4FA-DA69CDA2BE0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we ever did get in trouble federal sentencing guidelines provide for more lenient penalties for organizations that maintain an effective program.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3F82FA8-C8BC-4FDD-B41E-DDD5580A27DD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5D8D63D-59C5-4753-ACEF-7D523BD23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571D1-CE55-4BB5-B6AB-A0E4934DD415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D839-9972-4B5A-9512-40D8E5078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B474-9B23-47C1-BB57-9520A159F755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97F22-AA01-47FD-A1D9-29D02B56A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36C6-312A-452C-9E80-F9B4B3C1E0CD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7BB2E-B736-4DEA-8347-EC4A8D351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AC3D4-27C4-4DCA-ACA6-B85D95264BFD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413E1-B743-43C0-8281-E8523FBCC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5EF3D-361A-4B93-91FC-C0788A12E5F4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9E99A-0CB9-48C1-8FD3-DEDF03AA3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0E84B6-080E-4777-83CE-3F22E4154FF5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6C1685-93F2-43EF-A276-D29686F2F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BE4DC3-93CB-44A5-869E-AB3C43DA7D03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FE1599-5F0C-4273-AD1C-A63A923CB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0A4C46-E559-44C8-A4EB-08602F053B47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B19A33-CC9A-4EB6-8533-886EB85D7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D3594-4E8F-4420-A693-D9801017860B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1F2887-59ED-4BA5-AD85-3B6393264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49A6-4DCE-4773-A2EE-5466F2E9B6F4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6EEF8-5EF4-4615-9795-CD0D7C5F1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72103-DF9B-476A-ADEC-63BDA7904060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A59298-C252-482B-A265-B628C7059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D10DD6-8BB7-4104-A99D-5AD030843607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E7931D-8E29-4BB4-9363-7F49CB1F6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92F7E67-3EA9-4FD9-9388-467184A7B6C9}" type="datetime1">
              <a:rPr lang="en-US"/>
              <a:pPr>
                <a:defRPr/>
              </a:pPr>
              <a:t>9/19/2013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6E46B0-229E-4A73-9C70-841781B04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4" r:id="rId2"/>
    <p:sldLayoutId id="2147483991" r:id="rId3"/>
    <p:sldLayoutId id="2147483992" r:id="rId4"/>
    <p:sldLayoutId id="2147483993" r:id="rId5"/>
    <p:sldLayoutId id="2147483994" r:id="rId6"/>
    <p:sldLayoutId id="2147483985" r:id="rId7"/>
    <p:sldLayoutId id="2147483995" r:id="rId8"/>
    <p:sldLayoutId id="2147483996" r:id="rId9"/>
    <p:sldLayoutId id="2147483986" r:id="rId10"/>
    <p:sldLayoutId id="2147483987" r:id="rId11"/>
    <p:sldLayoutId id="2147483988" r:id="rId12"/>
    <p:sldLayoutId id="2147483989" r:id="rId13"/>
  </p:sldLayoutIdLst>
  <p:transition advClick="0" advTm="5000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/>
              <a:t>PRESS F5 </a:t>
            </a:r>
          </a:p>
          <a:p>
            <a:pPr algn="ctr">
              <a:buNone/>
            </a:pPr>
            <a:r>
              <a:rPr lang="en-US" sz="2800" dirty="0" smtClean="0"/>
              <a:t>(</a:t>
            </a:r>
            <a:r>
              <a:rPr lang="en-US" sz="2000" dirty="0" smtClean="0"/>
              <a:t>Function buttons on the top row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200" dirty="0" smtClean="0"/>
              <a:t>WHEN READY TO BEGIN POWERPOINT PRESENTATION AND BE SURE YOUR SPEAKER IS ON…</a:t>
            </a:r>
          </a:p>
          <a:p>
            <a:pPr algn="ctr">
              <a:buNone/>
            </a:pPr>
            <a:r>
              <a:rPr lang="en-US" sz="3600" dirty="0" smtClean="0"/>
              <a:t>ENJOY!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LABORATORY 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9E99A-0CB9-48C1-8FD3-DEDF03AA3B8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Healthcare is under increased scrutiny from federal &amp; state governments.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It is estimated that 10% of $1 trillion spent on healthcare is for fraud, waste, and/or abuse.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Federal and state healthcare programs are facing financial difficulties.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Medicare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Medicaid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144E44-D198-4F3A-A294-4238BC80B01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Public and Federal Perceptions</a:t>
            </a:r>
          </a:p>
        </p:txBody>
      </p:sp>
    </p:spTree>
  </p:cSld>
  <p:clrMapOvr>
    <a:masterClrMapping/>
  </p:clrMapOvr>
  <p:transition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800" b="1" smtClean="0">
                <a:latin typeface="Verdana" pitchFamily="34" charset="0"/>
              </a:rPr>
              <a:t>1990’s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The primary mission of the Office of Inspector General (OIG), Office of Investigations (OI), is to investigate allegations of fraud, waste and abuse in the Medicare program.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One of the most successful efforts in the battle against Medicare fraud was a project known as LabScam.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Project LabScam began in 1993 and grew out of criminal investigation of National Health Laboratories (NHL) and its fraudulent billing schemes.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078A7D-9D81-4E21-9C49-5124B70B09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12255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50641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b="1" dirty="0" smtClean="0">
                <a:latin typeface="Verdana" pitchFamily="34" charset="0"/>
              </a:rPr>
              <a:t> 1990’s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Verdana" pitchFamily="34" charset="0"/>
              </a:rPr>
              <a:t>Project </a:t>
            </a:r>
            <a:r>
              <a:rPr lang="en-US" sz="2400" dirty="0" err="1" smtClean="0">
                <a:latin typeface="Verdana" pitchFamily="34" charset="0"/>
              </a:rPr>
              <a:t>LabScam</a:t>
            </a:r>
            <a:r>
              <a:rPr lang="en-US" sz="2400" dirty="0" smtClean="0">
                <a:latin typeface="Verdana" pitchFamily="34" charset="0"/>
              </a:rPr>
              <a:t> focused on the billing practices of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all of the major independent clinical diagnostic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laboratories in the country.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endParaRPr lang="en-US" sz="2400" dirty="0" smtClean="0">
              <a:latin typeface="Verdana" pitchFamily="34" charset="0"/>
            </a:endParaRPr>
          </a:p>
          <a:p>
            <a:pPr marL="347663" indent="-34766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Verdana" pitchFamily="34" charset="0"/>
              </a:rPr>
              <a:t>The Laboratory industry’s awareness of the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 	Government’s efforts in this area spawned a series of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   qui tam lawsuits (whistleblowers), investigations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against smaller laboratories and a national project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targeting hospital-based laboratories.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endParaRPr lang="en-US" sz="24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400" dirty="0" smtClean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384C5D-A831-4589-BA95-DEAEB66DDAD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Laboratory Compliance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b="1" smtClean="0">
                <a:latin typeface="Verdana" pitchFamily="34" charset="0"/>
              </a:rPr>
              <a:t>Project LabScam Cases: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000" b="1" smtClean="0">
              <a:latin typeface="Verdana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000" smtClean="0">
                <a:latin typeface="Verdana" pitchFamily="34" charset="0"/>
              </a:rPr>
              <a:t>SmithKline Beecham Clinical Laboratories, Inc., agreed to pay $325 million for filing false claims.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Verdana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000" smtClean="0">
                <a:latin typeface="Verdana" pitchFamily="34" charset="0"/>
              </a:rPr>
              <a:t>Damon Clinical Laboratories, agreed to pay $119 million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en-US" sz="2000" smtClean="0">
              <a:latin typeface="Verdana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000" smtClean="0">
                <a:latin typeface="Verdana" pitchFamily="34" charset="0"/>
              </a:rPr>
              <a:t>Quest Diagnostics Incorporated, agreed to pay $15 million</a:t>
            </a: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en-US" sz="2000" smtClean="0">
              <a:latin typeface="Verdana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000" smtClean="0">
                <a:latin typeface="Verdana" pitchFamily="34" charset="0"/>
              </a:rPr>
              <a:t>Brigham and Women’s Hospital Pathology Foundation, agreed to pay $476,167 for improper billing practices.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Verdana" pitchFamily="34" charset="0"/>
            </a:endParaRP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en-US" sz="2000" smtClean="0">
              <a:latin typeface="Verdana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E84750-6BF8-466C-847B-229A561C9A19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21509" name="Picture 8" descr="C:\Users\bdoxsee\AppData\Local\Microsoft\Windows\Temporary Internet Files\Content.IE5\5YBHQVX1\MP90020220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8325" y="1066800"/>
            <a:ext cx="1844675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The Federal Government is enforcing compliance with laws and regulations: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Operation Restore Trust (1995)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Portability and Accountability Act (HIPAA-1996)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Balanced Budget Act of 1997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OIG Compliance Guidance for Clinical Laboratories (1998)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Verdana" pitchFamily="34" charset="0"/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24610C-204E-4484-BD7D-4501E93B705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  <p:pic>
        <p:nvPicPr>
          <p:cNvPr id="22533" name="Picture 4" descr="MPj040495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733800"/>
            <a:ext cx="1981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400"/>
          </a:xfrm>
        </p:spPr>
        <p:txBody>
          <a:bodyPr/>
          <a:lstStyle/>
          <a:p>
            <a:pPr algn="l">
              <a:defRPr/>
            </a:pPr>
            <a:r>
              <a:rPr lang="en-US" sz="4100" dirty="0" smtClean="0"/>
              <a:t>OIG’s Compliance Guidance</a:t>
            </a:r>
            <a:endParaRPr lang="en-US" sz="4100"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>
          <a:xfrm>
            <a:off x="762000" y="1371600"/>
            <a:ext cx="7772400" cy="3962400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800" smtClean="0">
                <a:latin typeface="Verdana" pitchFamily="34" charset="0"/>
              </a:rPr>
              <a:t>Establish set standards and guidance for the lab industry - contains 7 basic elements that the OIG identified for an effective compliance plan:</a:t>
            </a:r>
          </a:p>
          <a:p>
            <a:pPr marR="0" algn="l" eaLnBrk="1" hangingPunct="1">
              <a:spcBef>
                <a:spcPct val="0"/>
              </a:spcBef>
              <a:tabLst>
                <a:tab pos="914400" algn="l"/>
              </a:tabLst>
            </a:pPr>
            <a:endParaRPr lang="en-US" sz="1800" smtClean="0">
              <a:latin typeface="Verdana" pitchFamily="34" charset="0"/>
            </a:endParaRP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1) implementing written policies &amp; procedures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2) designation of a compliance officer &amp; committee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3) conducting effective training &amp; education - (important to be 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    effective and not just a "paper" program)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4) develop lines of communication - hotline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5) enforce standards through well publicized disciplinary 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    guidelines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6) conduct internal monitoring &amp; audits</a:t>
            </a:r>
          </a:p>
          <a:p>
            <a:pPr marR="0" algn="l" eaLnBrk="1" hangingPunct="1">
              <a:lnSpc>
                <a:spcPct val="90000"/>
              </a:lnSpc>
              <a:tabLst>
                <a:tab pos="914400" algn="l"/>
              </a:tabLst>
            </a:pPr>
            <a:r>
              <a:rPr lang="en-US" sz="1700" smtClean="0">
                <a:latin typeface="Verdana" pitchFamily="34" charset="0"/>
              </a:rPr>
              <a:t>7) respond promptly to detected offenses &amp; corrective action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BBDBC76-F99B-43D7-AB41-3EA6C15D459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 advClick="0" advTm="8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4419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Other Federal Laws &amp; Regulations Affecting Laboratories.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Sexual and Racial Discrimination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Americans with Disabilities Act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OSHA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Anti-Kickback Statutes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	- Safe Harbors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60773A7-4921-41E0-9528-D9C18F0366F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Other Federal Laws &amp; Regulations Affecting Laboratories.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Stark Law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Anti-Trust Laws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False Claims Act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CLIA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Deficit Reduction Act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sz="2400" smtClean="0">
              <a:latin typeface="Verdana" pitchFamily="34" charset="0"/>
            </a:endParaRPr>
          </a:p>
          <a:p>
            <a:pPr eaLnBrk="1" hangingPunct="1"/>
            <a:endParaRPr lang="en-US" sz="2400" smtClean="0">
              <a:latin typeface="Verdana" pitchFamily="34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87AA18E-DC13-4FED-AE6B-7755C143292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smtClean="0">
                <a:latin typeface="Verdana" pitchFamily="34" charset="0"/>
              </a:rPr>
              <a:t>A variety of preventive measures have been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smtClean="0">
                <a:latin typeface="Verdana" pitchFamily="34" charset="0"/>
              </a:rPr>
              <a:t>undertaken to reduce Medicare and Medicaid’s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smtClean="0">
                <a:latin typeface="Verdana" pitchFamily="34" charset="0"/>
              </a:rPr>
              <a:t>exposure to fraud and abuse.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smtClean="0">
                <a:latin typeface="Verdana" pitchFamily="34" charset="0"/>
              </a:rPr>
              <a:t>Exclusions: Individuals and companies excluded from participation in Federal Government medical care programs.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smtClean="0">
                <a:latin typeface="Verdana" pitchFamily="34" charset="0"/>
              </a:rPr>
              <a:t>Compliance Guidelines: The OIG Model Compliance Plan for Outpatient Clinical Laboratories issued in March 1997 – OIG revised the plan issued in August 1998.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0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000" smtClean="0">
                <a:latin typeface="Verdana" pitchFamily="34" charset="0"/>
              </a:rPr>
              <a:t>Fraud Alerts: Fraud Alerts regarding inappropriate arrangements for the provision of clinical laboratory services.	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BE104C-55C3-4481-8DC9-99C837327AF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Government Initiatives</a:t>
            </a:r>
          </a:p>
        </p:txBody>
      </p:sp>
    </p:spTree>
  </p:cSld>
  <p:clrMapOvr>
    <a:masterClrMapping/>
  </p:clrMapOvr>
  <p:transition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mtClean="0"/>
              <a:t>What are we doing?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smtClean="0">
                <a:latin typeface="Verdana" pitchFamily="34" charset="0"/>
              </a:rPr>
              <a:t>The Lab Compliance Program –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 smtClean="0">
                <a:latin typeface="Verdana" pitchFamily="34" charset="0"/>
              </a:rPr>
              <a:t>	Covering the 7 Elements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200" smtClean="0">
                <a:latin typeface="Verdana" pitchFamily="34" charset="0"/>
              </a:rPr>
              <a:t>Development and distribution of written standards of conduct, as well as written policies and procedures.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200" smtClean="0">
                <a:latin typeface="Verdana" pitchFamily="34" charset="0"/>
              </a:rPr>
              <a:t>Designation of a Lab Compliance Officer 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en-US" sz="2200" smtClean="0">
                <a:latin typeface="Verdana" pitchFamily="34" charset="0"/>
              </a:rPr>
              <a:t>      – Vicki Heinz</a:t>
            </a: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endParaRPr lang="en-US" sz="22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200" smtClean="0">
                <a:latin typeface="Verdana" pitchFamily="34" charset="0"/>
              </a:rPr>
              <a:t>Development and implementation of regular, effective education and training.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smtClean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200" smtClean="0">
                <a:latin typeface="Verdana" pitchFamily="34" charset="0"/>
              </a:rPr>
              <a:t>Anonymous hotline to receive complaints.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22FCE7-A358-480F-88ED-DED02AB066A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  <p:pic>
        <p:nvPicPr>
          <p:cNvPr id="27653" name="Picture 5" descr="C:\Users\bdoxsee\AppData\Local\Microsoft\Windows\Temporary Internet Files\Content.IE5\LITVM2FW\MP90042277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762000"/>
            <a:ext cx="1600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 TRAINING</a:t>
            </a:r>
            <a:r>
              <a:rPr lang="en-US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mtClean="0"/>
              <a:t>2013</a:t>
            </a:r>
          </a:p>
          <a:p>
            <a:pPr marR="0" eaLnBrk="1" hangingPunct="1"/>
            <a:r>
              <a:rPr lang="en-US" smtClean="0"/>
              <a:t>HEALTHALLIANCE LABORATORY COMPLIANCE</a:t>
            </a:r>
          </a:p>
          <a:p>
            <a:pPr marR="0" eaLnBrk="1" hangingPunct="1"/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67D6385-879C-4A39-B413-1DF0FE5EBA6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>
                <a:latin typeface="Verdana" pitchFamily="34" charset="0"/>
              </a:rPr>
              <a:t>The Lab Compliance Program (continued)</a:t>
            </a:r>
          </a:p>
          <a:p>
            <a:pPr eaLnBrk="1" hangingPunct="1">
              <a:buFontTx/>
              <a:buNone/>
            </a:pPr>
            <a:endParaRPr lang="en-US" sz="2400" b="1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Disciplinary actions for violations of laws or compliance policy.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Audits to monitor compliance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Investigation and remediation of identified problem areas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7479193-911E-4EA0-85D1-20755524399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Why?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We want our compliance program to prevent regulatory problems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Help us discover and remedy violations before becoming major problems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Fines for fraudulent billing can be as high as $11,000 per claim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Our program will save the organization money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951348-7528-4C05-A70D-7557CD75AD2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4800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Is HealthAlliance required to be compliant all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of the time?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endParaRPr lang="en-US" smtClean="0">
              <a:latin typeface="Niagara Engraved" pitchFamily="82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53F0479-76AE-4C76-A25D-78EB6625FDA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  <p:sp>
        <p:nvSpPr>
          <p:cNvPr id="93191" name="WordArt 7"/>
          <p:cNvSpPr>
            <a:spLocks noChangeArrowheads="1" noChangeShapeType="1" noTextEdit="1"/>
          </p:cNvSpPr>
          <p:nvPr/>
        </p:nvSpPr>
        <p:spPr bwMode="auto">
          <a:xfrm>
            <a:off x="2057400" y="3657600"/>
            <a:ext cx="5638800" cy="1525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Zero Tolerance</a:t>
            </a: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5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fill="hold"/>
                                        <p:tgtEl>
                                          <p:spTgt spid="931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/>
      <p:bldP spid="93191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smtClean="0"/>
              <a:t>What is Zero Tolerance?</a:t>
            </a:r>
          </a:p>
          <a:p>
            <a:pPr eaLnBrk="1" hangingPunct="1">
              <a:buFontTx/>
              <a:buNone/>
            </a:pPr>
            <a:r>
              <a:rPr lang="en-US" sz="3600" smtClean="0"/>
              <a:t>	</a:t>
            </a:r>
            <a:r>
              <a:rPr lang="en-US" sz="2400" smtClean="0">
                <a:latin typeface="Verdana" pitchFamily="34" charset="0"/>
              </a:rPr>
              <a:t>Zero tolerance means HealthAlliance’s liability for compliance is so great that failing to follow policies and procedures or failing to report suspected or known problems of illegal activities constitutes a serious breach of company policy and will result in disciplinary action up to and including termination.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3BEAFF8-D95E-4CB0-9458-F6B77055543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5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49530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Employees </a:t>
            </a:r>
            <a:r>
              <a:rPr lang="en-US" sz="4000" dirty="0" smtClean="0"/>
              <a:t>ARE accountable!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YOU are accountable for knowing what is proper and illegal.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>
              <a:latin typeface="Verdan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Please ask questions if there are any areas you do not clearly understand or are concerned about.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 smtClean="0">
              <a:latin typeface="Verdan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    	</a:t>
            </a:r>
            <a:r>
              <a:rPr lang="en-US" sz="2400" cap="all" dirty="0" smtClean="0"/>
              <a:t>It is better to ask a question than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cap="all" dirty="0" smtClean="0"/>
              <a:t>  		to continue toward disaster.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CC38CE-9D87-4DFE-B0F9-BA44AD4352C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  <p:pic>
        <p:nvPicPr>
          <p:cNvPr id="96262" name="Picture 6" descr="C:\Users\bdoxsee\AppData\Local\Microsoft\Windows\Temporary Internet Files\Content.IE5\LJZFMB9U\MM90004664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560888"/>
            <a:ext cx="2286000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13838" y="67056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27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Compliance Affects These Key Areas in Business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Every staff member plays a part</a:t>
            </a:r>
          </a:p>
        </p:txBody>
      </p:sp>
      <p:graphicFrame>
        <p:nvGraphicFramePr>
          <p:cNvPr id="16389" name="Diagram 5"/>
          <p:cNvGraphicFramePr>
            <a:graphicFrameLocks/>
          </p:cNvGraphicFramePr>
          <p:nvPr>
            <p:ph type="dgm" idx="1"/>
          </p:nvPr>
        </p:nvGraphicFramePr>
        <p:xfrm>
          <a:off x="609600" y="1981200"/>
          <a:ext cx="7772400" cy="48768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C073193-8EFF-4519-8107-FC12EBD26DD2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63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tx1"/>
                </a:solidFill>
              </a:rPr>
              <a:t>Compliance Affects These Key Steps in Business</a:t>
            </a:r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graphicFrame>
        <p:nvGraphicFramePr>
          <p:cNvPr id="15554" name="Group 194"/>
          <p:cNvGraphicFramePr>
            <a:graphicFrameLocks noGrp="1"/>
          </p:cNvGraphicFramePr>
          <p:nvPr>
            <p:ph type="tbl" idx="1"/>
          </p:nvPr>
        </p:nvGraphicFramePr>
        <p:xfrm>
          <a:off x="533400" y="1371600"/>
          <a:ext cx="8229600" cy="6004560"/>
        </p:xfrm>
        <a:graphic>
          <a:graphicData uri="http://schemas.openxmlformats.org/drawingml/2006/table">
            <a:tbl>
              <a:tblPr/>
              <a:tblGrid>
                <a:gridCol w="2743200"/>
                <a:gridCol w="2971800"/>
                <a:gridCol w="2514600"/>
              </a:tblGrid>
              <a:tr h="1125538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Closing the Sale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533400" marR="0" lvl="0" indent="-5334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         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Patient Registration &amp; Test Ordered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Daily Demographic &amp; Billing 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New Client Set Up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533400" marR="0" lvl="0" indent="-5334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Specimen  Requisition ABN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Arrive at Lab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Bill Claim Goes Out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Departmental  Responsibilities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Testing &amp; Resulting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Payment   -   Denial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     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Train Clients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 Information from Lab to Billing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Follow up &amp; Appeal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  <a:sym typeface="Wingdings" pitchFamily="2" charset="2"/>
                        </a:rPr>
                        <a:t>     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Money or Written Off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19404B-1D45-44DD-89DA-829F1FE0A49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381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3813" name="AutoShape 5"/>
          <p:cNvSpPr>
            <a:spLocks noChangeArrowheads="1"/>
          </p:cNvSpPr>
          <p:nvPr/>
        </p:nvSpPr>
        <p:spPr bwMode="auto">
          <a:xfrm>
            <a:off x="1676400" y="17526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193"/>
          <p:cNvSpPr>
            <a:spLocks noChangeShapeType="1"/>
          </p:cNvSpPr>
          <p:nvPr/>
        </p:nvSpPr>
        <p:spPr bwMode="auto">
          <a:xfrm>
            <a:off x="2209800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mtClean="0"/>
              <a:t>High-Risk Area Policies</a:t>
            </a: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mtClean="0">
                <a:latin typeface="Verdana" pitchFamily="34" charset="0"/>
              </a:rPr>
              <a:t>Inducements</a:t>
            </a: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mtClean="0">
                <a:latin typeface="Verdana" pitchFamily="34" charset="0"/>
              </a:rPr>
              <a:t>Operations &amp; Sales/Marketing</a:t>
            </a: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mtClean="0">
                <a:latin typeface="Verdana" pitchFamily="34" charset="0"/>
              </a:rPr>
              <a:t>Regulatory/Legal</a:t>
            </a: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mtClean="0">
                <a:latin typeface="Verdana" pitchFamily="34" charset="0"/>
              </a:rPr>
              <a:t>Billing</a:t>
            </a: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lvl="2" eaLnBrk="1" hangingPunct="1">
              <a:buClr>
                <a:schemeClr val="folHlink"/>
              </a:buClr>
              <a:buFont typeface="Wingdings" pitchFamily="2" charset="2"/>
              <a:buChar char="ü"/>
            </a:pPr>
            <a:endParaRPr lang="en-US" smtClean="0">
              <a:latin typeface="Verdana" pitchFamily="34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8CE44A2-59B3-4049-AB18-FAD735BA95D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Policies and Procedures</a:t>
            </a:r>
          </a:p>
        </p:txBody>
      </p:sp>
      <p:pic>
        <p:nvPicPr>
          <p:cNvPr id="34821" name="Picture 4" descr="MPj04117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276600"/>
            <a:ext cx="26892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86200"/>
            <a:ext cx="8077200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606425" y="1066800"/>
            <a:ext cx="8004175" cy="4886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Compliance Policies are available on….</a:t>
            </a:r>
          </a:p>
          <a:p>
            <a:pPr eaLnBrk="1" hangingPunct="1">
              <a:lnSpc>
                <a:spcPct val="80000"/>
              </a:lnSpc>
            </a:pPr>
            <a:endParaRPr lang="en-US" sz="1800" b="1" smtClean="0"/>
          </a:p>
          <a:p>
            <a:pPr marL="762000" lvl="1" indent="-304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100" b="1" smtClean="0"/>
              <a:t>HAL Intranet</a:t>
            </a:r>
            <a:r>
              <a:rPr lang="en-US" sz="2000" b="1" smtClean="0"/>
              <a:t>  </a:t>
            </a:r>
          </a:p>
          <a:p>
            <a:pPr marL="762000" lvl="1" indent="-3048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smtClean="0"/>
          </a:p>
          <a:p>
            <a:pPr marL="762000" lvl="1" indent="-304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/>
              <a:t>	</a:t>
            </a:r>
            <a:r>
              <a:rPr lang="en-US" sz="2400" smtClean="0">
                <a:latin typeface="Verdana" pitchFamily="34" charset="0"/>
              </a:rPr>
              <a:t>Click on</a:t>
            </a:r>
          </a:p>
          <a:p>
            <a:pPr marL="1181100" lvl="2" indent="-2667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>
                <a:latin typeface="Verdana" pitchFamily="34" charset="0"/>
              </a:rPr>
              <a:t>1. Policies</a:t>
            </a:r>
          </a:p>
          <a:p>
            <a:pPr marL="1181100" lvl="2" indent="-26670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000" smtClean="0">
              <a:latin typeface="Verdana" pitchFamily="34" charset="0"/>
            </a:endParaRPr>
          </a:p>
          <a:p>
            <a:pPr marL="1181100" lvl="2" indent="-2667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>
                <a:latin typeface="Verdana" pitchFamily="34" charset="0"/>
              </a:rPr>
              <a:t>2. Compliance</a:t>
            </a:r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>
              <a:latin typeface="Verdana" pitchFamily="34" charset="0"/>
            </a:endParaRPr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500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500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500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500" smtClean="0"/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500" smtClean="0"/>
              <a:t>					</a:t>
            </a:r>
          </a:p>
          <a:p>
            <a:pPr marL="1181100" lvl="2" indent="-2667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500" smtClean="0"/>
              <a:t>			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50761E7-2C2E-4934-A229-52E3948B698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What is Next?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Roll out and train all staff on this module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Additional job-specific training</a:t>
            </a:r>
          </a:p>
          <a:p>
            <a:pPr eaLnBrk="1" hangingPunct="1">
              <a:buClr>
                <a:schemeClr val="folHlink"/>
              </a:buClr>
              <a:buFontTx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Department specific policies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355AEA-6431-44A1-8542-16885DC3793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Laboratory Compliance</a:t>
            </a: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Be familiar with our Code of Ethics &amp; Business Conduct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Know how to recognize and communicate problems or potentially illegal practices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Understand why Compliance is important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Be aware of the High-Risk areas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smtClean="0">
                <a:latin typeface="Verdana" pitchFamily="34" charset="0"/>
              </a:rPr>
              <a:t>Understand the Laboratory Compliance Policies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endParaRPr lang="en-US" sz="2400" smtClean="0">
              <a:latin typeface="Verdana" pitchFamily="34" charset="0"/>
            </a:endParaRP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D5BB1A-B58D-4CA8-B2F9-2165D47754D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</a:rPr>
              <a:t>When you leave this training session, you will….</a:t>
            </a:r>
          </a:p>
        </p:txBody>
      </p:sp>
    </p:spTree>
  </p:cSld>
  <p:clrMapOvr>
    <a:masterClrMapping/>
  </p:clrMapOvr>
  <p:transition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3" name="Picture 9" descr="C:\Users\bdoxsee\AppData\Local\Microsoft\Windows\Temporary Internet Files\Content.IE5\XT70U65Y\MM900395769[1].gif"/>
          <p:cNvPicPr>
            <a:picLocks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495800"/>
            <a:ext cx="2743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30480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We all have a responsibility to comply with applicable statutes, regulations, and other Federal health care program requirements to ensure that accurate claims are submitted.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2400" dirty="0" smtClean="0">
              <a:latin typeface="Verdana" pitchFamily="34" charset="0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	No one is excluded, ALL employees regardless of position are accountable and </a:t>
            </a:r>
            <a:r>
              <a:rPr lang="en-US" sz="2400" b="1" cap="all" dirty="0" smtClean="0">
                <a:latin typeface="Verdana" pitchFamily="34" charset="0"/>
              </a:rPr>
              <a:t>Must Strive </a:t>
            </a:r>
            <a:r>
              <a:rPr lang="en-US" sz="2400" dirty="0" smtClean="0">
                <a:latin typeface="Verdana" pitchFamily="34" charset="0"/>
              </a:rPr>
              <a:t>to be compliant ALL OF THE TIME!</a:t>
            </a:r>
            <a:r>
              <a:rPr lang="en-US" sz="2800" dirty="0" smtClean="0"/>
              <a:t> </a:t>
            </a:r>
          </a:p>
          <a:p>
            <a:pPr marL="365760" indent="-256032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800" dirty="0" smtClean="0"/>
              <a:t>	Questions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99C810-A350-40E1-9217-6A290A83799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Employees ARE Accountable</a:t>
            </a:r>
          </a:p>
        </p:txBody>
      </p:sp>
    </p:spTree>
  </p:cSld>
  <p:clrMapOvr>
    <a:masterClrMapping/>
  </p:clrMapOvr>
  <p:transition advClick="0"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C:\Users\bdoxsee\AppData\Local\Microsoft\Windows\Temporary Internet Files\Content.IE5\XT70U65Y\MC90043925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906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810000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b="1" smtClean="0">
                <a:solidFill>
                  <a:schemeClr val="tx2"/>
                </a:solidFill>
                <a:latin typeface="Verdana" pitchFamily="34" charset="0"/>
              </a:rPr>
              <a:t>President’s Letter</a:t>
            </a:r>
          </a:p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b="1" smtClean="0">
                <a:solidFill>
                  <a:schemeClr val="tx2"/>
                </a:solidFill>
                <a:latin typeface="Verdana" pitchFamily="34" charset="0"/>
              </a:rPr>
              <a:t>Our Mission, Vision, &amp; Values</a:t>
            </a:r>
          </a:p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en-US" sz="2400" b="1" smtClean="0">
                <a:solidFill>
                  <a:schemeClr val="tx2"/>
                </a:solidFill>
                <a:latin typeface="Verdana" pitchFamily="34" charset="0"/>
              </a:rPr>
              <a:t>Business Conduct Guidelines</a:t>
            </a: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Compliance with Laws &amp; Regulations</a:t>
            </a: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smtClean="0">
              <a:solidFill>
                <a:schemeClr val="tx2"/>
              </a:solidFill>
              <a:latin typeface="Verdana" pitchFamily="34" charset="0"/>
            </a:endParaRP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Adherence to Ethical Standards</a:t>
            </a: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smtClean="0">
              <a:solidFill>
                <a:schemeClr val="tx2"/>
              </a:solidFill>
              <a:latin typeface="Verdana" pitchFamily="34" charset="0"/>
            </a:endParaRP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Patient Care</a:t>
            </a: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smtClean="0">
              <a:solidFill>
                <a:schemeClr val="tx2"/>
              </a:solidFill>
              <a:latin typeface="Verdana" pitchFamily="34" charset="0"/>
            </a:endParaRP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Nondiscrimination</a:t>
            </a: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smtClean="0">
              <a:solidFill>
                <a:schemeClr val="tx2"/>
              </a:solidFill>
              <a:latin typeface="Verdana" pitchFamily="34" charset="0"/>
            </a:endParaRPr>
          </a:p>
          <a:p>
            <a:pPr marL="621792" lvl="1" algn="ctr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smtClean="0">
                <a:solidFill>
                  <a:schemeClr val="tx2"/>
                </a:solidFill>
                <a:latin typeface="Verdana" pitchFamily="34" charset="0"/>
              </a:rPr>
              <a:t>Confidentiality</a:t>
            </a:r>
            <a:r>
              <a:rPr lang="en-US" sz="2400" smtClean="0">
                <a:solidFill>
                  <a:schemeClr val="tx2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7654F1B-F748-4141-B7EF-AA17022FD07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6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Code of Ethics &amp; Business Conduct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Business Conduct Guidelines (continued)</a:t>
            </a: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Health Insurance Portability and Accountability Act of 1996 (HIPAA)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Accuracy of Financial Reporting and Billing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Document Retention &amp; Security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Protection of Assets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Avoidance of Conflict of Interest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ED161A2-BD0A-404C-85E8-07D34F6F26C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</a:rPr>
              <a:t>Code of Ethics &amp; Business Conduct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Business Conduct Guidelines (continued)</a:t>
            </a:r>
            <a:endParaRPr lang="en-US" sz="1800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Contracting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Business Relationships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Physicians Arrangements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Vendor Gifts, Entertainment and Sponsored Meetings and Training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Political Activities and Contributions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83D70A-0680-4196-90A9-5AF31E090A5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Code of Ethics &amp; Business Conduct</a:t>
            </a: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b="1" smtClean="0">
                <a:latin typeface="Verdana" pitchFamily="34" charset="0"/>
              </a:rPr>
              <a:t>Business Conduct Guidelines (continued)</a:t>
            </a: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Academic/Research Integrity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Environmental Laws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Occupational Safety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Maintenance of an Alcohol &amp; Drug-Free Workplace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>
              <a:latin typeface="Verdana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n-US" sz="2400" smtClean="0">
                <a:latin typeface="Verdana" pitchFamily="34" charset="0"/>
              </a:rPr>
              <a:t>Marketing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sz="2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620B562-7028-46C7-945E-B7EF5FC3A37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229600" cy="444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</a:rPr>
              <a:t>Code of Ethics &amp; Business Conduct</a:t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en-US" sz="2400" smtClean="0">
                <a:latin typeface="Verdana" pitchFamily="34" charset="0"/>
              </a:rPr>
              <a:t>Compliance Office Confidential Reporting Line.</a:t>
            </a:r>
          </a:p>
          <a:p>
            <a:pPr eaLnBrk="1" hangingPunct="1">
              <a:buFontTx/>
              <a:buNone/>
            </a:pPr>
            <a:endParaRPr lang="en-US" sz="2400" smtClean="0"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4400" b="1" smtClean="0">
                <a:latin typeface="Verdana" pitchFamily="34" charset="0"/>
              </a:rPr>
              <a:t>978-466-4333</a:t>
            </a:r>
          </a:p>
          <a:p>
            <a:pPr eaLnBrk="1" hangingPunct="1"/>
            <a:endParaRPr lang="en-US" sz="240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Verdana" pitchFamily="34" charset="0"/>
              </a:rPr>
              <a:t>	Available to all employees to discuss possible violations of the law, regulation or policy.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85538D7-9CCC-4484-B4AA-192EABD1531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</a:rPr>
              <a:t>Code of Ethics &amp; Business Conduct</a:t>
            </a:r>
          </a:p>
        </p:txBody>
      </p:sp>
      <p:pic>
        <p:nvPicPr>
          <p:cNvPr id="6" name="ELPHRG01.wav">
            <a:hlinkClick r:id="" action="ppaction://media"/>
          </p:cNvPr>
          <p:cNvPicPr>
            <a:picLocks noRot="1" noChangeAspect="1"/>
          </p:cNvPicPr>
          <p:nvPr>
            <a:wavAudioFile r:embed="rId1" name="ELPHRG01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715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C:\Users\bdoxsee\AppData\Local\Microsoft\Windows\Temporary Internet Files\Content.IE5\1COI2HVH\MP90043872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4800600"/>
            <a:ext cx="91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696200" cy="452596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sz="2400" smtClean="0">
                <a:latin typeface="Verdana" pitchFamily="34" charset="0"/>
              </a:rPr>
              <a:t>	The attitudes and actions of a laboratory provider that result in honest and ethical reimbursement.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US" sz="2400" smtClean="0"/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US" sz="2400" smtClean="0"/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mtClean="0"/>
              <a:t>Why do we need a Laboratory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mtClean="0"/>
              <a:t>Compliance Program?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430F748-E18F-4481-97CF-DC0CC945076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</a:rPr>
              <a:t>What is Laboratory Compliance?</a:t>
            </a:r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2456</TotalTime>
  <Words>1857</Words>
  <Application>Microsoft Office PowerPoint</Application>
  <PresentationFormat>Letter Paper (8.5x11 in)</PresentationFormat>
  <Paragraphs>464</Paragraphs>
  <Slides>30</Slides>
  <Notes>24</Notes>
  <HiddenSlides>0</HiddenSlides>
  <MMClips>2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Tahoma</vt:lpstr>
      <vt:lpstr>Arial</vt:lpstr>
      <vt:lpstr>Lucida Sans Unicode</vt:lpstr>
      <vt:lpstr>Wingdings 3</vt:lpstr>
      <vt:lpstr>Verdana</vt:lpstr>
      <vt:lpstr>Wingdings 2</vt:lpstr>
      <vt:lpstr>Wingdings</vt:lpstr>
      <vt:lpstr>Niagara Engraved</vt:lpstr>
      <vt:lpstr>Times</vt:lpstr>
      <vt:lpstr>Times New Roman</vt:lpstr>
      <vt:lpstr>Concourse</vt:lpstr>
      <vt:lpstr>LABORATORY COMPLIANCE</vt:lpstr>
      <vt:lpstr>LABORATORY COMPLIANCE TRAINING </vt:lpstr>
      <vt:lpstr>When you leave this training session, you will….</vt:lpstr>
      <vt:lpstr>Code of Ethics &amp; Business Conduct</vt:lpstr>
      <vt:lpstr>Code of Ethics &amp; Business Conduct</vt:lpstr>
      <vt:lpstr>Code of Ethics &amp; Business Conduct</vt:lpstr>
      <vt:lpstr>Code of Ethics &amp; Business Conduct </vt:lpstr>
      <vt:lpstr>Code of Ethics &amp; Business Conduct</vt:lpstr>
      <vt:lpstr>What is Laboratory Compliance?</vt:lpstr>
      <vt:lpstr>Public and Federal Perceptions</vt:lpstr>
      <vt:lpstr>Laboratory Compliance</vt:lpstr>
      <vt:lpstr>Laboratory Compliance</vt:lpstr>
      <vt:lpstr>Laboratory Compliance</vt:lpstr>
      <vt:lpstr>Laboratory Compliance</vt:lpstr>
      <vt:lpstr>OIG’s Compliance Guidance</vt:lpstr>
      <vt:lpstr>Laboratory Compliance</vt:lpstr>
      <vt:lpstr>Laboratory Compliance</vt:lpstr>
      <vt:lpstr>Government Initiatives</vt:lpstr>
      <vt:lpstr>Laboratory Compliance</vt:lpstr>
      <vt:lpstr>Laboratory Compliance</vt:lpstr>
      <vt:lpstr>Laboratory Compliance</vt:lpstr>
      <vt:lpstr>Laboratory Compliance</vt:lpstr>
      <vt:lpstr>Laboratory Compliance</vt:lpstr>
      <vt:lpstr>Laboratory Compliance</vt:lpstr>
      <vt:lpstr> Compliance Affects These Key Areas in Business  Every staff member plays a part</vt:lpstr>
      <vt:lpstr>Compliance Affects These Key Steps in Business </vt:lpstr>
      <vt:lpstr>Policies and Procedures</vt:lpstr>
      <vt:lpstr>Laboratory Compliance</vt:lpstr>
      <vt:lpstr>Laboratory Compliance</vt:lpstr>
      <vt:lpstr>Employees ARE Accountable</vt:lpstr>
    </vt:vector>
  </TitlesOfParts>
  <Company>ummhc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COMPLIANCE TRAINING</dc:title>
  <dc:creator>ummhc</dc:creator>
  <cp:lastModifiedBy>bdoxsee</cp:lastModifiedBy>
  <cp:revision>108</cp:revision>
  <dcterms:created xsi:type="dcterms:W3CDTF">2006-08-02T17:46:24Z</dcterms:created>
  <dcterms:modified xsi:type="dcterms:W3CDTF">2013-09-19T20:11:36Z</dcterms:modified>
</cp:coreProperties>
</file>