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Lst>
  <p:notesMasterIdLst>
    <p:notesMasterId r:id="rId46"/>
  </p:notesMasterIdLst>
  <p:sldIdLst>
    <p:sldId id="256" r:id="rId8"/>
    <p:sldId id="257" r:id="rId9"/>
    <p:sldId id="272" r:id="rId10"/>
    <p:sldId id="258" r:id="rId11"/>
    <p:sldId id="259" r:id="rId12"/>
    <p:sldId id="260" r:id="rId13"/>
    <p:sldId id="261" r:id="rId14"/>
    <p:sldId id="262" r:id="rId15"/>
    <p:sldId id="268" r:id="rId16"/>
    <p:sldId id="269" r:id="rId17"/>
    <p:sldId id="265" r:id="rId18"/>
    <p:sldId id="266" r:id="rId19"/>
    <p:sldId id="267" r:id="rId20"/>
    <p:sldId id="277" r:id="rId21"/>
    <p:sldId id="278" r:id="rId22"/>
    <p:sldId id="287" r:id="rId23"/>
    <p:sldId id="288" r:id="rId24"/>
    <p:sldId id="289" r:id="rId25"/>
    <p:sldId id="290" r:id="rId26"/>
    <p:sldId id="291" r:id="rId27"/>
    <p:sldId id="292" r:id="rId28"/>
    <p:sldId id="293" r:id="rId29"/>
    <p:sldId id="294" r:id="rId30"/>
    <p:sldId id="295" r:id="rId31"/>
    <p:sldId id="270" r:id="rId32"/>
    <p:sldId id="273" r:id="rId33"/>
    <p:sldId id="274" r:id="rId34"/>
    <p:sldId id="275" r:id="rId35"/>
    <p:sldId id="276" r:id="rId36"/>
    <p:sldId id="279" r:id="rId37"/>
    <p:sldId id="280" r:id="rId38"/>
    <p:sldId id="281" r:id="rId39"/>
    <p:sldId id="282" r:id="rId40"/>
    <p:sldId id="283" r:id="rId41"/>
    <p:sldId id="284" r:id="rId42"/>
    <p:sldId id="263" r:id="rId43"/>
    <p:sldId id="271" r:id="rId44"/>
    <p:sldId id="26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D8063-E7A2-4002-B57D-136874CD5A1E}"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65D38-836A-49FE-B91D-0DCF38268BB8}" type="slidenum">
              <a:rPr lang="en-US" smtClean="0"/>
              <a:t>‹#›</a:t>
            </a:fld>
            <a:endParaRPr lang="en-US"/>
          </a:p>
        </p:txBody>
      </p:sp>
    </p:spTree>
    <p:extLst>
      <p:ext uri="{BB962C8B-B14F-4D97-AF65-F5344CB8AC3E}">
        <p14:creationId xmlns:p14="http://schemas.microsoft.com/office/powerpoint/2010/main" val="1931229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NRBC</a:t>
            </a:r>
            <a:endParaRPr lang="en-US" dirty="0"/>
          </a:p>
        </p:txBody>
      </p:sp>
      <p:sp>
        <p:nvSpPr>
          <p:cNvPr id="4" name="Slide Number Placeholder 3"/>
          <p:cNvSpPr>
            <a:spLocks noGrp="1"/>
          </p:cNvSpPr>
          <p:nvPr>
            <p:ph type="sldNum" sz="quarter" idx="10"/>
          </p:nvPr>
        </p:nvSpPr>
        <p:spPr/>
        <p:txBody>
          <a:bodyPr/>
          <a:lstStyle/>
          <a:p>
            <a:fld id="{5A665D38-836A-49FE-B91D-0DCF38268BB8}" type="slidenum">
              <a:rPr lang="en-US" smtClean="0"/>
              <a:t>34</a:t>
            </a:fld>
            <a:endParaRPr lang="en-US"/>
          </a:p>
        </p:txBody>
      </p:sp>
    </p:spTree>
    <p:extLst>
      <p:ext uri="{BB962C8B-B14F-4D97-AF65-F5344CB8AC3E}">
        <p14:creationId xmlns:p14="http://schemas.microsoft.com/office/powerpoint/2010/main" val="284997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98E46B0-4EE6-42AB-B6C6-75EB331BA3DC}" type="datetimeFigureOut">
              <a:rPr lang="en-US" smtClean="0"/>
              <a:t>11/9/2015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F525950-A2D1-41E2-8363-0EA321740754}"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E46B0-4EE6-42AB-B6C6-75EB331BA3DC}"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5950-A2D1-41E2-8363-0EA3217407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E46B0-4EE6-42AB-B6C6-75EB331BA3DC}"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5950-A2D1-41E2-8363-0EA321740754}"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174874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334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1911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5099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86371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9089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4113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003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8E46B0-4EE6-42AB-B6C6-75EB331BA3DC}"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25950-A2D1-41E2-8363-0EA321740754}"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2358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6907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5322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2712269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2741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52096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6571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1796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99234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2482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98E46B0-4EE6-42AB-B6C6-75EB331BA3DC}" type="datetimeFigureOut">
              <a:rPr lang="en-US" smtClean="0"/>
              <a:t>11/9/2015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F525950-A2D1-41E2-8363-0EA321740754}"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76298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9867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61484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41315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126381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87978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90588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56273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77493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7441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8E46B0-4EE6-42AB-B6C6-75EB331BA3DC}"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5950-A2D1-41E2-8363-0EA321740754}"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04312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07445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4725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46514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00126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1307220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65841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28416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75011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738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98E46B0-4EE6-42AB-B6C6-75EB331BA3DC}"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25950-A2D1-41E2-8363-0EA321740754}"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8722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26500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33235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8510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72625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48551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2990994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20577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1205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3277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8E46B0-4EE6-42AB-B6C6-75EB331BA3DC}"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25950-A2D1-41E2-8363-0EA321740754}"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25615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76435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84399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42380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566424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85925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22979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413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413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E9E7E1E8-6BFE-4256-B3EB-C349EE25B514}" type="slidenum">
              <a:rPr lang="en-US" altLang="en-US"/>
              <a:pPr>
                <a:defRPr/>
              </a:pPr>
              <a:t>‹#›</a:t>
            </a:fld>
            <a:endParaRPr lang="en-US" altLang="en-US"/>
          </a:p>
        </p:txBody>
      </p:sp>
    </p:spTree>
    <p:extLst>
      <p:ext uri="{BB962C8B-B14F-4D97-AF65-F5344CB8AC3E}">
        <p14:creationId xmlns:p14="http://schemas.microsoft.com/office/powerpoint/2010/main" val="9825834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CCE88E05-5B33-4500-A252-3BB5459D71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75364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EB20C253-86C7-4F99-8D07-D4F42641F24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0092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46B0-4EE6-42AB-B6C6-75EB331BA3DC}"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25950-A2D1-41E2-8363-0EA321740754}"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5B58DC2E-9B60-4B7F-BF2C-44789887CB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75697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37"/>
          <p:cNvSpPr>
            <a:spLocks noGrp="1" noChangeArrowheads="1"/>
          </p:cNvSpPr>
          <p:nvPr>
            <p:ph type="sldNum" sz="quarter" idx="12"/>
          </p:nvPr>
        </p:nvSpPr>
        <p:spPr>
          <a:ln/>
        </p:spPr>
        <p:txBody>
          <a:bodyPr/>
          <a:lstStyle>
            <a:lvl1pPr>
              <a:defRPr/>
            </a:lvl1pPr>
          </a:lstStyle>
          <a:p>
            <a:pPr>
              <a:defRPr/>
            </a:pPr>
            <a:fld id="{F147CB46-9A20-4DC9-ABEA-36B4E7728D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47104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37"/>
          <p:cNvSpPr>
            <a:spLocks noGrp="1" noChangeArrowheads="1"/>
          </p:cNvSpPr>
          <p:nvPr>
            <p:ph type="sldNum" sz="quarter" idx="12"/>
          </p:nvPr>
        </p:nvSpPr>
        <p:spPr>
          <a:ln/>
        </p:spPr>
        <p:txBody>
          <a:bodyPr/>
          <a:lstStyle>
            <a:lvl1pPr>
              <a:defRPr/>
            </a:lvl1pPr>
          </a:lstStyle>
          <a:p>
            <a:pPr>
              <a:defRPr/>
            </a:pPr>
            <a:fld id="{EA39BB5A-A7BD-488D-83F5-5678A535F8B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538495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37"/>
          <p:cNvSpPr>
            <a:spLocks noGrp="1" noChangeArrowheads="1"/>
          </p:cNvSpPr>
          <p:nvPr>
            <p:ph type="sldNum" sz="quarter" idx="12"/>
          </p:nvPr>
        </p:nvSpPr>
        <p:spPr>
          <a:ln/>
        </p:spPr>
        <p:txBody>
          <a:bodyPr/>
          <a:lstStyle>
            <a:lvl1pPr>
              <a:defRPr/>
            </a:lvl1pPr>
          </a:lstStyle>
          <a:p>
            <a:pPr>
              <a:defRPr/>
            </a:pPr>
            <a:fld id="{5005D62D-6695-4D84-B033-8F0631DDEF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61144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C8DAD02B-763E-4254-9B05-549755FB83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799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37"/>
          <p:cNvSpPr>
            <a:spLocks noGrp="1" noChangeArrowheads="1"/>
          </p:cNvSpPr>
          <p:nvPr>
            <p:ph type="sldNum" sz="quarter" idx="12"/>
          </p:nvPr>
        </p:nvSpPr>
        <p:spPr>
          <a:ln/>
        </p:spPr>
        <p:txBody>
          <a:bodyPr/>
          <a:lstStyle>
            <a:lvl1pPr>
              <a:defRPr/>
            </a:lvl1pPr>
          </a:lstStyle>
          <a:p>
            <a:pPr>
              <a:defRPr/>
            </a:pPr>
            <a:fld id="{D34FB91A-519C-4F40-87AB-90FBF44C8C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21037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609C5F7-AF9C-4C4A-B03A-C2BBD47393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671349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36"/>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37"/>
          <p:cNvSpPr>
            <a:spLocks noGrp="1" noChangeArrowheads="1"/>
          </p:cNvSpPr>
          <p:nvPr>
            <p:ph type="sldNum" sz="quarter" idx="12"/>
          </p:nvPr>
        </p:nvSpPr>
        <p:spPr>
          <a:ln/>
        </p:spPr>
        <p:txBody>
          <a:bodyPr/>
          <a:lstStyle>
            <a:lvl1pPr>
              <a:defRPr/>
            </a:lvl1pPr>
          </a:lstStyle>
          <a:p>
            <a:pPr>
              <a:defRPr/>
            </a:pPr>
            <a:fld id="{32AC16E3-FA95-45DE-A60E-3A6764983E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457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8E46B0-4EE6-42AB-B6C6-75EB331BA3DC}"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5950-A2D1-41E2-8363-0EA32174075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8E46B0-4EE6-42AB-B6C6-75EB331BA3DC}"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25950-A2D1-41E2-8363-0EA32174075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98E46B0-4EE6-42AB-B6C6-75EB331BA3DC}" type="datetimeFigureOut">
              <a:rPr lang="en-US" smtClean="0"/>
              <a:t>11/9/2015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F525950-A2D1-41E2-8363-0EA321740754}"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2240549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53645882"/>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028383748"/>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6258640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58362555"/>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400">
                <a:solidFill>
                  <a:srgbClr val="FFFFFF"/>
                </a:solidFill>
                <a:latin typeface="Time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eaLnBrk="0" fontAlgn="base" hangingPunct="0">
                  <a:spcBef>
                    <a:spcPct val="0"/>
                  </a:spcBef>
                  <a:spcAft>
                    <a:spcPct val="0"/>
                  </a:spcAft>
                  <a:defRPr/>
                </a:pPr>
                <a:endParaRPr lang="en-US" altLang="en-US" smtClean="0">
                  <a:solidFill>
                    <a:srgbClr val="FFFFFF"/>
                  </a:solidFill>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10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FFFFFF"/>
              </a:solidFill>
            </a:endParaRPr>
          </a:p>
        </p:txBody>
      </p:sp>
      <p:sp>
        <p:nvSpPr>
          <p:cNvPr id="310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559CAB25-8A0E-4686-896D-BEEAEF9363F1}"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311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8086343"/>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lstStyle/>
          <a:p>
            <a:pPr algn="ctr"/>
            <a:r>
              <a:rPr lang="en-US" dirty="0" smtClean="0">
                <a:solidFill>
                  <a:schemeClr val="accent2">
                    <a:lumMod val="50000"/>
                  </a:schemeClr>
                </a:solidFill>
              </a:rPr>
              <a:t>Hematology QC, Troubleshooting, &amp; Clumped Platelets Algorithm</a:t>
            </a:r>
            <a:r>
              <a:rPr lang="en-US" dirty="0" smtClean="0"/>
              <a:t/>
            </a:r>
            <a:br>
              <a:rPr lang="en-US" dirty="0" smtClean="0"/>
            </a:br>
            <a:endParaRPr lang="en-US" dirty="0"/>
          </a:p>
        </p:txBody>
      </p:sp>
      <p:sp>
        <p:nvSpPr>
          <p:cNvPr id="3" name="Subtitle 2"/>
          <p:cNvSpPr>
            <a:spLocks noGrp="1"/>
          </p:cNvSpPr>
          <p:nvPr>
            <p:ph type="subTitle" idx="1"/>
          </p:nvPr>
        </p:nvSpPr>
        <p:spPr>
          <a:xfrm>
            <a:off x="1371600" y="4267200"/>
            <a:ext cx="6400800" cy="1371600"/>
          </a:xfrm>
        </p:spPr>
        <p:txBody>
          <a:bodyPr>
            <a:normAutofit fontScale="25000" lnSpcReduction="20000"/>
          </a:bodyPr>
          <a:lstStyle/>
          <a:p>
            <a:r>
              <a:rPr lang="en-US" sz="7000" dirty="0" smtClean="0">
                <a:solidFill>
                  <a:srgbClr val="FF0000"/>
                </a:solidFill>
              </a:rPr>
              <a:t>Speaker: Charles Gaillard, Hematology Supervisor</a:t>
            </a:r>
          </a:p>
          <a:p>
            <a:r>
              <a:rPr lang="en-US" sz="5100" dirty="0" smtClean="0"/>
              <a:t>Atlanta VAMC Pathology &amp; Laboratory Service Line</a:t>
            </a:r>
          </a:p>
          <a:p>
            <a:endParaRPr lang="en-US" dirty="0" smtClean="0"/>
          </a:p>
          <a:p>
            <a:endParaRPr lang="en-US" dirty="0"/>
          </a:p>
          <a:p>
            <a:endParaRPr lang="en-US" sz="4400" dirty="0" smtClean="0"/>
          </a:p>
          <a:p>
            <a:r>
              <a:rPr lang="en-US" sz="4400" dirty="0" smtClean="0"/>
              <a:t>Facilitator and Editor: Dr. Julie West, Laboratory Technical Specialist</a:t>
            </a:r>
            <a:endParaRPr lang="en-US" sz="4400" dirty="0"/>
          </a:p>
        </p:txBody>
      </p:sp>
      <p:pic>
        <p:nvPicPr>
          <p:cNvPr id="5" name="Picture 4" descr="C:\Users\VHAATGWestJ2\AppData\Local\Microsoft\Windows\Temporary Internet Files\Content.IE5\BQFKYO2U\fig11_blood_1[1].jpg"/>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1828799" cy="1676400"/>
          </a:xfrm>
          <a:prstGeom prst="rect">
            <a:avLst/>
          </a:prstGeom>
          <a:noFill/>
          <a:ln>
            <a:noFill/>
          </a:ln>
        </p:spPr>
      </p:pic>
    </p:spTree>
    <p:extLst>
      <p:ext uri="{BB962C8B-B14F-4D97-AF65-F5344CB8AC3E}">
        <p14:creationId xmlns:p14="http://schemas.microsoft.com/office/powerpoint/2010/main" val="2682482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RBCS:</a:t>
            </a:r>
            <a:endParaRPr lang="en-US" dirty="0"/>
          </a:p>
        </p:txBody>
      </p:sp>
      <p:sp>
        <p:nvSpPr>
          <p:cNvPr id="3" name="Content Placeholder 2"/>
          <p:cNvSpPr>
            <a:spLocks noGrp="1"/>
          </p:cNvSpPr>
          <p:nvPr>
            <p:ph sz="quarter" idx="1"/>
          </p:nvPr>
        </p:nvSpPr>
        <p:spPr/>
        <p:txBody>
          <a:bodyPr>
            <a:normAutofit lnSpcReduction="10000"/>
          </a:bodyPr>
          <a:lstStyle/>
          <a:p>
            <a:r>
              <a:rPr lang="en-US" b="1" dirty="0"/>
              <a:t>MEAN CORPUSCULAR</a:t>
            </a:r>
          </a:p>
          <a:p>
            <a:r>
              <a:rPr lang="en-US" b="1" dirty="0"/>
              <a:t>VOLUME (MCV)</a:t>
            </a:r>
          </a:p>
          <a:p>
            <a:pPr marL="0" indent="0">
              <a:buNone/>
            </a:pPr>
            <a:r>
              <a:rPr lang="en-US" dirty="0" smtClean="0"/>
              <a:t>	• </a:t>
            </a:r>
            <a:r>
              <a:rPr lang="en-US" dirty="0"/>
              <a:t>Very accurate</a:t>
            </a:r>
          </a:p>
          <a:p>
            <a:pPr marL="0" indent="0">
              <a:buNone/>
            </a:pPr>
            <a:r>
              <a:rPr lang="en-US" dirty="0" smtClean="0"/>
              <a:t>	• </a:t>
            </a:r>
            <a:r>
              <a:rPr lang="en-US" dirty="0"/>
              <a:t>Measurement of the size of the </a:t>
            </a:r>
            <a:r>
              <a:rPr lang="en-US" dirty="0" smtClean="0"/>
              <a:t>cell</a:t>
            </a:r>
          </a:p>
          <a:p>
            <a:pPr marL="0" indent="0">
              <a:buNone/>
            </a:pPr>
            <a:r>
              <a:rPr lang="en-US" dirty="0" smtClean="0"/>
              <a:t>In general:</a:t>
            </a:r>
            <a:endParaRPr lang="en-US" dirty="0"/>
          </a:p>
          <a:p>
            <a:pPr marL="0" indent="0">
              <a:buNone/>
            </a:pPr>
            <a:r>
              <a:rPr lang="en-US" dirty="0"/>
              <a:t>	</a:t>
            </a:r>
            <a:r>
              <a:rPr lang="en-US" dirty="0" smtClean="0"/>
              <a:t>80-100 </a:t>
            </a:r>
            <a:r>
              <a:rPr lang="en-US" dirty="0" err="1"/>
              <a:t>fL</a:t>
            </a:r>
            <a:r>
              <a:rPr lang="en-US" dirty="0"/>
              <a:t> = normocytic cells</a:t>
            </a:r>
          </a:p>
          <a:p>
            <a:pPr marL="0" indent="0">
              <a:buNone/>
            </a:pPr>
            <a:r>
              <a:rPr lang="en-US" dirty="0"/>
              <a:t>	</a:t>
            </a:r>
            <a:r>
              <a:rPr lang="en-US" dirty="0" smtClean="0"/>
              <a:t>&lt;</a:t>
            </a:r>
            <a:r>
              <a:rPr lang="en-US" dirty="0"/>
              <a:t>80 </a:t>
            </a:r>
            <a:r>
              <a:rPr lang="en-US" dirty="0" err="1"/>
              <a:t>fL</a:t>
            </a:r>
            <a:r>
              <a:rPr lang="en-US" dirty="0"/>
              <a:t> = microcytic cells</a:t>
            </a:r>
          </a:p>
          <a:p>
            <a:pPr marL="0" indent="0">
              <a:buNone/>
            </a:pPr>
            <a:r>
              <a:rPr lang="en-US" dirty="0"/>
              <a:t>	</a:t>
            </a:r>
            <a:r>
              <a:rPr lang="en-US" dirty="0" smtClean="0"/>
              <a:t>&gt;</a:t>
            </a:r>
            <a:r>
              <a:rPr lang="en-US" dirty="0"/>
              <a:t>100 </a:t>
            </a:r>
            <a:r>
              <a:rPr lang="en-US" dirty="0" err="1"/>
              <a:t>fL</a:t>
            </a:r>
            <a:r>
              <a:rPr lang="en-US" dirty="0"/>
              <a:t> = macrocytic </a:t>
            </a:r>
            <a:r>
              <a:rPr lang="en-US" dirty="0" smtClean="0"/>
              <a:t>cells</a:t>
            </a:r>
          </a:p>
          <a:p>
            <a:pPr marL="0" indent="0">
              <a:buNone/>
            </a:pPr>
            <a:endParaRPr lang="en-US" dirty="0"/>
          </a:p>
          <a:p>
            <a:pPr marL="0" indent="0" algn="r">
              <a:buNone/>
            </a:pPr>
            <a:r>
              <a:rPr lang="en-US" sz="1100" dirty="0" smtClean="0"/>
              <a:t>Slide Courtesy of: JoAnn </a:t>
            </a:r>
            <a:r>
              <a:rPr lang="en-US" sz="1100" dirty="0" err="1"/>
              <a:t>Deasy</a:t>
            </a:r>
            <a:r>
              <a:rPr lang="en-US" sz="1100" dirty="0"/>
              <a:t>, PA-C. MPH</a:t>
            </a:r>
          </a:p>
          <a:p>
            <a:pPr marL="0" indent="0" algn="r">
              <a:buNone/>
            </a:pPr>
            <a:r>
              <a:rPr lang="en-US" sz="1100" dirty="0"/>
              <a:t>San Francisco, CA</a:t>
            </a:r>
          </a:p>
          <a:p>
            <a:pPr marL="0" indent="0" algn="r">
              <a:buNone/>
            </a:pPr>
            <a:r>
              <a:rPr lang="en-US" sz="1100" dirty="0"/>
              <a:t>jadeasy@sbcglobal.net</a:t>
            </a:r>
            <a:endParaRPr lang="en-US" sz="1100" dirty="0" smtClean="0"/>
          </a:p>
        </p:txBody>
      </p:sp>
    </p:spTree>
    <p:extLst>
      <p:ext uri="{BB962C8B-B14F-4D97-AF65-F5344CB8AC3E}">
        <p14:creationId xmlns:p14="http://schemas.microsoft.com/office/powerpoint/2010/main" val="94179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549400"/>
            <a:ext cx="5080000" cy="3759200"/>
          </a:xfrm>
          <a:prstGeom prst="rect">
            <a:avLst/>
          </a:prstGeom>
        </p:spPr>
      </p:pic>
      <p:sp>
        <p:nvSpPr>
          <p:cNvPr id="3" name="TextBox 2"/>
          <p:cNvSpPr txBox="1"/>
          <p:nvPr/>
        </p:nvSpPr>
        <p:spPr>
          <a:xfrm>
            <a:off x="1752600" y="990600"/>
            <a:ext cx="5562600" cy="646331"/>
          </a:xfrm>
          <a:prstGeom prst="rect">
            <a:avLst/>
          </a:prstGeom>
          <a:noFill/>
        </p:spPr>
        <p:txBody>
          <a:bodyPr wrap="square" rtlCol="0">
            <a:spAutoFit/>
          </a:bodyPr>
          <a:lstStyle/>
          <a:p>
            <a:r>
              <a:rPr lang="en-US" dirty="0" smtClean="0"/>
              <a:t>PERIPHERAL SMEARS: Describe what is seen in this slide…</a:t>
            </a:r>
            <a:endParaRPr lang="en-US" dirty="0"/>
          </a:p>
        </p:txBody>
      </p:sp>
    </p:spTree>
    <p:extLst>
      <p:ext uri="{BB962C8B-B14F-4D97-AF65-F5344CB8AC3E}">
        <p14:creationId xmlns:p14="http://schemas.microsoft.com/office/powerpoint/2010/main" val="212912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152650"/>
            <a:ext cx="3810000" cy="2552700"/>
          </a:xfrm>
          <a:prstGeom prst="rect">
            <a:avLst/>
          </a:prstGeom>
        </p:spPr>
      </p:pic>
      <p:sp>
        <p:nvSpPr>
          <p:cNvPr id="3" name="TextBox 2"/>
          <p:cNvSpPr txBox="1"/>
          <p:nvPr/>
        </p:nvSpPr>
        <p:spPr>
          <a:xfrm>
            <a:off x="1752600" y="990600"/>
            <a:ext cx="5562600" cy="369332"/>
          </a:xfrm>
          <a:prstGeom prst="rect">
            <a:avLst/>
          </a:prstGeom>
          <a:noFill/>
        </p:spPr>
        <p:txBody>
          <a:bodyPr wrap="square" rtlCol="0">
            <a:spAutoFit/>
          </a:bodyPr>
          <a:lstStyle/>
          <a:p>
            <a:r>
              <a:rPr lang="en-US" dirty="0" smtClean="0"/>
              <a:t>Describe what is seen in this slide…</a:t>
            </a:r>
            <a:endParaRPr lang="en-US" dirty="0"/>
          </a:p>
        </p:txBody>
      </p:sp>
    </p:spTree>
    <p:extLst>
      <p:ext uri="{BB962C8B-B14F-4D97-AF65-F5344CB8AC3E}">
        <p14:creationId xmlns:p14="http://schemas.microsoft.com/office/powerpoint/2010/main" val="16612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72" y="1046988"/>
            <a:ext cx="6848856" cy="4764024"/>
          </a:xfrm>
          <a:prstGeom prst="rect">
            <a:avLst/>
          </a:prstGeom>
        </p:spPr>
      </p:pic>
      <p:sp>
        <p:nvSpPr>
          <p:cNvPr id="3" name="TextBox 2"/>
          <p:cNvSpPr txBox="1"/>
          <p:nvPr/>
        </p:nvSpPr>
        <p:spPr>
          <a:xfrm>
            <a:off x="1741714" y="533400"/>
            <a:ext cx="5562600" cy="369332"/>
          </a:xfrm>
          <a:prstGeom prst="rect">
            <a:avLst/>
          </a:prstGeom>
          <a:noFill/>
        </p:spPr>
        <p:txBody>
          <a:bodyPr wrap="square" rtlCol="0">
            <a:spAutoFit/>
          </a:bodyPr>
          <a:lstStyle/>
          <a:p>
            <a:r>
              <a:rPr lang="en-US" dirty="0" smtClean="0"/>
              <a:t>Describe what is seen in this slide…</a:t>
            </a:r>
            <a:endParaRPr lang="en-US" dirty="0"/>
          </a:p>
        </p:txBody>
      </p:sp>
    </p:spTree>
    <p:extLst>
      <p:ext uri="{BB962C8B-B14F-4D97-AF65-F5344CB8AC3E}">
        <p14:creationId xmlns:p14="http://schemas.microsoft.com/office/powerpoint/2010/main" val="6802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33400"/>
            <a:ext cx="5562600" cy="369332"/>
          </a:xfrm>
          <a:prstGeom prst="rect">
            <a:avLst/>
          </a:prstGeom>
          <a:noFill/>
        </p:spPr>
        <p:txBody>
          <a:bodyPr wrap="square" rtlCol="0">
            <a:spAutoFit/>
          </a:bodyPr>
          <a:lstStyle/>
          <a:p>
            <a:r>
              <a:rPr lang="en-US" dirty="0" smtClean="0"/>
              <a:t>Describe what is seen in this slide…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600200"/>
            <a:ext cx="5577840" cy="4462272"/>
          </a:xfrm>
          <a:prstGeom prst="rect">
            <a:avLst/>
          </a:prstGeom>
        </p:spPr>
      </p:pic>
    </p:spTree>
    <p:extLst>
      <p:ext uri="{BB962C8B-B14F-4D97-AF65-F5344CB8AC3E}">
        <p14:creationId xmlns:p14="http://schemas.microsoft.com/office/powerpoint/2010/main" val="3163354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3999" y="1600199"/>
            <a:ext cx="5867401" cy="4457135"/>
          </a:xfrm>
        </p:spPr>
      </p:pic>
      <p:sp>
        <p:nvSpPr>
          <p:cNvPr id="5" name="Title 4"/>
          <p:cNvSpPr txBox="1">
            <a:spLocks noGrp="1"/>
          </p:cNvSpPr>
          <p:nvPr>
            <p:ph type="title"/>
          </p:nvPr>
        </p:nvSpPr>
        <p:spPr>
          <a:xfrm>
            <a:off x="457200" y="681335"/>
            <a:ext cx="8229600" cy="461665"/>
          </a:xfrm>
          <a:prstGeom prst="rect">
            <a:avLst/>
          </a:prstGeom>
          <a:noFill/>
        </p:spPr>
        <p:txBody>
          <a:bodyPr wrap="square" rtlCol="0">
            <a:spAutoFit/>
          </a:bodyPr>
          <a:lstStyle/>
          <a:p>
            <a:r>
              <a:rPr lang="en-US" sz="2400" dirty="0" smtClean="0"/>
              <a:t>Describe what is seen in this slide…</a:t>
            </a:r>
            <a:endParaRPr lang="en-US" sz="2400" dirty="0"/>
          </a:p>
        </p:txBody>
      </p:sp>
      <p:sp>
        <p:nvSpPr>
          <p:cNvPr id="2" name="TextBox 1"/>
          <p:cNvSpPr txBox="1"/>
          <p:nvPr/>
        </p:nvSpPr>
        <p:spPr>
          <a:xfrm>
            <a:off x="1676400" y="6324600"/>
            <a:ext cx="3728072" cy="369332"/>
          </a:xfrm>
          <a:prstGeom prst="rect">
            <a:avLst/>
          </a:prstGeom>
          <a:noFill/>
        </p:spPr>
        <p:txBody>
          <a:bodyPr wrap="none" rtlCol="0">
            <a:spAutoFit/>
          </a:bodyPr>
          <a:lstStyle/>
          <a:p>
            <a:r>
              <a:rPr lang="en-US" dirty="0" smtClean="0"/>
              <a:t>Courtesy of NY State Dept. of Health</a:t>
            </a:r>
            <a:endParaRPr lang="en-US" dirty="0"/>
          </a:p>
        </p:txBody>
      </p:sp>
    </p:spTree>
    <p:extLst>
      <p:ext uri="{BB962C8B-B14F-4D97-AF65-F5344CB8AC3E}">
        <p14:creationId xmlns:p14="http://schemas.microsoft.com/office/powerpoint/2010/main" val="1363455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dirty="0" smtClean="0"/>
              <a:t>Coagulation</a:t>
            </a:r>
            <a:r>
              <a:rPr lang="en-US" altLang="en-US" dirty="0" smtClean="0"/>
              <a:t>: Inhibitors</a:t>
            </a:r>
            <a:endParaRPr lang="en-US" altLang="en-US" dirty="0" smtClean="0"/>
          </a:p>
        </p:txBody>
      </p:sp>
      <p:sp>
        <p:nvSpPr>
          <p:cNvPr id="6147" name="Rectangle 3"/>
          <p:cNvSpPr>
            <a:spLocks noGrp="1" noChangeArrowheads="1"/>
          </p:cNvSpPr>
          <p:nvPr>
            <p:ph type="body" idx="1"/>
          </p:nvPr>
        </p:nvSpPr>
        <p:spPr/>
        <p:txBody>
          <a:bodyPr/>
          <a:lstStyle/>
          <a:p>
            <a:pPr eaLnBrk="1" hangingPunct="1">
              <a:defRPr/>
            </a:pPr>
            <a:r>
              <a:rPr lang="en-US" altLang="en-US" dirty="0" smtClean="0"/>
              <a:t>Anti-thrombin III with heparin: II, IX, X, XI, XII</a:t>
            </a:r>
          </a:p>
          <a:p>
            <a:pPr eaLnBrk="1" hangingPunct="1">
              <a:defRPr/>
            </a:pPr>
            <a:r>
              <a:rPr lang="en-US" altLang="en-US" dirty="0" smtClean="0"/>
              <a:t>Protein C and protein S: slow down VIII and V</a:t>
            </a:r>
          </a:p>
          <a:p>
            <a:pPr eaLnBrk="1" hangingPunct="1">
              <a:defRPr/>
            </a:pPr>
            <a:r>
              <a:rPr lang="en-US" altLang="en-US" dirty="0" smtClean="0"/>
              <a:t>Heparin: quick acting but short lived and need AT-III</a:t>
            </a:r>
          </a:p>
          <a:p>
            <a:pPr eaLnBrk="1" hangingPunct="1">
              <a:defRPr/>
            </a:pPr>
            <a:r>
              <a:rPr lang="en-US" altLang="en-US" dirty="0" err="1" smtClean="0"/>
              <a:t>Coumarin</a:t>
            </a:r>
            <a:r>
              <a:rPr lang="en-US" altLang="en-US" dirty="0" smtClean="0"/>
              <a:t>: vitamin K antagonist</a:t>
            </a:r>
          </a:p>
        </p:txBody>
      </p:sp>
    </p:spTree>
    <p:extLst>
      <p:ext uri="{BB962C8B-B14F-4D97-AF65-F5344CB8AC3E}">
        <p14:creationId xmlns:p14="http://schemas.microsoft.com/office/powerpoint/2010/main" val="131738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Specimen</a:t>
            </a:r>
          </a:p>
        </p:txBody>
      </p:sp>
      <p:sp>
        <p:nvSpPr>
          <p:cNvPr id="8195" name="Rectangle 3"/>
          <p:cNvSpPr>
            <a:spLocks noGrp="1" noChangeArrowheads="1"/>
          </p:cNvSpPr>
          <p:nvPr>
            <p:ph type="body" idx="1"/>
          </p:nvPr>
        </p:nvSpPr>
        <p:spPr/>
        <p:txBody>
          <a:bodyPr/>
          <a:lstStyle/>
          <a:p>
            <a:pPr eaLnBrk="1" hangingPunct="1">
              <a:defRPr/>
            </a:pPr>
            <a:r>
              <a:rPr lang="en-US" altLang="en-US" smtClean="0"/>
              <a:t>Clean phlebotomy required</a:t>
            </a:r>
          </a:p>
          <a:p>
            <a:pPr eaLnBrk="1" hangingPunct="1">
              <a:defRPr/>
            </a:pPr>
            <a:r>
              <a:rPr lang="en-US" altLang="en-US" smtClean="0"/>
              <a:t>3.2% vs 3.8% citrate</a:t>
            </a:r>
          </a:p>
          <a:p>
            <a:pPr eaLnBrk="1" hangingPunct="1">
              <a:defRPr/>
            </a:pPr>
            <a:r>
              <a:rPr lang="en-US" altLang="en-US" smtClean="0"/>
              <a:t>1:9 citrate to blood ratio</a:t>
            </a:r>
          </a:p>
          <a:p>
            <a:pPr eaLnBrk="1" hangingPunct="1">
              <a:defRPr/>
            </a:pPr>
            <a:r>
              <a:rPr lang="en-US" altLang="en-US" smtClean="0"/>
              <a:t>Transport to lab quickly and separate plasma</a:t>
            </a:r>
          </a:p>
          <a:p>
            <a:pPr eaLnBrk="1" hangingPunct="1">
              <a:defRPr/>
            </a:pPr>
            <a:r>
              <a:rPr lang="en-US" altLang="en-US" smtClean="0"/>
              <a:t>Platelet poor plasma (PPP)</a:t>
            </a:r>
          </a:p>
          <a:p>
            <a:pPr eaLnBrk="1" hangingPunct="1">
              <a:defRPr/>
            </a:pPr>
            <a:r>
              <a:rPr lang="en-US" altLang="en-US" smtClean="0"/>
              <a:t>Test without delay or store frozen</a:t>
            </a:r>
          </a:p>
        </p:txBody>
      </p:sp>
    </p:spTree>
    <p:extLst>
      <p:ext uri="{BB962C8B-B14F-4D97-AF65-F5344CB8AC3E}">
        <p14:creationId xmlns:p14="http://schemas.microsoft.com/office/powerpoint/2010/main" val="3571413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Instrumentation</a:t>
            </a:r>
          </a:p>
        </p:txBody>
      </p:sp>
      <p:sp>
        <p:nvSpPr>
          <p:cNvPr id="9219" name="Rectangle 3"/>
          <p:cNvSpPr>
            <a:spLocks noGrp="1" noChangeArrowheads="1"/>
          </p:cNvSpPr>
          <p:nvPr>
            <p:ph type="body" idx="1"/>
          </p:nvPr>
        </p:nvSpPr>
        <p:spPr>
          <a:xfrm>
            <a:off x="1169988" y="1946275"/>
            <a:ext cx="7974012" cy="4911725"/>
          </a:xfrm>
        </p:spPr>
        <p:txBody>
          <a:bodyPr/>
          <a:lstStyle/>
          <a:p>
            <a:pPr eaLnBrk="1" hangingPunct="1">
              <a:defRPr/>
            </a:pPr>
            <a:r>
              <a:rPr lang="en-US" altLang="en-US" smtClean="0"/>
              <a:t>Electro-mechanical (e.g., Fibrometer)</a:t>
            </a:r>
          </a:p>
          <a:p>
            <a:pPr lvl="1" eaLnBrk="1" hangingPunct="1">
              <a:defRPr/>
            </a:pPr>
            <a:r>
              <a:rPr lang="en-US" altLang="en-US" smtClean="0"/>
              <a:t>Physical detection of clot</a:t>
            </a:r>
          </a:p>
          <a:p>
            <a:pPr lvl="1" eaLnBrk="1" hangingPunct="1">
              <a:defRPr/>
            </a:pPr>
            <a:r>
              <a:rPr lang="en-US" altLang="en-US" smtClean="0"/>
              <a:t>Cannot be automated</a:t>
            </a:r>
          </a:p>
          <a:p>
            <a:pPr eaLnBrk="1" hangingPunct="1">
              <a:defRPr/>
            </a:pPr>
            <a:r>
              <a:rPr lang="en-US" altLang="en-US" smtClean="0"/>
              <a:t>Optical (e.g., MLA, ACL)</a:t>
            </a:r>
          </a:p>
          <a:p>
            <a:pPr lvl="1" eaLnBrk="1" hangingPunct="1">
              <a:defRPr/>
            </a:pPr>
            <a:r>
              <a:rPr lang="en-US" altLang="en-US" smtClean="0"/>
              <a:t>Interference with icteria or lipemia</a:t>
            </a:r>
          </a:p>
          <a:p>
            <a:pPr lvl="1" eaLnBrk="1" hangingPunct="1">
              <a:defRPr/>
            </a:pPr>
            <a:r>
              <a:rPr lang="en-US" altLang="en-US" smtClean="0"/>
              <a:t>Can be automated</a:t>
            </a:r>
          </a:p>
        </p:txBody>
      </p:sp>
    </p:spTree>
    <p:extLst>
      <p:ext uri="{BB962C8B-B14F-4D97-AF65-F5344CB8AC3E}">
        <p14:creationId xmlns:p14="http://schemas.microsoft.com/office/powerpoint/2010/main" val="265150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ibrometer.jpg                                                 0005C010&#10;Med Tech C207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168400"/>
            <a:ext cx="5715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Fibrometer2.jpg                                                0005C010&#10;Med Tech C207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607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89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 VAMC </a:t>
            </a:r>
            <a:r>
              <a:rPr lang="en-US" dirty="0" smtClean="0">
                <a:solidFill>
                  <a:srgbClr val="FF0000"/>
                </a:solidFill>
              </a:rPr>
              <a:t>CORE</a:t>
            </a:r>
            <a:r>
              <a:rPr lang="en-US" dirty="0" smtClean="0"/>
              <a:t> </a:t>
            </a:r>
            <a:r>
              <a:rPr lang="en-US" dirty="0" smtClean="0">
                <a:solidFill>
                  <a:srgbClr val="FF0000"/>
                </a:solidFill>
              </a:rPr>
              <a:t>VALUE</a:t>
            </a:r>
            <a:r>
              <a:rPr lang="en-US" dirty="0" smtClean="0"/>
              <a:t>:</a:t>
            </a:r>
            <a:endParaRPr lang="en-US" dirty="0"/>
          </a:p>
        </p:txBody>
      </p:sp>
      <p:sp>
        <p:nvSpPr>
          <p:cNvPr id="3" name="Content Placeholder 2"/>
          <p:cNvSpPr>
            <a:spLocks noGrp="1"/>
          </p:cNvSpPr>
          <p:nvPr>
            <p:ph sz="quarter" idx="1"/>
          </p:nvPr>
        </p:nvSpPr>
        <p:spPr/>
        <p:txBody>
          <a:bodyPr/>
          <a:lstStyle/>
          <a:p>
            <a:endParaRPr lang="en-US" b="1" dirty="0" smtClean="0"/>
          </a:p>
          <a:p>
            <a:endParaRPr lang="en-US" b="1" dirty="0"/>
          </a:p>
          <a:p>
            <a:pPr marL="0" indent="0">
              <a:buNone/>
            </a:pPr>
            <a:r>
              <a:rPr lang="en-US" b="1" u="sng" dirty="0" smtClean="0">
                <a:solidFill>
                  <a:srgbClr val="0070C0"/>
                </a:solidFill>
              </a:rPr>
              <a:t>Commitment</a:t>
            </a:r>
            <a:r>
              <a:rPr lang="en-US" b="1" dirty="0">
                <a:solidFill>
                  <a:srgbClr val="0070C0"/>
                </a:solidFill>
              </a:rPr>
              <a:t>:</a:t>
            </a:r>
            <a:r>
              <a:rPr lang="en-US" dirty="0">
                <a:solidFill>
                  <a:srgbClr val="0070C0"/>
                </a:solidFill>
              </a:rPr>
              <a:t> Work diligently to serve Veterans and other beneficiaries. Be driven by an earnest belief in VA’s mission. Fulfill my individual responsibilities and organizational responsibilities. </a:t>
            </a:r>
          </a:p>
        </p:txBody>
      </p:sp>
    </p:spTree>
    <p:extLst>
      <p:ext uri="{BB962C8B-B14F-4D97-AF65-F5344CB8AC3E}">
        <p14:creationId xmlns:p14="http://schemas.microsoft.com/office/powerpoint/2010/main" val="160544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Basic Hemostasis Tests</a:t>
            </a:r>
          </a:p>
        </p:txBody>
      </p:sp>
      <p:sp>
        <p:nvSpPr>
          <p:cNvPr id="22531" name="Rectangle 3"/>
          <p:cNvSpPr>
            <a:spLocks noGrp="1" noChangeArrowheads="1"/>
          </p:cNvSpPr>
          <p:nvPr>
            <p:ph type="body" sz="half" idx="1"/>
          </p:nvPr>
        </p:nvSpPr>
        <p:spPr/>
        <p:txBody>
          <a:bodyPr/>
          <a:lstStyle/>
          <a:p>
            <a:pPr eaLnBrk="1" hangingPunct="1">
              <a:lnSpc>
                <a:spcPct val="90000"/>
              </a:lnSpc>
              <a:defRPr/>
            </a:pPr>
            <a:r>
              <a:rPr lang="en-US" altLang="en-US" sz="2400" smtClean="0"/>
              <a:t>Plasmatic factors</a:t>
            </a:r>
          </a:p>
          <a:p>
            <a:pPr lvl="1" eaLnBrk="1" hangingPunct="1">
              <a:lnSpc>
                <a:spcPct val="90000"/>
              </a:lnSpc>
              <a:defRPr/>
            </a:pPr>
            <a:r>
              <a:rPr lang="en-US" altLang="en-US" smtClean="0"/>
              <a:t>Thrombin time</a:t>
            </a:r>
          </a:p>
          <a:p>
            <a:pPr lvl="1" eaLnBrk="1" hangingPunct="1">
              <a:lnSpc>
                <a:spcPct val="90000"/>
              </a:lnSpc>
              <a:defRPr/>
            </a:pPr>
            <a:r>
              <a:rPr lang="en-US" altLang="en-US" smtClean="0"/>
              <a:t>Prothrombin time</a:t>
            </a:r>
          </a:p>
          <a:p>
            <a:pPr lvl="1" eaLnBrk="1" hangingPunct="1">
              <a:lnSpc>
                <a:spcPct val="90000"/>
              </a:lnSpc>
              <a:defRPr/>
            </a:pPr>
            <a:r>
              <a:rPr lang="en-US" altLang="en-US" smtClean="0"/>
              <a:t>Activated Partial Thromoplastin time</a:t>
            </a:r>
          </a:p>
          <a:p>
            <a:pPr lvl="1" eaLnBrk="1" hangingPunct="1">
              <a:lnSpc>
                <a:spcPct val="90000"/>
              </a:lnSpc>
              <a:defRPr/>
            </a:pPr>
            <a:r>
              <a:rPr lang="en-US" altLang="en-US" smtClean="0"/>
              <a:t>5M urea test (factor XIII)</a:t>
            </a:r>
          </a:p>
          <a:p>
            <a:pPr eaLnBrk="1" hangingPunct="1">
              <a:lnSpc>
                <a:spcPct val="90000"/>
              </a:lnSpc>
              <a:defRPr/>
            </a:pPr>
            <a:r>
              <a:rPr lang="en-US" altLang="en-US" sz="2400" smtClean="0"/>
              <a:t>Platelet</a:t>
            </a:r>
          </a:p>
          <a:p>
            <a:pPr lvl="1" eaLnBrk="1" hangingPunct="1">
              <a:lnSpc>
                <a:spcPct val="90000"/>
              </a:lnSpc>
              <a:defRPr/>
            </a:pPr>
            <a:r>
              <a:rPr lang="en-US" altLang="en-US" smtClean="0"/>
              <a:t>Platelet count</a:t>
            </a:r>
          </a:p>
          <a:p>
            <a:pPr lvl="1" eaLnBrk="1" hangingPunct="1">
              <a:lnSpc>
                <a:spcPct val="90000"/>
              </a:lnSpc>
              <a:defRPr/>
            </a:pPr>
            <a:r>
              <a:rPr lang="en-US" altLang="en-US" smtClean="0"/>
              <a:t>Platelet function test</a:t>
            </a:r>
          </a:p>
        </p:txBody>
      </p:sp>
      <p:sp>
        <p:nvSpPr>
          <p:cNvPr id="22532" name="Rectangle 4"/>
          <p:cNvSpPr>
            <a:spLocks noGrp="1" noChangeArrowheads="1"/>
          </p:cNvSpPr>
          <p:nvPr>
            <p:ph type="body" sz="half" idx="2"/>
          </p:nvPr>
        </p:nvSpPr>
        <p:spPr/>
        <p:txBody>
          <a:bodyPr/>
          <a:lstStyle/>
          <a:p>
            <a:pPr eaLnBrk="1" hangingPunct="1">
              <a:lnSpc>
                <a:spcPct val="90000"/>
              </a:lnSpc>
              <a:defRPr/>
            </a:pPr>
            <a:r>
              <a:rPr lang="en-US" altLang="en-US" sz="2400" smtClean="0"/>
              <a:t>Vascular integrity</a:t>
            </a:r>
          </a:p>
          <a:p>
            <a:pPr lvl="1" eaLnBrk="1" hangingPunct="1">
              <a:lnSpc>
                <a:spcPct val="90000"/>
              </a:lnSpc>
              <a:defRPr/>
            </a:pPr>
            <a:r>
              <a:rPr lang="en-US" altLang="en-US" smtClean="0"/>
              <a:t>Bleeding time</a:t>
            </a:r>
          </a:p>
          <a:p>
            <a:pPr lvl="1" eaLnBrk="1" hangingPunct="1">
              <a:lnSpc>
                <a:spcPct val="90000"/>
              </a:lnSpc>
              <a:defRPr/>
            </a:pPr>
            <a:r>
              <a:rPr lang="en-US" altLang="en-US" smtClean="0"/>
              <a:t>Tourniquet test</a:t>
            </a:r>
          </a:p>
          <a:p>
            <a:pPr eaLnBrk="1" hangingPunct="1">
              <a:lnSpc>
                <a:spcPct val="90000"/>
              </a:lnSpc>
              <a:defRPr/>
            </a:pPr>
            <a:r>
              <a:rPr lang="en-US" altLang="en-US" sz="2400" smtClean="0"/>
              <a:t>Others</a:t>
            </a:r>
          </a:p>
          <a:p>
            <a:pPr lvl="1" eaLnBrk="1" hangingPunct="1">
              <a:lnSpc>
                <a:spcPct val="90000"/>
              </a:lnSpc>
              <a:defRPr/>
            </a:pPr>
            <a:r>
              <a:rPr lang="en-US" altLang="en-US" smtClean="0"/>
              <a:t>FDP, D-dimer</a:t>
            </a:r>
          </a:p>
          <a:p>
            <a:pPr lvl="1" eaLnBrk="1" hangingPunct="1">
              <a:lnSpc>
                <a:spcPct val="90000"/>
              </a:lnSpc>
              <a:defRPr/>
            </a:pPr>
            <a:r>
              <a:rPr lang="en-US" altLang="en-US" smtClean="0"/>
              <a:t>Factor assays</a:t>
            </a:r>
          </a:p>
          <a:p>
            <a:pPr lvl="1" eaLnBrk="1" hangingPunct="1">
              <a:lnSpc>
                <a:spcPct val="90000"/>
              </a:lnSpc>
              <a:defRPr/>
            </a:pPr>
            <a:r>
              <a:rPr lang="en-US" altLang="en-US" smtClean="0"/>
              <a:t>Anti-thrombin III</a:t>
            </a:r>
          </a:p>
          <a:p>
            <a:pPr lvl="1" eaLnBrk="1" hangingPunct="1">
              <a:lnSpc>
                <a:spcPct val="90000"/>
              </a:lnSpc>
              <a:defRPr/>
            </a:pPr>
            <a:r>
              <a:rPr lang="en-US" altLang="en-US" smtClean="0"/>
              <a:t>Proteins C and S</a:t>
            </a:r>
          </a:p>
          <a:p>
            <a:pPr lvl="1" eaLnBrk="1" hangingPunct="1">
              <a:lnSpc>
                <a:spcPct val="90000"/>
              </a:lnSpc>
              <a:defRPr/>
            </a:pPr>
            <a:r>
              <a:rPr lang="en-US" altLang="en-US" smtClean="0"/>
              <a:t>Factor V Leiden</a:t>
            </a:r>
          </a:p>
          <a:p>
            <a:pPr eaLnBrk="1" hangingPunct="1">
              <a:lnSpc>
                <a:spcPct val="90000"/>
              </a:lnSpc>
              <a:defRPr/>
            </a:pPr>
            <a:endParaRPr lang="en-US" altLang="en-US" sz="2400" smtClean="0"/>
          </a:p>
        </p:txBody>
      </p:sp>
    </p:spTree>
    <p:extLst>
      <p:ext uri="{BB962C8B-B14F-4D97-AF65-F5344CB8AC3E}">
        <p14:creationId xmlns:p14="http://schemas.microsoft.com/office/powerpoint/2010/main" val="2013169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Activated Partial Thromboplastin Time (APTT)</a:t>
            </a:r>
          </a:p>
        </p:txBody>
      </p:sp>
      <p:sp>
        <p:nvSpPr>
          <p:cNvPr id="10243" name="Rectangle 3"/>
          <p:cNvSpPr>
            <a:spLocks noGrp="1" noChangeArrowheads="1"/>
          </p:cNvSpPr>
          <p:nvPr>
            <p:ph type="body" idx="1"/>
          </p:nvPr>
        </p:nvSpPr>
        <p:spPr/>
        <p:txBody>
          <a:bodyPr/>
          <a:lstStyle/>
          <a:p>
            <a:pPr eaLnBrk="1" hangingPunct="1">
              <a:defRPr/>
            </a:pPr>
            <a:r>
              <a:rPr lang="en-US" altLang="en-US" sz="2800" smtClean="0"/>
              <a:t>For intrinsic pathway factors</a:t>
            </a:r>
          </a:p>
          <a:p>
            <a:pPr eaLnBrk="1" hangingPunct="1">
              <a:defRPr/>
            </a:pPr>
            <a:r>
              <a:rPr lang="en-US" altLang="en-US" sz="2800" smtClean="0"/>
              <a:t>Lee-White clotting time</a:t>
            </a:r>
          </a:p>
          <a:p>
            <a:pPr lvl="1" eaLnBrk="1" hangingPunct="1">
              <a:defRPr/>
            </a:pPr>
            <a:r>
              <a:rPr lang="en-US" altLang="en-US" sz="2800" smtClean="0"/>
              <a:t>Whole blood at 37</a:t>
            </a:r>
            <a:r>
              <a:rPr lang="en-US" altLang="en-US" sz="2800" baseline="30000" smtClean="0"/>
              <a:t>o</a:t>
            </a:r>
            <a:r>
              <a:rPr lang="en-US" altLang="en-US" sz="2800" smtClean="0"/>
              <a:t>C</a:t>
            </a:r>
          </a:p>
          <a:p>
            <a:pPr lvl="1" eaLnBrk="1" hangingPunct="1">
              <a:defRPr/>
            </a:pPr>
            <a:r>
              <a:rPr lang="en-US" altLang="en-US" sz="2800" smtClean="0"/>
              <a:t>Glass test tube for surface</a:t>
            </a:r>
          </a:p>
          <a:p>
            <a:pPr eaLnBrk="1" hangingPunct="1">
              <a:defRPr/>
            </a:pPr>
            <a:r>
              <a:rPr lang="en-US" altLang="en-US" sz="2800" smtClean="0"/>
              <a:t>Phospholipid platelet substitute</a:t>
            </a:r>
          </a:p>
          <a:p>
            <a:pPr eaLnBrk="1" hangingPunct="1">
              <a:defRPr/>
            </a:pPr>
            <a:r>
              <a:rPr lang="en-US" altLang="en-US" sz="2800" smtClean="0"/>
              <a:t>Activator: kaolin</a:t>
            </a:r>
          </a:p>
          <a:p>
            <a:pPr eaLnBrk="1" hangingPunct="1">
              <a:defRPr/>
            </a:pPr>
            <a:r>
              <a:rPr lang="en-US" altLang="en-US" sz="2800" smtClean="0"/>
              <a:t>0.02M CaCl</a:t>
            </a:r>
            <a:r>
              <a:rPr lang="en-US" altLang="en-US" sz="2800" baseline="-25000" smtClean="0"/>
              <a:t>2</a:t>
            </a:r>
            <a:endParaRPr lang="en-US" altLang="en-US" sz="2800" smtClean="0"/>
          </a:p>
          <a:p>
            <a:pPr eaLnBrk="1" hangingPunct="1">
              <a:defRPr/>
            </a:pPr>
            <a:r>
              <a:rPr lang="en-US" altLang="en-US" sz="2800" smtClean="0"/>
              <a:t>Monitor heparin therapy</a:t>
            </a:r>
          </a:p>
        </p:txBody>
      </p:sp>
    </p:spTree>
    <p:extLst>
      <p:ext uri="{BB962C8B-B14F-4D97-AF65-F5344CB8AC3E}">
        <p14:creationId xmlns:p14="http://schemas.microsoft.com/office/powerpoint/2010/main" val="2617866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Prothrombin Time (PT)</a:t>
            </a:r>
          </a:p>
        </p:txBody>
      </p:sp>
      <p:sp>
        <p:nvSpPr>
          <p:cNvPr id="11267" name="Rectangle 3"/>
          <p:cNvSpPr>
            <a:spLocks noGrp="1" noChangeArrowheads="1"/>
          </p:cNvSpPr>
          <p:nvPr>
            <p:ph type="body" idx="1"/>
          </p:nvPr>
        </p:nvSpPr>
        <p:spPr/>
        <p:txBody>
          <a:bodyPr/>
          <a:lstStyle/>
          <a:p>
            <a:pPr eaLnBrk="1" hangingPunct="1">
              <a:defRPr/>
            </a:pPr>
            <a:r>
              <a:rPr lang="en-US" altLang="en-US" smtClean="0"/>
              <a:t>For extrinsic pathway factors</a:t>
            </a:r>
          </a:p>
          <a:p>
            <a:pPr eaLnBrk="1" hangingPunct="1">
              <a:defRPr/>
            </a:pPr>
            <a:r>
              <a:rPr lang="en-US" altLang="en-US" smtClean="0"/>
              <a:t>Tissue thromboplastin (rabbit brain) with Ca</a:t>
            </a:r>
            <a:r>
              <a:rPr lang="en-US" altLang="en-US" baseline="30000" smtClean="0"/>
              <a:t>++</a:t>
            </a:r>
            <a:endParaRPr lang="en-US" altLang="en-US" smtClean="0"/>
          </a:p>
          <a:p>
            <a:pPr eaLnBrk="1" hangingPunct="1">
              <a:defRPr/>
            </a:pPr>
            <a:r>
              <a:rPr lang="en-US" altLang="en-US" smtClean="0"/>
              <a:t>European labs use Tpl from human source, so more sensitive</a:t>
            </a:r>
          </a:p>
          <a:p>
            <a:pPr eaLnBrk="1" hangingPunct="1">
              <a:defRPr/>
            </a:pPr>
            <a:r>
              <a:rPr lang="en-US" altLang="en-US" smtClean="0"/>
              <a:t>INR = (Pt PT/normal PT)</a:t>
            </a:r>
            <a:r>
              <a:rPr lang="en-US" altLang="en-US" baseline="30000" smtClean="0"/>
              <a:t>ISI</a:t>
            </a:r>
            <a:endParaRPr lang="en-US" altLang="en-US" smtClean="0"/>
          </a:p>
          <a:p>
            <a:pPr eaLnBrk="1" hangingPunct="1">
              <a:defRPr/>
            </a:pPr>
            <a:r>
              <a:rPr lang="en-US" altLang="en-US" smtClean="0"/>
              <a:t>Monitor coumarin therapy</a:t>
            </a:r>
          </a:p>
        </p:txBody>
      </p:sp>
    </p:spTree>
    <p:extLst>
      <p:ext uri="{BB962C8B-B14F-4D97-AF65-F5344CB8AC3E}">
        <p14:creationId xmlns:p14="http://schemas.microsoft.com/office/powerpoint/2010/main" val="85186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Activated Partial Thromboplastin Time (APTT)</a:t>
            </a:r>
          </a:p>
        </p:txBody>
      </p:sp>
      <p:sp>
        <p:nvSpPr>
          <p:cNvPr id="10243" name="Rectangle 3"/>
          <p:cNvSpPr>
            <a:spLocks noGrp="1" noChangeArrowheads="1"/>
          </p:cNvSpPr>
          <p:nvPr>
            <p:ph type="body" idx="1"/>
          </p:nvPr>
        </p:nvSpPr>
        <p:spPr/>
        <p:txBody>
          <a:bodyPr/>
          <a:lstStyle/>
          <a:p>
            <a:pPr eaLnBrk="1" hangingPunct="1">
              <a:defRPr/>
            </a:pPr>
            <a:r>
              <a:rPr lang="en-US" altLang="en-US" sz="2800" smtClean="0"/>
              <a:t>For intrinsic pathway factors</a:t>
            </a:r>
          </a:p>
          <a:p>
            <a:pPr eaLnBrk="1" hangingPunct="1">
              <a:defRPr/>
            </a:pPr>
            <a:r>
              <a:rPr lang="en-US" altLang="en-US" sz="2800" smtClean="0"/>
              <a:t>Lee-White clotting time</a:t>
            </a:r>
          </a:p>
          <a:p>
            <a:pPr lvl="1" eaLnBrk="1" hangingPunct="1">
              <a:defRPr/>
            </a:pPr>
            <a:r>
              <a:rPr lang="en-US" altLang="en-US" sz="2800" smtClean="0"/>
              <a:t>Whole blood at 37</a:t>
            </a:r>
            <a:r>
              <a:rPr lang="en-US" altLang="en-US" sz="2800" baseline="30000" smtClean="0"/>
              <a:t>o</a:t>
            </a:r>
            <a:r>
              <a:rPr lang="en-US" altLang="en-US" sz="2800" smtClean="0"/>
              <a:t>C</a:t>
            </a:r>
          </a:p>
          <a:p>
            <a:pPr lvl="1" eaLnBrk="1" hangingPunct="1">
              <a:defRPr/>
            </a:pPr>
            <a:r>
              <a:rPr lang="en-US" altLang="en-US" sz="2800" smtClean="0"/>
              <a:t>Glass test tube for surface</a:t>
            </a:r>
          </a:p>
          <a:p>
            <a:pPr eaLnBrk="1" hangingPunct="1">
              <a:defRPr/>
            </a:pPr>
            <a:r>
              <a:rPr lang="en-US" altLang="en-US" sz="2800" smtClean="0"/>
              <a:t>Phospholipid platelet substitute</a:t>
            </a:r>
          </a:p>
          <a:p>
            <a:pPr eaLnBrk="1" hangingPunct="1">
              <a:defRPr/>
            </a:pPr>
            <a:r>
              <a:rPr lang="en-US" altLang="en-US" sz="2800" smtClean="0"/>
              <a:t>Activator: kaolin</a:t>
            </a:r>
          </a:p>
          <a:p>
            <a:pPr eaLnBrk="1" hangingPunct="1">
              <a:defRPr/>
            </a:pPr>
            <a:r>
              <a:rPr lang="en-US" altLang="en-US" sz="2800" smtClean="0"/>
              <a:t>0.02M CaCl</a:t>
            </a:r>
            <a:r>
              <a:rPr lang="en-US" altLang="en-US" sz="2800" baseline="-25000" smtClean="0"/>
              <a:t>2</a:t>
            </a:r>
            <a:endParaRPr lang="en-US" altLang="en-US" sz="2800" smtClean="0"/>
          </a:p>
          <a:p>
            <a:pPr eaLnBrk="1" hangingPunct="1">
              <a:defRPr/>
            </a:pPr>
            <a:r>
              <a:rPr lang="en-US" altLang="en-US" sz="2800" smtClean="0"/>
              <a:t>Monitor heparin therapy</a:t>
            </a:r>
          </a:p>
        </p:txBody>
      </p:sp>
    </p:spTree>
    <p:extLst>
      <p:ext uri="{BB962C8B-B14F-4D97-AF65-F5344CB8AC3E}">
        <p14:creationId xmlns:p14="http://schemas.microsoft.com/office/powerpoint/2010/main" val="86701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Prothrombin Time (PT)</a:t>
            </a:r>
          </a:p>
        </p:txBody>
      </p:sp>
      <p:sp>
        <p:nvSpPr>
          <p:cNvPr id="11267" name="Rectangle 3"/>
          <p:cNvSpPr>
            <a:spLocks noGrp="1" noChangeArrowheads="1"/>
          </p:cNvSpPr>
          <p:nvPr>
            <p:ph type="body" idx="1"/>
          </p:nvPr>
        </p:nvSpPr>
        <p:spPr/>
        <p:txBody>
          <a:bodyPr/>
          <a:lstStyle/>
          <a:p>
            <a:pPr eaLnBrk="1" hangingPunct="1">
              <a:defRPr/>
            </a:pPr>
            <a:r>
              <a:rPr lang="en-US" altLang="en-US" smtClean="0"/>
              <a:t>For extrinsic pathway factors</a:t>
            </a:r>
          </a:p>
          <a:p>
            <a:pPr eaLnBrk="1" hangingPunct="1">
              <a:defRPr/>
            </a:pPr>
            <a:r>
              <a:rPr lang="en-US" altLang="en-US" smtClean="0"/>
              <a:t>Tissue thromboplastin (rabbit brain) with Ca</a:t>
            </a:r>
            <a:r>
              <a:rPr lang="en-US" altLang="en-US" baseline="30000" smtClean="0"/>
              <a:t>++</a:t>
            </a:r>
            <a:endParaRPr lang="en-US" altLang="en-US" smtClean="0"/>
          </a:p>
          <a:p>
            <a:pPr eaLnBrk="1" hangingPunct="1">
              <a:defRPr/>
            </a:pPr>
            <a:r>
              <a:rPr lang="en-US" altLang="en-US" smtClean="0"/>
              <a:t>European labs use Tpl from human source, so more sensitive</a:t>
            </a:r>
          </a:p>
          <a:p>
            <a:pPr eaLnBrk="1" hangingPunct="1">
              <a:defRPr/>
            </a:pPr>
            <a:r>
              <a:rPr lang="en-US" altLang="en-US" smtClean="0"/>
              <a:t>INR = (Pt PT/normal PT)</a:t>
            </a:r>
            <a:r>
              <a:rPr lang="en-US" altLang="en-US" baseline="30000" smtClean="0"/>
              <a:t>ISI</a:t>
            </a:r>
            <a:endParaRPr lang="en-US" altLang="en-US" smtClean="0"/>
          </a:p>
          <a:p>
            <a:pPr eaLnBrk="1" hangingPunct="1">
              <a:defRPr/>
            </a:pPr>
            <a:r>
              <a:rPr lang="en-US" altLang="en-US" smtClean="0"/>
              <a:t>Monitor coumarin therapy</a:t>
            </a:r>
          </a:p>
        </p:txBody>
      </p:sp>
    </p:spTree>
    <p:extLst>
      <p:ext uri="{BB962C8B-B14F-4D97-AF65-F5344CB8AC3E}">
        <p14:creationId xmlns:p14="http://schemas.microsoft.com/office/powerpoint/2010/main" val="473521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WBCS and Platelets… </a:t>
            </a:r>
            <a:r>
              <a:rPr lang="en-US" sz="1800" b="1" dirty="0" smtClean="0">
                <a:solidFill>
                  <a:srgbClr val="0070C0"/>
                </a:solidFill>
              </a:rPr>
              <a:t>PLATELET CLUMPING ALGORITHM</a:t>
            </a:r>
            <a:endParaRPr lang="en-US" b="1" dirty="0">
              <a:solidFill>
                <a:srgbClr val="0070C0"/>
              </a:solidFill>
            </a:endParaRPr>
          </a:p>
        </p:txBody>
      </p:sp>
      <p:sp>
        <p:nvSpPr>
          <p:cNvPr id="3" name="Content Placeholder 2"/>
          <p:cNvSpPr>
            <a:spLocks noGrp="1"/>
          </p:cNvSpPr>
          <p:nvPr>
            <p:ph sz="quarter" idx="1"/>
          </p:nvPr>
        </p:nvSpPr>
        <p:spPr/>
        <p:txBody>
          <a:bodyPr/>
          <a:lstStyle/>
          <a:p>
            <a:r>
              <a:rPr lang="en-US" dirty="0" smtClean="0"/>
              <a:t>In our lab, </a:t>
            </a:r>
            <a:r>
              <a:rPr lang="en-US" dirty="0" smtClean="0">
                <a:solidFill>
                  <a:srgbClr val="FF0000"/>
                </a:solidFill>
              </a:rPr>
              <a:t>when</a:t>
            </a:r>
            <a:r>
              <a:rPr lang="en-US" dirty="0" smtClean="0"/>
              <a:t> should a manual diff be performed?</a:t>
            </a:r>
          </a:p>
          <a:p>
            <a:r>
              <a:rPr lang="en-US" dirty="0" smtClean="0">
                <a:solidFill>
                  <a:srgbClr val="FF0000"/>
                </a:solidFill>
              </a:rPr>
              <a:t>Where</a:t>
            </a:r>
            <a:r>
              <a:rPr lang="en-US" dirty="0" smtClean="0"/>
              <a:t> do you find this information?</a:t>
            </a:r>
          </a:p>
          <a:p>
            <a:endParaRPr lang="en-US" dirty="0"/>
          </a:p>
          <a:p>
            <a:pPr marL="0" indent="0">
              <a:buNone/>
            </a:pPr>
            <a:r>
              <a:rPr lang="en-US" u="sng" dirty="0" smtClean="0"/>
              <a:t>Hematology Standard Operating Procedures</a:t>
            </a:r>
            <a:r>
              <a:rPr lang="en-US" dirty="0" smtClean="0"/>
              <a:t>…</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3728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spcBef>
                <a:spcPts val="0"/>
              </a:spcBef>
              <a:spcAft>
                <a:spcPts val="0"/>
              </a:spcAft>
            </a:pPr>
            <a:r>
              <a:rPr lang="en-US" b="1" u="sng" dirty="0" smtClean="0">
                <a:latin typeface="Times New Roman"/>
                <a:ea typeface="Calibri"/>
              </a:rPr>
              <a:t/>
            </a:r>
            <a:br>
              <a:rPr lang="en-US" b="1" u="sng" dirty="0" smtClean="0">
                <a:latin typeface="Times New Roman"/>
                <a:ea typeface="Calibri"/>
              </a:rPr>
            </a:br>
            <a:r>
              <a:rPr lang="en-US" b="1" u="sng" dirty="0">
                <a:latin typeface="Times New Roman"/>
                <a:ea typeface="Calibri"/>
              </a:rPr>
              <a:t/>
            </a:r>
            <a:br>
              <a:rPr lang="en-US" b="1" u="sng" dirty="0">
                <a:latin typeface="Times New Roman"/>
                <a:ea typeface="Calibri"/>
              </a:rPr>
            </a:br>
            <a:r>
              <a:rPr lang="en-US" b="1" u="sng" dirty="0" smtClean="0">
                <a:solidFill>
                  <a:srgbClr val="FF0000"/>
                </a:solidFill>
                <a:latin typeface="Times New Roman"/>
                <a:ea typeface="Calibri"/>
              </a:rPr>
              <a:t>CRITERIA </a:t>
            </a:r>
            <a:r>
              <a:rPr lang="en-US" b="1" u="sng" dirty="0">
                <a:solidFill>
                  <a:srgbClr val="FF0000"/>
                </a:solidFill>
                <a:latin typeface="Times New Roman"/>
                <a:ea typeface="Calibri"/>
              </a:rPr>
              <a:t>FOR REVIEW OF PLATELET </a:t>
            </a:r>
            <a:r>
              <a:rPr lang="en-US" b="1" u="sng" dirty="0" smtClean="0">
                <a:solidFill>
                  <a:srgbClr val="FF0000"/>
                </a:solidFill>
                <a:latin typeface="Times New Roman"/>
                <a:ea typeface="Calibri"/>
              </a:rPr>
              <a:t>RESULTS</a:t>
            </a:r>
            <a:endParaRPr lang="en-US" dirty="0">
              <a:solidFill>
                <a:srgbClr val="FF0000"/>
              </a:solidFill>
            </a:endParaRPr>
          </a:p>
        </p:txBody>
      </p:sp>
      <p:sp>
        <p:nvSpPr>
          <p:cNvPr id="3" name="Content Placeholder 2"/>
          <p:cNvSpPr>
            <a:spLocks noGrp="1"/>
          </p:cNvSpPr>
          <p:nvPr>
            <p:ph sz="quarter" idx="1"/>
          </p:nvPr>
        </p:nvSpPr>
        <p:spPr/>
        <p:txBody>
          <a:bodyPr>
            <a:normAutofit fontScale="55000" lnSpcReduction="20000"/>
          </a:bodyPr>
          <a:lstStyle/>
          <a:p>
            <a:r>
              <a:rPr lang="en-US" b="1" dirty="0"/>
              <a:t>3.  Platelet Clumps (instrument platelet clumping flag and/or visual clumps on smear):</a:t>
            </a:r>
            <a:endParaRPr lang="en-US" dirty="0"/>
          </a:p>
          <a:p>
            <a:r>
              <a:rPr lang="en-US" dirty="0"/>
              <a:t>Primarily an artifact in EDTA-anticoagulated specimens.  Platelet clumps tend to occur in EDTA specimens not mixed immediately after collection, although they may occur in well-collected specimens from some patients.  Platelet clumps may decrease the automated platelet count.  </a:t>
            </a:r>
            <a:r>
              <a:rPr lang="en-US" b="1" dirty="0"/>
              <a:t>When platelet clumping is noted by instrument flagging or on a peripheral smear, the following procedure is followed.  SEE SIMPLIFIED FLOW CHART AT END OF THIS PROCEDURE:</a:t>
            </a:r>
            <a:endParaRPr lang="en-US" dirty="0"/>
          </a:p>
          <a:p>
            <a:pPr marL="0" indent="0">
              <a:buNone/>
            </a:pPr>
            <a:r>
              <a:rPr lang="en-US" b="1" dirty="0"/>
              <a:t> </a:t>
            </a:r>
            <a:endParaRPr lang="en-US" dirty="0"/>
          </a:p>
          <a:p>
            <a:pPr lvl="0"/>
            <a:r>
              <a:rPr lang="en-US" dirty="0"/>
              <a:t>Check tube for a clot. (If clotted, reject the specimen.)</a:t>
            </a:r>
          </a:p>
          <a:p>
            <a:pPr lvl="0"/>
            <a:r>
              <a:rPr lang="en-US" dirty="0"/>
              <a:t>Vortex EDTA tube for 3 minutes (at or near the highest setting, if using a variable speed vortex).  Re-run on Sysmex. Make a blood smear. If the instrument platelet clumping flag goes away, verify that there is no platelet clumping present and perform a platelet count estimate (as described above).  If no clumping is seen and the estimate matches the instrument count, report the instrument count. </a:t>
            </a:r>
          </a:p>
          <a:p>
            <a:pPr lvl="0"/>
            <a:r>
              <a:rPr lang="en-US" dirty="0"/>
              <a:t>If clumping persists, perform a platelet estimate (see 1b above).  Report only the slide estimate as adequate, decreased, or increased, markedly increased, or markedly decreased (“adequate” roughly corresponding to our reference range of 150-400 k/</a:t>
            </a:r>
            <a:r>
              <a:rPr lang="en-US" dirty="0" err="1"/>
              <a:t>uL</a:t>
            </a:r>
            <a:r>
              <a:rPr lang="en-US" dirty="0"/>
              <a:t>), if an estimate is possible.  Do not report the instrument count </a:t>
            </a:r>
            <a:r>
              <a:rPr lang="en-US" b="1" u="sng" dirty="0"/>
              <a:t>(* SEE EXCEPTIONS BELOW)</a:t>
            </a:r>
            <a:r>
              <a:rPr lang="en-US" dirty="0"/>
              <a:t>, but add the comment: “Unable to report PLT count due to platelet clumping.  Per slide estimate, platelets appear (adequate/ decreased/ increased)”—</a:t>
            </a:r>
            <a:r>
              <a:rPr lang="en-US" b="1" dirty="0"/>
              <a:t>[canned comments: UTP1, UTP2 (type “adequate”, “decreased”, “increased”, “markedly decreased”, or “markedly increased” as appropriate)]</a:t>
            </a:r>
            <a:r>
              <a:rPr lang="en-US" dirty="0"/>
              <a:t>.  </a:t>
            </a:r>
          </a:p>
          <a:p>
            <a:pPr marL="0" indent="0">
              <a:buNone/>
            </a:pPr>
            <a:endParaRPr lang="en-US" dirty="0"/>
          </a:p>
        </p:txBody>
      </p:sp>
    </p:spTree>
    <p:extLst>
      <p:ext uri="{BB962C8B-B14F-4D97-AF65-F5344CB8AC3E}">
        <p14:creationId xmlns:p14="http://schemas.microsoft.com/office/powerpoint/2010/main" val="942772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rgbClr val="FF0000"/>
                </a:solidFill>
                <a:latin typeface="Times New Roman"/>
                <a:ea typeface="Calibri"/>
              </a:rPr>
              <a:t>CRITERIA FOR REVIEW OF PLATELET RESULTS</a:t>
            </a:r>
            <a:endParaRPr lang="en-US" dirty="0"/>
          </a:p>
        </p:txBody>
      </p:sp>
      <p:sp>
        <p:nvSpPr>
          <p:cNvPr id="3" name="Content Placeholder 2"/>
          <p:cNvSpPr>
            <a:spLocks noGrp="1"/>
          </p:cNvSpPr>
          <p:nvPr>
            <p:ph sz="quarter" idx="1"/>
          </p:nvPr>
        </p:nvSpPr>
        <p:spPr/>
        <p:txBody>
          <a:bodyPr>
            <a:normAutofit/>
          </a:bodyPr>
          <a:lstStyle/>
          <a:p>
            <a:r>
              <a:rPr lang="en-US" sz="1400" b="1" dirty="0"/>
              <a:t>*EXCEPTIONS</a:t>
            </a:r>
            <a:r>
              <a:rPr lang="en-US" sz="1400" dirty="0"/>
              <a:t>: - If there is a platelet clump instrument flag, </a:t>
            </a:r>
            <a:r>
              <a:rPr lang="en-US" sz="1400" b="1" dirty="0"/>
              <a:t>BUT</a:t>
            </a:r>
            <a:r>
              <a:rPr lang="en-US" sz="1400" dirty="0"/>
              <a:t> the instrument count is greater than 100K/</a:t>
            </a:r>
            <a:r>
              <a:rPr lang="en-US" sz="1400" dirty="0" err="1"/>
              <a:t>uL</a:t>
            </a:r>
            <a:r>
              <a:rPr lang="en-US" sz="1400" dirty="0"/>
              <a:t> </a:t>
            </a:r>
            <a:r>
              <a:rPr lang="en-US" sz="1400" b="1" dirty="0"/>
              <a:t>AND</a:t>
            </a:r>
            <a:r>
              <a:rPr lang="en-US" sz="1400" dirty="0"/>
              <a:t> only minimal visible platelet clumping is seen on the smear </a:t>
            </a:r>
            <a:r>
              <a:rPr lang="en-US" sz="1400" b="1" dirty="0"/>
              <a:t>AND</a:t>
            </a:r>
            <a:r>
              <a:rPr lang="en-US" sz="1400" dirty="0"/>
              <a:t> the slide estimate matches the instrument count, the technologist may report the instrument count with the following comment: “Platelet clumping present. The patient’s true platelet count may be higher than the reported result.” </a:t>
            </a:r>
            <a:r>
              <a:rPr lang="en-US" sz="1400" b="1" dirty="0"/>
              <a:t>[Canned comments: PCP1, PCP2]</a:t>
            </a:r>
            <a:endParaRPr lang="en-US" sz="1400" dirty="0"/>
          </a:p>
          <a:p>
            <a:endParaRPr lang="en-US" sz="1400" dirty="0"/>
          </a:p>
          <a:p>
            <a:r>
              <a:rPr lang="en-US" sz="1400" dirty="0" smtClean="0"/>
              <a:t>- </a:t>
            </a:r>
            <a:r>
              <a:rPr lang="en-US" sz="1400" dirty="0"/>
              <a:t>If the instrument PLT count is in the high critical range (&gt;999K/</a:t>
            </a:r>
            <a:r>
              <a:rPr lang="en-US" sz="1400" dirty="0" err="1"/>
              <a:t>uL</a:t>
            </a:r>
            <a:r>
              <a:rPr lang="en-US" sz="1400" dirty="0"/>
              <a:t>) </a:t>
            </a:r>
            <a:r>
              <a:rPr lang="en-US" sz="1400" b="1" dirty="0"/>
              <a:t>AND</a:t>
            </a:r>
            <a:r>
              <a:rPr lang="en-US" sz="1400" dirty="0"/>
              <a:t> there is ANY DEGREE of platelet clumping, ALWAYS report the instrument count and follow the critical value reporting protocol in addition to adding the comment: “Platelet clumping present. The patient’s true platelet count may be higher than the reported result.” </a:t>
            </a:r>
            <a:r>
              <a:rPr lang="en-US" sz="1400" b="1" dirty="0"/>
              <a:t>[Canned comments: PCP1, PCP2]</a:t>
            </a:r>
            <a:endParaRPr lang="en-US" sz="1400"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416382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900" b="1" u="sng" dirty="0">
                <a:solidFill>
                  <a:srgbClr val="FF0000"/>
                </a:solidFill>
                <a:latin typeface="Times New Roman"/>
                <a:ea typeface="Calibri"/>
              </a:rPr>
              <a:t>CRITERIA FOR REVIEW OF PLATELET RESULTS</a:t>
            </a:r>
            <a:endParaRPr lang="en-US" dirty="0"/>
          </a:p>
        </p:txBody>
      </p:sp>
      <p:sp>
        <p:nvSpPr>
          <p:cNvPr id="3" name="Content Placeholder 2"/>
          <p:cNvSpPr>
            <a:spLocks noGrp="1"/>
          </p:cNvSpPr>
          <p:nvPr>
            <p:ph sz="quarter" idx="1"/>
          </p:nvPr>
        </p:nvSpPr>
        <p:spPr/>
        <p:txBody>
          <a:bodyPr>
            <a:normAutofit fontScale="55000" lnSpcReduction="20000"/>
          </a:bodyPr>
          <a:lstStyle/>
          <a:p>
            <a:pPr lvl="0"/>
            <a:r>
              <a:rPr lang="en-US" dirty="0"/>
              <a:t> </a:t>
            </a:r>
            <a:r>
              <a:rPr lang="en-US" b="1" dirty="0"/>
              <a:t>In all new cases of unresolved platelet clumping, notify ordering provider, and request that they order “Citrate Platelet Count”.  </a:t>
            </a:r>
            <a:r>
              <a:rPr lang="en-US" dirty="0"/>
              <a:t>If the provider does not respond in a timely manner, add comment: “If numerical platelet count is needed, please order CITRATE PLATELET COUNT--lavender AND blue top tube draws required.”  </a:t>
            </a:r>
            <a:r>
              <a:rPr lang="en-US" b="1" dirty="0"/>
              <a:t>[Canned comment—CPC1, CPC2].  </a:t>
            </a:r>
            <a:r>
              <a:rPr lang="en-US" dirty="0"/>
              <a:t>When this is ordered, the lab should receive both an EDTA and citrate tube and only platelet results are reported.  Proceed as instructed in (e) below.  If platelet clumping persists in EDTA, alert phlebotomists in VISTA to obtain both citrate and EDTA tubes on all future CBC orders.</a:t>
            </a:r>
          </a:p>
          <a:p>
            <a:pPr lvl="0"/>
            <a:r>
              <a:rPr lang="en-US" dirty="0"/>
              <a:t> When both EDTA and sodium citrate tubes are received in a patient with prior platelet clumping, </a:t>
            </a:r>
            <a:r>
              <a:rPr lang="en-US" u="sng" dirty="0"/>
              <a:t>immediately upon receipt</a:t>
            </a:r>
            <a:r>
              <a:rPr lang="en-US" dirty="0"/>
              <a:t> run the EDTA tube first.  If no clumping is seen on the EDTA tube, use this tube for all CBC parameters (note: if “Citrate Platelet Count” has been ordered, only the platelet count is reported).  Add the comment: “Platelet Count Results Obtained From EDTA tube.”  —</a:t>
            </a:r>
            <a:r>
              <a:rPr lang="en-US" b="1" dirty="0"/>
              <a:t>[canned comments: PLTET]</a:t>
            </a:r>
            <a:endParaRPr lang="en-US" dirty="0"/>
          </a:p>
          <a:p>
            <a:r>
              <a:rPr lang="en-US" dirty="0"/>
              <a:t>- If a clumping flag/visual clumps persist in the EDTA tube and are not present in the citrate tube, run the sodium citrate tube and use for platelet counts only. Multiply the instrument platelet count by 1.1 to correct for the volume of anticoagulant in the blue top tube and report the corrected result after verifying instrument counts by peripheral smear estimate.  If the blue top tube was required, add comment: “Platelet Count Results Obtained From Citrate Tube” —</a:t>
            </a:r>
            <a:r>
              <a:rPr lang="en-US" b="1" dirty="0"/>
              <a:t>[canned comments: PLTCT]</a:t>
            </a:r>
            <a:r>
              <a:rPr lang="en-US" dirty="0"/>
              <a:t>.  </a:t>
            </a:r>
            <a:r>
              <a:rPr lang="en-US" b="1" u="sng" dirty="0"/>
              <a:t>Never use a citrate tube to report any parameters other than a platelet count.</a:t>
            </a:r>
            <a:r>
              <a:rPr lang="en-US" b="1" dirty="0"/>
              <a:t> </a:t>
            </a:r>
            <a:r>
              <a:rPr lang="en-US" u="sng" dirty="0"/>
              <a:t>Use the EDTA tube for all other CBC parameters and the differential.</a:t>
            </a:r>
            <a:endParaRPr lang="en-US" dirty="0"/>
          </a:p>
          <a:p>
            <a:pPr marL="0" indent="0">
              <a:buNone/>
            </a:pPr>
            <a:r>
              <a:rPr lang="en-US" dirty="0"/>
              <a:t> </a:t>
            </a:r>
          </a:p>
          <a:p>
            <a:r>
              <a:rPr lang="en-US" u="sng" dirty="0"/>
              <a:t>If the repeat EDTA tube continues to clump, alert phlebotomists in VISTA to obtain citrate in addition to EDTA tubes on all future CBC orders.</a:t>
            </a:r>
            <a:endParaRPr lang="en-US" dirty="0"/>
          </a:p>
          <a:p>
            <a:pPr marL="0" indent="0">
              <a:buNone/>
            </a:pPr>
            <a:endParaRPr lang="en-US" dirty="0"/>
          </a:p>
        </p:txBody>
      </p:sp>
    </p:spTree>
    <p:extLst>
      <p:ext uri="{BB962C8B-B14F-4D97-AF65-F5344CB8AC3E}">
        <p14:creationId xmlns:p14="http://schemas.microsoft.com/office/powerpoint/2010/main" val="827037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rgbClr val="FF0000"/>
                </a:solidFill>
                <a:latin typeface="Times New Roman"/>
                <a:ea typeface="Calibri"/>
              </a:rPr>
              <a:t>CRITERIA FOR REVIEW OF PLATELET RESULTS</a:t>
            </a:r>
            <a:endParaRPr lang="en-US" dirty="0"/>
          </a:p>
        </p:txBody>
      </p:sp>
      <p:sp>
        <p:nvSpPr>
          <p:cNvPr id="3" name="Content Placeholder 2"/>
          <p:cNvSpPr>
            <a:spLocks noGrp="1"/>
          </p:cNvSpPr>
          <p:nvPr>
            <p:ph sz="quarter" idx="1"/>
          </p:nvPr>
        </p:nvSpPr>
        <p:spPr/>
        <p:txBody>
          <a:bodyPr>
            <a:normAutofit/>
          </a:bodyPr>
          <a:lstStyle/>
          <a:p>
            <a:r>
              <a:rPr lang="en-US" b="1" dirty="0"/>
              <a:t>4.  Platelet </a:t>
            </a:r>
            <a:r>
              <a:rPr lang="en-US" b="1" dirty="0" err="1"/>
              <a:t>satellitism</a:t>
            </a:r>
            <a:r>
              <a:rPr lang="en-US" b="1" dirty="0"/>
              <a:t>: </a:t>
            </a:r>
            <a:r>
              <a:rPr lang="en-US" b="1" dirty="0" smtClean="0"/>
              <a:t> </a:t>
            </a:r>
            <a:r>
              <a:rPr lang="en-US" sz="1600" dirty="0" err="1" smtClean="0"/>
              <a:t>Satellitism</a:t>
            </a:r>
            <a:r>
              <a:rPr lang="en-US" sz="1600" dirty="0" smtClean="0"/>
              <a:t> </a:t>
            </a:r>
            <a:r>
              <a:rPr lang="en-US" sz="1600" dirty="0"/>
              <a:t>is an in vitro phenomenon seen almost exclusively in smears prepared from EDTA tubes, and refers to the formation of rosettes with four or more platelets on the cytoplasmic margins of neutrophils or bands.  If seen in at least every other field (100x objective), </a:t>
            </a:r>
            <a:r>
              <a:rPr lang="en-US" sz="1600" dirty="0" err="1"/>
              <a:t>satellitism</a:t>
            </a:r>
            <a:r>
              <a:rPr lang="en-US" sz="1600" dirty="0"/>
              <a:t> may result in spuriously decreased platelet count.  Do not report the instrument count, but add the comment: </a:t>
            </a:r>
            <a:r>
              <a:rPr lang="en-US" sz="1600" dirty="0">
                <a:solidFill>
                  <a:srgbClr val="FF0000"/>
                </a:solidFill>
              </a:rPr>
              <a:t>“Unable to report PLT count due to platelet </a:t>
            </a:r>
            <a:r>
              <a:rPr lang="en-US" sz="1600" dirty="0" err="1">
                <a:solidFill>
                  <a:srgbClr val="FF0000"/>
                </a:solidFill>
              </a:rPr>
              <a:t>satellitism</a:t>
            </a:r>
            <a:r>
              <a:rPr lang="en-US" sz="1600" dirty="0"/>
              <a:t>.  Per slide estimate, platelets appear (adequate/ decreased/ increased)”—</a:t>
            </a:r>
            <a:r>
              <a:rPr lang="en-US" sz="1600" b="1" dirty="0"/>
              <a:t>[canned comments: SAT1, SAT2]</a:t>
            </a:r>
            <a:r>
              <a:rPr lang="en-US" sz="1600" dirty="0"/>
              <a:t>.  Notify ordering provider, and request that they order “Citrate Platelet Count” in addition to a repeat routine CBC. Only the platelet count should be reported from the citrate tube (multiply PLT by 1.1 to correct for anticoagulant in citrate tube).  Otherwise, report a manual differential.</a:t>
            </a:r>
          </a:p>
          <a:p>
            <a:pPr marL="0" indent="0">
              <a:buNone/>
            </a:pPr>
            <a:endParaRPr lang="en-US" dirty="0"/>
          </a:p>
          <a:p>
            <a:r>
              <a:rPr lang="en-US" sz="1800" b="1" dirty="0"/>
              <a:t>5.  Giant platelets: </a:t>
            </a:r>
            <a:r>
              <a:rPr lang="en-US" sz="1800" dirty="0"/>
              <a:t>Platelets greater than 7 mm in diameter may be counted as leukocytes, resulting in spuriously low platelet count and high WBC.  If significant numbers of giant platelets are present, an optical platelet may be performed to avoid this interference.</a:t>
            </a:r>
          </a:p>
          <a:p>
            <a:pPr marL="0" indent="0">
              <a:buNone/>
            </a:pPr>
            <a:endParaRPr lang="en-US" dirty="0"/>
          </a:p>
        </p:txBody>
      </p:sp>
    </p:spTree>
    <p:extLst>
      <p:ext uri="{BB962C8B-B14F-4D97-AF65-F5344CB8AC3E}">
        <p14:creationId xmlns:p14="http://schemas.microsoft.com/office/powerpoint/2010/main" val="45859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85875" y="1406525"/>
            <a:ext cx="6572250" cy="4562475"/>
          </a:xfrm>
        </p:spPr>
      </p:pic>
    </p:spTree>
    <p:extLst>
      <p:ext uri="{BB962C8B-B14F-4D97-AF65-F5344CB8AC3E}">
        <p14:creationId xmlns:p14="http://schemas.microsoft.com/office/powerpoint/2010/main" val="3507719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Describe what is seen in this slide</a:t>
            </a:r>
            <a:r>
              <a:rPr lang="en-US" sz="2400" dirty="0" smtClean="0"/>
              <a:t>…</a:t>
            </a:r>
            <a:endParaRPr lang="en-US" sz="24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28800" y="1905000"/>
            <a:ext cx="5095099" cy="3778250"/>
          </a:xfrm>
        </p:spPr>
      </p:pic>
      <p:sp>
        <p:nvSpPr>
          <p:cNvPr id="3" name="TextBox 2"/>
          <p:cNvSpPr txBox="1"/>
          <p:nvPr/>
        </p:nvSpPr>
        <p:spPr>
          <a:xfrm>
            <a:off x="1828800" y="6477000"/>
            <a:ext cx="4374531" cy="369332"/>
          </a:xfrm>
          <a:prstGeom prst="rect">
            <a:avLst/>
          </a:prstGeom>
          <a:noFill/>
        </p:spPr>
        <p:txBody>
          <a:bodyPr wrap="none" rtlCol="0">
            <a:spAutoFit/>
          </a:bodyPr>
          <a:lstStyle/>
          <a:p>
            <a:r>
              <a:rPr lang="en-US" dirty="0" smtClean="0"/>
              <a:t>Courtesy of NY State Department of Health</a:t>
            </a:r>
            <a:endParaRPr lang="en-US" dirty="0"/>
          </a:p>
        </p:txBody>
      </p:sp>
    </p:spTree>
    <p:extLst>
      <p:ext uri="{BB962C8B-B14F-4D97-AF65-F5344CB8AC3E}">
        <p14:creationId xmlns:p14="http://schemas.microsoft.com/office/powerpoint/2010/main" val="1035954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4653"/>
                </a:solidFill>
              </a:rPr>
              <a:t>Describe what is seen in this slide…</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66800" y="1524000"/>
            <a:ext cx="7151404" cy="4696656"/>
          </a:xfrm>
        </p:spPr>
      </p:pic>
    </p:spTree>
    <p:extLst>
      <p:ext uri="{BB962C8B-B14F-4D97-AF65-F5344CB8AC3E}">
        <p14:creationId xmlns:p14="http://schemas.microsoft.com/office/powerpoint/2010/main" val="2993557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4653"/>
                </a:solidFill>
              </a:rPr>
              <a:t>Describe what is seen in this slide…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80583" y="1219200"/>
            <a:ext cx="6582833" cy="4937125"/>
          </a:xfrm>
        </p:spPr>
      </p:pic>
    </p:spTree>
    <p:extLst>
      <p:ext uri="{BB962C8B-B14F-4D97-AF65-F5344CB8AC3E}">
        <p14:creationId xmlns:p14="http://schemas.microsoft.com/office/powerpoint/2010/main" val="1378900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4653"/>
                </a:solidFill>
              </a:rPr>
              <a:t>Describe what is seen in this slide…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95400" y="1524000"/>
            <a:ext cx="6731000" cy="4492943"/>
          </a:xfrm>
        </p:spPr>
      </p:pic>
    </p:spTree>
    <p:extLst>
      <p:ext uri="{BB962C8B-B14F-4D97-AF65-F5344CB8AC3E}">
        <p14:creationId xmlns:p14="http://schemas.microsoft.com/office/powerpoint/2010/main" val="1357741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4653"/>
                </a:solidFill>
              </a:rPr>
              <a:t>Describe what is seen in this slide</a:t>
            </a:r>
            <a:r>
              <a:rPr lang="en-US" sz="2400" dirty="0" smtClean="0">
                <a:solidFill>
                  <a:srgbClr val="464653"/>
                </a:solidFill>
              </a:rPr>
              <a:t>… hmmm… tricky…</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43000" y="1176020"/>
            <a:ext cx="6508642" cy="4767580"/>
          </a:xfrm>
        </p:spPr>
      </p:pic>
      <p:sp>
        <p:nvSpPr>
          <p:cNvPr id="3" name="TextBox 2"/>
          <p:cNvSpPr txBox="1"/>
          <p:nvPr/>
        </p:nvSpPr>
        <p:spPr>
          <a:xfrm>
            <a:off x="1676400" y="6477000"/>
            <a:ext cx="4374531" cy="369332"/>
          </a:xfrm>
          <a:prstGeom prst="rect">
            <a:avLst/>
          </a:prstGeom>
          <a:noFill/>
        </p:spPr>
        <p:txBody>
          <a:bodyPr wrap="none" rtlCol="0">
            <a:spAutoFit/>
          </a:bodyPr>
          <a:lstStyle/>
          <a:p>
            <a:r>
              <a:rPr lang="en-US" dirty="0" smtClean="0"/>
              <a:t>Courtesy of NY State Department of Health</a:t>
            </a:r>
            <a:endParaRPr lang="en-US" dirty="0"/>
          </a:p>
        </p:txBody>
      </p:sp>
    </p:spTree>
    <p:extLst>
      <p:ext uri="{BB962C8B-B14F-4D97-AF65-F5344CB8AC3E}">
        <p14:creationId xmlns:p14="http://schemas.microsoft.com/office/powerpoint/2010/main" val="847256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64653"/>
                </a:solidFill>
              </a:rPr>
              <a:t>Describe what is seen in this slide…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0" y="1295400"/>
            <a:ext cx="6319837" cy="5044879"/>
          </a:xfrm>
        </p:spPr>
      </p:pic>
    </p:spTree>
    <p:extLst>
      <p:ext uri="{BB962C8B-B14F-4D97-AF65-F5344CB8AC3E}">
        <p14:creationId xmlns:p14="http://schemas.microsoft.com/office/powerpoint/2010/main" val="1287553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lvl="2" algn="l" rtl="0">
              <a:spcBef>
                <a:spcPct val="0"/>
              </a:spcBef>
            </a:pPr>
            <a:r>
              <a:rPr lang="en-US" dirty="0" smtClean="0"/>
              <a:t/>
            </a:r>
            <a:br>
              <a:rPr lang="en-US" dirty="0" smtClean="0"/>
            </a:br>
            <a:r>
              <a:rPr lang="en-US" sz="2400" dirty="0" smtClean="0">
                <a:solidFill>
                  <a:srgbClr val="FF0000"/>
                </a:solidFill>
              </a:rPr>
              <a:t>Post-analytic</a:t>
            </a:r>
            <a:r>
              <a:rPr lang="en-US" sz="2400" dirty="0" smtClean="0"/>
              <a:t>: Delta checks; data entry errors (allowing a result to cross the interface to patient chart); failure to notify or record provider notification…</a:t>
            </a:r>
            <a:endParaRPr lang="en-US" sz="2400" dirty="0"/>
          </a:p>
        </p:txBody>
      </p:sp>
      <p:sp>
        <p:nvSpPr>
          <p:cNvPr id="3" name="Content Placeholder 2"/>
          <p:cNvSpPr>
            <a:spLocks noGrp="1"/>
          </p:cNvSpPr>
          <p:nvPr>
            <p:ph sz="quarter" idx="1"/>
          </p:nvPr>
        </p:nvSpPr>
        <p:spPr>
          <a:xfrm>
            <a:off x="457200" y="1447800"/>
            <a:ext cx="8229600" cy="4709160"/>
          </a:xfrm>
        </p:spPr>
        <p:txBody>
          <a:bodyPr>
            <a:normAutofit fontScale="92500" lnSpcReduction="10000"/>
          </a:bodyPr>
          <a:lstStyle/>
          <a:p>
            <a:r>
              <a:rPr lang="en-US" dirty="0" smtClean="0"/>
              <a:t>Examples:</a:t>
            </a:r>
          </a:p>
          <a:p>
            <a:pPr marL="0" indent="0">
              <a:buNone/>
            </a:pPr>
            <a:endParaRPr lang="en-US" dirty="0"/>
          </a:p>
          <a:p>
            <a:pPr marL="0" indent="0">
              <a:buNone/>
            </a:pPr>
            <a:r>
              <a:rPr lang="en-US" dirty="0" smtClean="0"/>
              <a:t>	1. Clotted: “Oops, I released the result”</a:t>
            </a:r>
          </a:p>
          <a:p>
            <a:pPr marL="0" indent="0">
              <a:buNone/>
            </a:pPr>
            <a:r>
              <a:rPr lang="en-US" dirty="0"/>
              <a:t>	</a:t>
            </a:r>
            <a:r>
              <a:rPr lang="en-US" dirty="0" smtClean="0"/>
              <a:t>2. Delta check present: “Oops, I released the result”</a:t>
            </a:r>
          </a:p>
          <a:p>
            <a:pPr marL="0" indent="0">
              <a:buNone/>
            </a:pPr>
            <a:r>
              <a:rPr lang="en-US" dirty="0"/>
              <a:t>	</a:t>
            </a:r>
            <a:r>
              <a:rPr lang="en-US" dirty="0" smtClean="0"/>
              <a:t>3. Rule of threes violation: “Oops, I released the 	result”</a:t>
            </a:r>
          </a:p>
          <a:p>
            <a:pPr marL="0" indent="0">
              <a:buNone/>
            </a:pPr>
            <a:endParaRPr lang="en-US" dirty="0" smtClean="0"/>
          </a:p>
          <a:p>
            <a:pPr marL="0" indent="0">
              <a:buNone/>
            </a:pPr>
            <a:r>
              <a:rPr lang="en-US" dirty="0" smtClean="0">
                <a:solidFill>
                  <a:srgbClr val="FF0000"/>
                </a:solidFill>
              </a:rPr>
              <a:t>What to do next?</a:t>
            </a:r>
          </a:p>
          <a:p>
            <a:r>
              <a:rPr lang="en-US" dirty="0" smtClean="0"/>
              <a:t>Case-by-case. Repeat if warranted; follow your SOPs</a:t>
            </a:r>
          </a:p>
          <a:p>
            <a:r>
              <a:rPr lang="en-US" dirty="0" smtClean="0"/>
              <a:t>Correct report, notify provider, enter notification in VISTA</a:t>
            </a:r>
          </a:p>
          <a:p>
            <a:r>
              <a:rPr lang="en-US" dirty="0" smtClean="0"/>
              <a:t>Document on occurrence report for QM (CAP requirement)</a:t>
            </a:r>
          </a:p>
          <a:p>
            <a:pPr marL="0" indent="0">
              <a:buNone/>
            </a:pPr>
            <a:endParaRPr lang="en-US" dirty="0"/>
          </a:p>
        </p:txBody>
      </p:sp>
    </p:spTree>
    <p:extLst>
      <p:ext uri="{BB962C8B-B14F-4D97-AF65-F5344CB8AC3E}">
        <p14:creationId xmlns:p14="http://schemas.microsoft.com/office/powerpoint/2010/main" val="1212073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Reminders</a:t>
            </a:r>
            <a:r>
              <a:rPr lang="en-US" dirty="0" smtClean="0"/>
              <a:t>:</a:t>
            </a:r>
            <a:endParaRPr lang="en-US" dirty="0"/>
          </a:p>
        </p:txBody>
      </p:sp>
      <p:sp>
        <p:nvSpPr>
          <p:cNvPr id="3" name="Content Placeholder 2"/>
          <p:cNvSpPr>
            <a:spLocks noGrp="1"/>
          </p:cNvSpPr>
          <p:nvPr>
            <p:ph sz="quarter" idx="1"/>
          </p:nvPr>
        </p:nvSpPr>
        <p:spPr/>
        <p:txBody>
          <a:bodyPr/>
          <a:lstStyle/>
          <a:p>
            <a:r>
              <a:rPr lang="en-US" dirty="0"/>
              <a:t>It is in the best interest of the lab, the provider, and the </a:t>
            </a:r>
            <a:r>
              <a:rPr lang="en-US" dirty="0">
                <a:solidFill>
                  <a:srgbClr val="FF0000"/>
                </a:solidFill>
              </a:rPr>
              <a:t>patient</a:t>
            </a:r>
            <a:r>
              <a:rPr lang="en-US" dirty="0"/>
              <a:t> if we </a:t>
            </a:r>
            <a:r>
              <a:rPr lang="en-US" dirty="0" smtClean="0"/>
              <a:t>PREVENT or CATCH </a:t>
            </a:r>
            <a:r>
              <a:rPr lang="en-US" dirty="0"/>
              <a:t>errors before we make them</a:t>
            </a:r>
            <a:r>
              <a:rPr lang="en-US" dirty="0" smtClean="0"/>
              <a:t>.</a:t>
            </a:r>
          </a:p>
          <a:p>
            <a:pPr marL="0" indent="0">
              <a:buNone/>
            </a:pPr>
            <a:endParaRPr lang="en-US" dirty="0"/>
          </a:p>
          <a:p>
            <a:r>
              <a:rPr lang="en-US" dirty="0" smtClean="0"/>
              <a:t>Documentation in VISTA: What is included?</a:t>
            </a:r>
          </a:p>
          <a:p>
            <a:pPr marL="0" indent="0">
              <a:buNone/>
            </a:pPr>
            <a:r>
              <a:rPr lang="en-US" dirty="0" smtClean="0"/>
              <a:t>How to document a </a:t>
            </a:r>
            <a:r>
              <a:rPr lang="en-US" i="1" dirty="0" smtClean="0"/>
              <a:t>previous</a:t>
            </a:r>
            <a:r>
              <a:rPr lang="en-US" dirty="0" smtClean="0"/>
              <a:t> critical value?</a:t>
            </a:r>
          </a:p>
          <a:p>
            <a:pPr marL="0" indent="0">
              <a:buNone/>
            </a:pPr>
            <a:endParaRPr lang="en-US" dirty="0"/>
          </a:p>
          <a:p>
            <a:r>
              <a:rPr lang="en-US" dirty="0" smtClean="0"/>
              <a:t>Anything else?</a:t>
            </a: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7931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QUESTIONS?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endParaRPr lang="en-US" sz="3600" dirty="0" smtClean="0"/>
          </a:p>
          <a:p>
            <a:pPr marL="0" indent="0" algn="ctr">
              <a:buNone/>
            </a:pPr>
            <a:r>
              <a:rPr lang="en-US" sz="3600" dirty="0" smtClean="0"/>
              <a:t>THANK YOU!</a:t>
            </a:r>
            <a:endParaRPr lang="en-US" sz="3600" dirty="0"/>
          </a:p>
        </p:txBody>
      </p:sp>
    </p:spTree>
    <p:extLst>
      <p:ext uri="{BB962C8B-B14F-4D97-AF65-F5344CB8AC3E}">
        <p14:creationId xmlns:p14="http://schemas.microsoft.com/office/powerpoint/2010/main" val="165718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Objectives</a:t>
            </a:r>
            <a:r>
              <a:rPr lang="en-US" dirty="0" smtClean="0"/>
              <a:t> for today:</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Review </a:t>
            </a:r>
            <a:r>
              <a:rPr lang="en-US" dirty="0" smtClean="0">
                <a:solidFill>
                  <a:srgbClr val="FF0000"/>
                </a:solidFill>
              </a:rPr>
              <a:t>QC</a:t>
            </a:r>
            <a:r>
              <a:rPr lang="en-US" dirty="0" smtClean="0"/>
              <a:t> requirements</a:t>
            </a:r>
          </a:p>
          <a:p>
            <a:pPr marL="0" indent="0">
              <a:buNone/>
            </a:pPr>
            <a:endParaRPr lang="en-US" dirty="0" smtClean="0"/>
          </a:p>
          <a:p>
            <a:r>
              <a:rPr lang="en-US" dirty="0" smtClean="0"/>
              <a:t>Review </a:t>
            </a:r>
            <a:r>
              <a:rPr lang="en-US" dirty="0" smtClean="0">
                <a:solidFill>
                  <a:srgbClr val="FF0000"/>
                </a:solidFill>
              </a:rPr>
              <a:t>Troubleshooting</a:t>
            </a:r>
            <a:r>
              <a:rPr lang="en-US" dirty="0" smtClean="0"/>
              <a:t> in Hematology</a:t>
            </a:r>
          </a:p>
          <a:p>
            <a:pPr marL="0" indent="0">
              <a:buNone/>
            </a:pPr>
            <a:endParaRPr lang="en-US" dirty="0" smtClean="0"/>
          </a:p>
          <a:p>
            <a:r>
              <a:rPr lang="en-US" dirty="0" smtClean="0"/>
              <a:t>Review </a:t>
            </a:r>
            <a:r>
              <a:rPr lang="en-US" dirty="0" smtClean="0">
                <a:solidFill>
                  <a:srgbClr val="FF0000"/>
                </a:solidFill>
              </a:rPr>
              <a:t>Clumped Platelets </a:t>
            </a:r>
            <a:r>
              <a:rPr lang="en-US" dirty="0" smtClean="0"/>
              <a:t>algorithm</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5806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 </a:t>
            </a:r>
            <a:endParaRPr lang="en-US" dirty="0"/>
          </a:p>
        </p:txBody>
      </p:sp>
      <p:sp>
        <p:nvSpPr>
          <p:cNvPr id="3" name="Content Placeholder 2"/>
          <p:cNvSpPr>
            <a:spLocks noGrp="1"/>
          </p:cNvSpPr>
          <p:nvPr>
            <p:ph sz="quarter" idx="1"/>
          </p:nvPr>
        </p:nvSpPr>
        <p:spPr/>
        <p:txBody>
          <a:bodyPr/>
          <a:lstStyle/>
          <a:p>
            <a:r>
              <a:rPr lang="en-US" dirty="0" smtClean="0"/>
              <a:t>Most common errors at ATL VAMC Hematology Laboratory (all shifts)…</a:t>
            </a:r>
          </a:p>
          <a:p>
            <a:endParaRPr lang="en-US" dirty="0"/>
          </a:p>
          <a:p>
            <a:pPr lvl="2"/>
            <a:r>
              <a:rPr lang="en-US" dirty="0" smtClean="0">
                <a:solidFill>
                  <a:srgbClr val="FF0000"/>
                </a:solidFill>
              </a:rPr>
              <a:t>Pre-analytic</a:t>
            </a:r>
            <a:r>
              <a:rPr lang="en-US" dirty="0" smtClean="0"/>
              <a:t>: clots, hemolysis</a:t>
            </a:r>
          </a:p>
          <a:p>
            <a:pPr lvl="2"/>
            <a:r>
              <a:rPr lang="en-US" dirty="0" smtClean="0">
                <a:solidFill>
                  <a:srgbClr val="FF0000"/>
                </a:solidFill>
              </a:rPr>
              <a:t>Analytic</a:t>
            </a:r>
            <a:r>
              <a:rPr lang="en-US" dirty="0" smtClean="0"/>
              <a:t>: </a:t>
            </a:r>
            <a:r>
              <a:rPr lang="en-US" dirty="0" smtClean="0">
                <a:solidFill>
                  <a:srgbClr val="0070C0"/>
                </a:solidFill>
              </a:rPr>
              <a:t>QC</a:t>
            </a:r>
            <a:r>
              <a:rPr lang="en-US" dirty="0" smtClean="0"/>
              <a:t> concerns</a:t>
            </a:r>
          </a:p>
          <a:p>
            <a:pPr lvl="2"/>
            <a:r>
              <a:rPr lang="en-US" dirty="0" smtClean="0">
                <a:solidFill>
                  <a:srgbClr val="FF0000"/>
                </a:solidFill>
              </a:rPr>
              <a:t>Analytic: </a:t>
            </a:r>
            <a:r>
              <a:rPr lang="en-US" dirty="0" smtClean="0">
                <a:solidFill>
                  <a:srgbClr val="0070C0"/>
                </a:solidFill>
              </a:rPr>
              <a:t>Troubleshooting</a:t>
            </a:r>
            <a:r>
              <a:rPr lang="en-US" dirty="0" smtClean="0"/>
              <a:t> of clots and hemolysis, “Rule of Three”, discerning instrument flags</a:t>
            </a:r>
          </a:p>
          <a:p>
            <a:pPr lvl="2"/>
            <a:r>
              <a:rPr lang="en-US" dirty="0" smtClean="0">
                <a:solidFill>
                  <a:srgbClr val="FF0000"/>
                </a:solidFill>
              </a:rPr>
              <a:t>Post-analytic</a:t>
            </a:r>
            <a:r>
              <a:rPr lang="en-US" dirty="0" smtClean="0"/>
              <a:t>: Delta checks; data entry errors (allowing a result to cross the interface to patient chart; how to report when </a:t>
            </a:r>
            <a:r>
              <a:rPr lang="en-US" dirty="0" smtClean="0">
                <a:solidFill>
                  <a:srgbClr val="0070C0"/>
                </a:solidFill>
              </a:rPr>
              <a:t>platelet clumps</a:t>
            </a:r>
            <a:r>
              <a:rPr lang="en-US" dirty="0" smtClean="0"/>
              <a:t> are present); failure to notify or record provider notification</a:t>
            </a:r>
          </a:p>
          <a:p>
            <a:pPr lvl="2"/>
            <a:endParaRPr lang="en-US" dirty="0"/>
          </a:p>
          <a:p>
            <a:pPr lvl="2"/>
            <a:endParaRPr lang="en-US" dirty="0" smtClean="0"/>
          </a:p>
          <a:p>
            <a:pPr marL="594360" lvl="2" indent="0">
              <a:buNone/>
            </a:pPr>
            <a:r>
              <a:rPr lang="en-US" dirty="0" smtClean="0"/>
              <a:t>We will discuss each item.</a:t>
            </a:r>
            <a:endParaRPr lang="en-US" dirty="0"/>
          </a:p>
        </p:txBody>
      </p:sp>
    </p:spTree>
    <p:extLst>
      <p:ext uri="{BB962C8B-B14F-4D97-AF65-F5344CB8AC3E}">
        <p14:creationId xmlns:p14="http://schemas.microsoft.com/office/powerpoint/2010/main" val="340639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r>
              <a:rPr lang="en-US" sz="2400" dirty="0" smtClean="0">
                <a:solidFill>
                  <a:srgbClr val="FF0000"/>
                </a:solidFill>
              </a:rPr>
              <a:t>Pre-analytic</a:t>
            </a:r>
            <a:r>
              <a:rPr lang="en-US" sz="2400" dirty="0" smtClean="0"/>
              <a:t>: clots, hemolysis</a:t>
            </a:r>
          </a:p>
        </p:txBody>
      </p:sp>
      <p:sp>
        <p:nvSpPr>
          <p:cNvPr id="3" name="Content Placeholder 2"/>
          <p:cNvSpPr>
            <a:spLocks noGrp="1"/>
          </p:cNvSpPr>
          <p:nvPr>
            <p:ph sz="quarter" idx="1"/>
          </p:nvPr>
        </p:nvSpPr>
        <p:spPr/>
        <p:txBody>
          <a:bodyPr/>
          <a:lstStyle/>
          <a:p>
            <a:r>
              <a:rPr lang="en-US" dirty="0" smtClean="0"/>
              <a:t>How do we know?</a:t>
            </a:r>
          </a:p>
          <a:p>
            <a:r>
              <a:rPr lang="en-US" dirty="0" smtClean="0"/>
              <a:t>How do we check?</a:t>
            </a:r>
          </a:p>
          <a:p>
            <a:r>
              <a:rPr lang="en-US" dirty="0" smtClean="0"/>
              <a:t>What do we do next?</a:t>
            </a:r>
            <a:endParaRPr lang="en-US" dirty="0"/>
          </a:p>
        </p:txBody>
      </p:sp>
    </p:spTree>
    <p:extLst>
      <p:ext uri="{BB962C8B-B14F-4D97-AF65-F5344CB8AC3E}">
        <p14:creationId xmlns:p14="http://schemas.microsoft.com/office/powerpoint/2010/main" val="19855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sz="2400" dirty="0" smtClean="0">
                <a:solidFill>
                  <a:srgbClr val="FF0000"/>
                </a:solidFill>
              </a:rPr>
              <a:t>Analytic</a:t>
            </a:r>
            <a:r>
              <a:rPr lang="en-US" sz="2400" dirty="0" smtClean="0"/>
              <a:t>: </a:t>
            </a:r>
            <a:r>
              <a:rPr lang="en-US" sz="2400" b="1" dirty="0" smtClean="0">
                <a:solidFill>
                  <a:srgbClr val="0070C0"/>
                </a:solidFill>
              </a:rPr>
              <a:t>QC</a:t>
            </a:r>
            <a:r>
              <a:rPr lang="en-US" sz="2400" dirty="0" smtClean="0"/>
              <a:t> concerns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Sysmex</a:t>
            </a:r>
          </a:p>
          <a:p>
            <a:r>
              <a:rPr lang="en-US" dirty="0" smtClean="0"/>
              <a:t>Coag</a:t>
            </a:r>
          </a:p>
          <a:p>
            <a:r>
              <a:rPr lang="en-US" dirty="0" smtClean="0"/>
              <a:t>Manual tests (ESR, SickleCell, etc.)</a:t>
            </a:r>
          </a:p>
          <a:p>
            <a:pPr marL="0" indent="0">
              <a:buNone/>
            </a:pPr>
            <a:endParaRPr lang="en-US" dirty="0"/>
          </a:p>
          <a:p>
            <a:r>
              <a:rPr lang="en-US" dirty="0" smtClean="0">
                <a:solidFill>
                  <a:srgbClr val="00B0F0"/>
                </a:solidFill>
              </a:rPr>
              <a:t>A word about Coag substitution testing:  Time limit for pooled normal plasma (thawed); QC; troubleshooting</a:t>
            </a:r>
          </a:p>
          <a:p>
            <a:pPr marL="0" indent="0">
              <a:buNone/>
            </a:pPr>
            <a:endParaRPr lang="en-US" dirty="0" smtClean="0"/>
          </a:p>
          <a:p>
            <a:pPr marL="0" indent="0">
              <a:buNone/>
            </a:pPr>
            <a:endParaRPr lang="en-US" dirty="0"/>
          </a:p>
          <a:p>
            <a:endParaRPr lang="en-US" dirty="0" smtClean="0"/>
          </a:p>
          <a:p>
            <a:pPr marL="0" indent="0">
              <a:buNone/>
            </a:pPr>
            <a:endParaRPr lang="en-US" dirty="0"/>
          </a:p>
          <a:p>
            <a:endParaRPr lang="en-US" dirty="0" smtClean="0"/>
          </a:p>
          <a:p>
            <a:r>
              <a:rPr lang="en-US" dirty="0" smtClean="0"/>
              <a:t>A word about </a:t>
            </a:r>
            <a:r>
              <a:rPr lang="en-US" dirty="0" smtClean="0">
                <a:solidFill>
                  <a:srgbClr val="FF0000"/>
                </a:solidFill>
              </a:rPr>
              <a:t>CAP surveys</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0980137"/>
              </p:ext>
            </p:extLst>
          </p:nvPr>
        </p:nvGraphicFramePr>
        <p:xfrm>
          <a:off x="685800" y="3810000"/>
          <a:ext cx="7519416" cy="731520"/>
        </p:xfrm>
        <a:graphic>
          <a:graphicData uri="http://schemas.openxmlformats.org/drawingml/2006/table">
            <a:tbl>
              <a:tblPr/>
              <a:tblGrid>
                <a:gridCol w="3233349"/>
                <a:gridCol w="4286067"/>
              </a:tblGrid>
              <a:tr h="0">
                <a:tc>
                  <a:txBody>
                    <a:bodyPr/>
                    <a:lstStyle/>
                    <a:p>
                      <a:r>
                        <a:rPr lang="en-US" dirty="0">
                          <a:effectLst/>
                          <a:latin typeface="Georgia"/>
                        </a:rPr>
                        <a:t>Synonym</a:t>
                      </a:r>
                      <a:endParaRPr lang="en-US" dirty="0"/>
                    </a:p>
                  </a:txBody>
                  <a:tcPr anchor="ctr">
                    <a:lnL>
                      <a:noFill/>
                    </a:lnL>
                    <a:lnR>
                      <a:noFill/>
                    </a:lnR>
                    <a:lnT>
                      <a:noFill/>
                    </a:lnT>
                    <a:lnB>
                      <a:noFill/>
                    </a:lnB>
                  </a:tcPr>
                </a:tc>
                <a:tc>
                  <a:txBody>
                    <a:bodyPr/>
                    <a:lstStyle/>
                    <a:p>
                      <a:r>
                        <a:rPr lang="en-US">
                          <a:effectLst/>
                          <a:latin typeface="Georgia"/>
                        </a:rPr>
                        <a:t>Protime mixing study</a:t>
                      </a:r>
                      <a:endParaRPr lang="en-US"/>
                    </a:p>
                  </a:txBody>
                  <a:tcPr anchor="ctr">
                    <a:lnL>
                      <a:noFill/>
                    </a:lnL>
                    <a:lnR>
                      <a:noFill/>
                    </a:lnR>
                    <a:lnT>
                      <a:noFill/>
                    </a:lnT>
                    <a:lnB>
                      <a:noFill/>
                    </a:lnB>
                  </a:tcPr>
                </a:tc>
              </a:tr>
              <a:tr h="0">
                <a:tc>
                  <a:txBody>
                    <a:bodyPr/>
                    <a:lstStyle/>
                    <a:p>
                      <a:r>
                        <a:rPr lang="en-US" dirty="0">
                          <a:effectLst/>
                          <a:latin typeface="Georgia"/>
                        </a:rPr>
                        <a:t>Synonym</a:t>
                      </a:r>
                      <a:endParaRPr lang="en-US" dirty="0"/>
                    </a:p>
                  </a:txBody>
                  <a:tcPr anchor="ctr">
                    <a:lnL>
                      <a:noFill/>
                    </a:lnL>
                    <a:lnR>
                      <a:noFill/>
                    </a:lnR>
                    <a:lnT>
                      <a:noFill/>
                    </a:lnT>
                    <a:lnB>
                      <a:noFill/>
                    </a:lnB>
                  </a:tcPr>
                </a:tc>
                <a:tc>
                  <a:txBody>
                    <a:bodyPr/>
                    <a:lstStyle/>
                    <a:p>
                      <a:r>
                        <a:rPr lang="en-US" dirty="0">
                          <a:effectLst/>
                          <a:latin typeface="Georgia"/>
                        </a:rPr>
                        <a:t>Prothrombin time substitution</a:t>
                      </a:r>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2743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l" rtl="0">
              <a:spcBef>
                <a:spcPct val="0"/>
              </a:spcBef>
            </a:pPr>
            <a:r>
              <a:rPr lang="en-US" sz="2400" dirty="0" smtClean="0">
                <a:solidFill>
                  <a:srgbClr val="FF0000"/>
                </a:solidFill>
              </a:rPr>
              <a:t>Analytic: </a:t>
            </a:r>
            <a:r>
              <a:rPr lang="en-US" sz="2400" b="1" dirty="0" smtClean="0">
                <a:solidFill>
                  <a:srgbClr val="0070C0"/>
                </a:solidFill>
              </a:rPr>
              <a:t>Troubleshooting </a:t>
            </a:r>
            <a:r>
              <a:rPr lang="en-US" sz="2400" dirty="0" smtClean="0"/>
              <a:t>of clots and hemolysis, “Rule of Three”, discerning instrument flags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How do we know?</a:t>
            </a:r>
          </a:p>
          <a:p>
            <a:r>
              <a:rPr lang="en-US" dirty="0" smtClean="0"/>
              <a:t>What do we see on instrument printout(s)?</a:t>
            </a:r>
          </a:p>
          <a:p>
            <a:r>
              <a:rPr lang="en-US" dirty="0" smtClean="0"/>
              <a:t>What do we do next?</a:t>
            </a:r>
            <a:endParaRPr lang="en-US" dirty="0"/>
          </a:p>
        </p:txBody>
      </p:sp>
    </p:spTree>
    <p:extLst>
      <p:ext uri="{BB962C8B-B14F-4D97-AF65-F5344CB8AC3E}">
        <p14:creationId xmlns:p14="http://schemas.microsoft.com/office/powerpoint/2010/main" val="3923106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Rule of </a:t>
            </a:r>
            <a:r>
              <a:rPr lang="en-US" dirty="0" smtClean="0">
                <a:solidFill>
                  <a:srgbClr val="FF0000"/>
                </a:solidFill>
              </a:rPr>
              <a:t>Three</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a:t>Checks for artifacts</a:t>
            </a:r>
          </a:p>
          <a:p>
            <a:r>
              <a:rPr lang="en-US" dirty="0" smtClean="0"/>
              <a:t> </a:t>
            </a:r>
            <a:r>
              <a:rPr lang="en-US" dirty="0" err="1"/>
              <a:t>Hct</a:t>
            </a:r>
            <a:r>
              <a:rPr lang="en-US" dirty="0"/>
              <a:t> = 3X </a:t>
            </a:r>
            <a:r>
              <a:rPr lang="en-US" dirty="0" err="1"/>
              <a:t>hgb</a:t>
            </a:r>
            <a:endParaRPr lang="en-US" dirty="0"/>
          </a:p>
          <a:p>
            <a:pPr marL="0" indent="0">
              <a:buNone/>
            </a:pPr>
            <a:endParaRPr lang="en-US" dirty="0"/>
          </a:p>
          <a:p>
            <a:endParaRPr lang="en-US" dirty="0" smtClean="0"/>
          </a:p>
          <a:p>
            <a:endParaRPr lang="en-US" dirty="0"/>
          </a:p>
          <a:p>
            <a:pPr marL="0" indent="0">
              <a:buNone/>
            </a:pPr>
            <a:r>
              <a:rPr lang="en-US" dirty="0" smtClean="0">
                <a:solidFill>
                  <a:srgbClr val="FF0000"/>
                </a:solidFill>
              </a:rPr>
              <a:t>Quiz:</a:t>
            </a:r>
          </a:p>
          <a:p>
            <a:r>
              <a:rPr lang="en-US" dirty="0" smtClean="0"/>
              <a:t>What if you see this?   </a:t>
            </a:r>
            <a:r>
              <a:rPr lang="en-US" dirty="0" err="1"/>
              <a:t>Hgb</a:t>
            </a:r>
            <a:r>
              <a:rPr lang="en-US" dirty="0"/>
              <a:t> 10.7 </a:t>
            </a:r>
            <a:r>
              <a:rPr lang="en-US" dirty="0" smtClean="0"/>
              <a:t>g/</a:t>
            </a:r>
            <a:r>
              <a:rPr lang="en-US" dirty="0" err="1" smtClean="0"/>
              <a:t>dL</a:t>
            </a:r>
            <a:r>
              <a:rPr lang="en-US" dirty="0" smtClean="0"/>
              <a:t>, </a:t>
            </a:r>
            <a:r>
              <a:rPr lang="en-US" dirty="0" err="1" smtClean="0"/>
              <a:t>Hct</a:t>
            </a:r>
            <a:r>
              <a:rPr lang="en-US" dirty="0" smtClean="0"/>
              <a:t> </a:t>
            </a:r>
            <a:r>
              <a:rPr lang="en-US" dirty="0"/>
              <a:t>17.8%</a:t>
            </a:r>
            <a:endParaRPr lang="en-US" dirty="0" smtClean="0"/>
          </a:p>
          <a:p>
            <a:endParaRPr lang="en-US" dirty="0"/>
          </a:p>
          <a:p>
            <a:endParaRPr lang="en-US" dirty="0"/>
          </a:p>
        </p:txBody>
      </p:sp>
    </p:spTree>
    <p:extLst>
      <p:ext uri="{BB962C8B-B14F-4D97-AF65-F5344CB8AC3E}">
        <p14:creationId xmlns:p14="http://schemas.microsoft.com/office/powerpoint/2010/main" val="2440221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124</TotalTime>
  <Words>1593</Words>
  <Application>Microsoft Office PowerPoint</Application>
  <PresentationFormat>On-screen Show (4:3)</PresentationFormat>
  <Paragraphs>212</Paragraphs>
  <Slides>38</Slides>
  <Notes>1</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Origin</vt:lpstr>
      <vt:lpstr>Azure</vt:lpstr>
      <vt:lpstr>1_Azure</vt:lpstr>
      <vt:lpstr>2_Azure</vt:lpstr>
      <vt:lpstr>3_Azure</vt:lpstr>
      <vt:lpstr>4_Azure</vt:lpstr>
      <vt:lpstr>5_Azure</vt:lpstr>
      <vt:lpstr>Hematology QC, Troubleshooting, &amp; Clumped Platelets Algorithm </vt:lpstr>
      <vt:lpstr>ATL VAMC CORE VALUE:</vt:lpstr>
      <vt:lpstr>Remember when…?</vt:lpstr>
      <vt:lpstr>Objectives for today:</vt:lpstr>
      <vt:lpstr>Before we begin: </vt:lpstr>
      <vt:lpstr>Pre-analytic: clots, hemolysis</vt:lpstr>
      <vt:lpstr>Analytic: QC concerns </vt:lpstr>
      <vt:lpstr>Analytic: Troubleshooting of clots and hemolysis, “Rule of Three”, discerning instrument flags </vt:lpstr>
      <vt:lpstr>Rule of Three</vt:lpstr>
      <vt:lpstr>RBCS:</vt:lpstr>
      <vt:lpstr>PowerPoint Presentation</vt:lpstr>
      <vt:lpstr>PowerPoint Presentation</vt:lpstr>
      <vt:lpstr>PowerPoint Presentation</vt:lpstr>
      <vt:lpstr>PowerPoint Presentation</vt:lpstr>
      <vt:lpstr>Describe what is seen in this slide…</vt:lpstr>
      <vt:lpstr>Coagulation: Inhibitors</vt:lpstr>
      <vt:lpstr>Specimen</vt:lpstr>
      <vt:lpstr>Instrumentation</vt:lpstr>
      <vt:lpstr>PowerPoint Presentation</vt:lpstr>
      <vt:lpstr>Basic Hemostasis Tests</vt:lpstr>
      <vt:lpstr>Activated Partial Thromboplastin Time (APTT)</vt:lpstr>
      <vt:lpstr>Prothrombin Time (PT)</vt:lpstr>
      <vt:lpstr>Activated Partial Thromboplastin Time (APTT)</vt:lpstr>
      <vt:lpstr>Prothrombin Time (PT)</vt:lpstr>
      <vt:lpstr>WBCS and Platelets… PLATELET CLUMPING ALGORITHM</vt:lpstr>
      <vt:lpstr>  CRITERIA FOR REVIEW OF PLATELET RESULTS</vt:lpstr>
      <vt:lpstr>CRITERIA FOR REVIEW OF PLATELET RESULTS</vt:lpstr>
      <vt:lpstr>CRITERIA FOR REVIEW OF PLATELET RESULTS</vt:lpstr>
      <vt:lpstr>CRITERIA FOR REVIEW OF PLATELET RESULTS</vt:lpstr>
      <vt:lpstr>Describe what is seen in this slide…</vt:lpstr>
      <vt:lpstr>Describe what is seen in this slide…</vt:lpstr>
      <vt:lpstr>Describe what is seen in this slide…</vt:lpstr>
      <vt:lpstr>Describe what is seen in this slide…</vt:lpstr>
      <vt:lpstr>Describe what is seen in this slide… hmmm… tricky…</vt:lpstr>
      <vt:lpstr>Describe what is seen in this slide…</vt:lpstr>
      <vt:lpstr> Post-analytic: Delta checks; data entry errors (allowing a result to cross the interface to patient chart); failure to notify or record provider notification…</vt:lpstr>
      <vt:lpstr>Reminders:</vt:lpstr>
      <vt:lpstr>QUESTIONS?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Hematology QC, Troubleshooting, &amp; Clumped Platelets Algorithm</dc:title>
  <dc:creator>Department of Veterans Affairs</dc:creator>
  <cp:lastModifiedBy>Department of Veterans Affairs</cp:lastModifiedBy>
  <cp:revision>17</cp:revision>
  <dcterms:created xsi:type="dcterms:W3CDTF">2015-10-15T12:52:47Z</dcterms:created>
  <dcterms:modified xsi:type="dcterms:W3CDTF">2015-11-09T19:43:08Z</dcterms:modified>
</cp:coreProperties>
</file>