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0" r:id="rId2"/>
  </p:sldMasterIdLst>
  <p:notesMasterIdLst>
    <p:notesMasterId r:id="rId26"/>
  </p:notesMasterIdLst>
  <p:handoutMasterIdLst>
    <p:handoutMasterId r:id="rId27"/>
  </p:handoutMasterIdLst>
  <p:sldIdLst>
    <p:sldId id="399" r:id="rId3"/>
    <p:sldId id="461" r:id="rId4"/>
    <p:sldId id="601" r:id="rId5"/>
    <p:sldId id="666" r:id="rId6"/>
    <p:sldId id="668" r:id="rId7"/>
    <p:sldId id="662" r:id="rId8"/>
    <p:sldId id="664" r:id="rId9"/>
    <p:sldId id="577" r:id="rId10"/>
    <p:sldId id="578" r:id="rId11"/>
    <p:sldId id="525" r:id="rId12"/>
    <p:sldId id="616" r:id="rId13"/>
    <p:sldId id="571" r:id="rId14"/>
    <p:sldId id="579" r:id="rId15"/>
    <p:sldId id="587" r:id="rId16"/>
    <p:sldId id="589" r:id="rId17"/>
    <p:sldId id="590" r:id="rId18"/>
    <p:sldId id="586" r:id="rId19"/>
    <p:sldId id="667" r:id="rId20"/>
    <p:sldId id="459" r:id="rId21"/>
    <p:sldId id="637" r:id="rId22"/>
    <p:sldId id="640" r:id="rId23"/>
    <p:sldId id="661" r:id="rId24"/>
    <p:sldId id="65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1B2"/>
    <a:srgbClr val="FF7B0E"/>
    <a:srgbClr val="CED001"/>
    <a:srgbClr val="255BA2"/>
    <a:srgbClr val="2F71C6"/>
    <a:srgbClr val="386095"/>
    <a:srgbClr val="4B7F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8988" autoAdjust="0"/>
  </p:normalViewPr>
  <p:slideViewPr>
    <p:cSldViewPr snapToGrid="0" snapToObjects="1">
      <p:cViewPr varScale="1">
        <p:scale>
          <a:sx n="78" d="100"/>
          <a:sy n="78" d="100"/>
        </p:scale>
        <p:origin x="-124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62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247143-959A-3549-A6F8-E1F1B82514F0}" type="datetimeFigureOut">
              <a:rPr lang="en-US" smtClean="0"/>
              <a:t>2/18/2016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94AE70-00B7-1D4D-9E20-503F4AE55BCE}" type="slidenum">
              <a:rPr lang="en-US" smtClean="0"/>
              <a:t>‹#›</a:t>
            </a:fld>
            <a:endParaRPr lang="en-US"/>
          </a:p>
        </p:txBody>
      </p:sp>
    </p:spTree>
    <p:extLst>
      <p:ext uri="{BB962C8B-B14F-4D97-AF65-F5344CB8AC3E}">
        <p14:creationId xmlns:p14="http://schemas.microsoft.com/office/powerpoint/2010/main" val="26522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7615F-81CC-B144-A28E-6611FCCE086F}" type="datetimeFigureOut">
              <a:rPr lang="en-US" smtClean="0"/>
              <a:t>2/18/2016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4CB78-AEAC-1F49-84D9-9C2A08AFF4D4}" type="slidenum">
              <a:rPr lang="en-US" smtClean="0"/>
              <a:t>‹#›</a:t>
            </a:fld>
            <a:endParaRPr lang="en-US" dirty="0"/>
          </a:p>
        </p:txBody>
      </p:sp>
    </p:spTree>
    <p:extLst>
      <p:ext uri="{BB962C8B-B14F-4D97-AF65-F5344CB8AC3E}">
        <p14:creationId xmlns:p14="http://schemas.microsoft.com/office/powerpoint/2010/main" val="40811506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charset="0"/>
                <a:cs typeface="Arial" charset="0"/>
              </a:rPr>
              <a:t>Video of Secretary McDonald framing the importance of the September Workshop. (1-Opening)</a:t>
            </a:r>
          </a:p>
          <a:p>
            <a:endParaRPr lang="en-US" dirty="0"/>
          </a:p>
        </p:txBody>
      </p:sp>
      <p:sp>
        <p:nvSpPr>
          <p:cNvPr id="4" name="Slide Number Placeholder 3"/>
          <p:cNvSpPr>
            <a:spLocks noGrp="1"/>
          </p:cNvSpPr>
          <p:nvPr>
            <p:ph type="sldNum" sz="quarter" idx="10"/>
          </p:nvPr>
        </p:nvSpPr>
        <p:spPr/>
        <p:txBody>
          <a:bodyPr/>
          <a:lstStyle/>
          <a:p>
            <a:fld id="{67E4CB78-AEAC-1F49-84D9-9C2A08AFF4D4}" type="slidenum">
              <a:rPr lang="en-US" smtClean="0"/>
              <a:t>2</a:t>
            </a:fld>
            <a:endParaRPr lang="en-US" dirty="0"/>
          </a:p>
        </p:txBody>
      </p:sp>
    </p:spTree>
    <p:extLst>
      <p:ext uri="{BB962C8B-B14F-4D97-AF65-F5344CB8AC3E}">
        <p14:creationId xmlns:p14="http://schemas.microsoft.com/office/powerpoint/2010/main" val="167077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4CB78-AEAC-1F49-84D9-9C2A08AFF4D4}" type="slidenum">
              <a:rPr lang="en-US" smtClean="0"/>
              <a:t>18</a:t>
            </a:fld>
            <a:endParaRPr lang="en-US" dirty="0"/>
          </a:p>
        </p:txBody>
      </p:sp>
    </p:spTree>
    <p:extLst>
      <p:ext uri="{BB962C8B-B14F-4D97-AF65-F5344CB8AC3E}">
        <p14:creationId xmlns:p14="http://schemas.microsoft.com/office/powerpoint/2010/main" val="170103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 the RAMMP matrix. Explain that as the group takes on this new project, you must eliminate wasteful activities in the areas on the slide.</a:t>
            </a:r>
          </a:p>
          <a:p>
            <a:endParaRPr lang="en-US" dirty="0" smtClean="0"/>
          </a:p>
          <a:p>
            <a:r>
              <a:rPr lang="en-US" dirty="0" smtClean="0"/>
              <a:t>Explain that everyone will have the opportunity to share ideas for work that can be eliminated. </a:t>
            </a:r>
          </a:p>
          <a:p>
            <a:endParaRPr lang="en-US" dirty="0" smtClean="0"/>
          </a:p>
          <a:p>
            <a:r>
              <a:rPr lang="en-US" dirty="0" smtClean="0"/>
              <a:t>In some cases these will be “rattlesnakes” – something you can shoot on the spot. </a:t>
            </a:r>
          </a:p>
          <a:p>
            <a:r>
              <a:rPr lang="en-US" dirty="0" smtClean="0"/>
              <a:t>In other cases, the issue may be a “python” – something that takes time and requires some investigation to ensure that you are not eliminating an activity that is legally required or adds more value than people understand.</a:t>
            </a:r>
          </a:p>
          <a:p>
            <a:endParaRPr lang="en-US" dirty="0" smtClean="0"/>
          </a:p>
          <a:p>
            <a:r>
              <a:rPr lang="en-US" dirty="0" smtClean="0"/>
              <a:t>Ask them to write 2 post it notes: </a:t>
            </a:r>
          </a:p>
          <a:p>
            <a:r>
              <a:rPr lang="en-US" dirty="0" smtClean="0"/>
              <a:t>1 for work they control (in any category)</a:t>
            </a:r>
          </a:p>
          <a:p>
            <a:r>
              <a:rPr lang="en-US" dirty="0" smtClean="0"/>
              <a:t>1 for you – something you control. </a:t>
            </a:r>
          </a:p>
          <a:p>
            <a:endParaRPr lang="en-US" dirty="0" smtClean="0"/>
          </a:p>
          <a:p>
            <a:r>
              <a:rPr lang="en-US" dirty="0" smtClean="0"/>
              <a:t>Give them 5 minutes to fill this out.</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7E4CB78-AEAC-1F49-84D9-9C2A08AFF4D4}" type="slidenum">
              <a:rPr lang="en-US" smtClean="0"/>
              <a:t>19</a:t>
            </a:fld>
            <a:endParaRPr lang="en-US" dirty="0"/>
          </a:p>
        </p:txBody>
      </p:sp>
    </p:spTree>
    <p:extLst>
      <p:ext uri="{BB962C8B-B14F-4D97-AF65-F5344CB8AC3E}">
        <p14:creationId xmlns:p14="http://schemas.microsoft.com/office/powerpoint/2010/main" val="100901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the video:</a:t>
            </a:r>
            <a:r>
              <a:rPr lang="en-US" b="1" baseline="0" dirty="0" smtClean="0"/>
              <a:t> Experience Mapping (11-Veterans Experience)</a:t>
            </a:r>
            <a:endParaRPr lang="en-US" b="1" dirty="0" smtClean="0"/>
          </a:p>
          <a:p>
            <a:endParaRPr lang="en-US" dirty="0" smtClean="0"/>
          </a:p>
          <a:p>
            <a:r>
              <a:rPr lang="en-US" dirty="0" smtClean="0"/>
              <a:t>Building on the video, explain that this tool helps us understand the customer experience and what we need to do to build trusted relationships.</a:t>
            </a:r>
          </a:p>
          <a:p>
            <a:endParaRPr lang="en-US" dirty="0" smtClean="0"/>
          </a:p>
          <a:p>
            <a:r>
              <a:rPr lang="en-US" dirty="0" smtClean="0"/>
              <a:t>The tool begins with Front stage – this is the before/during/after experience for the customer. It includes what they think and what they do.</a:t>
            </a:r>
          </a:p>
          <a:p>
            <a:endParaRPr lang="en-US" dirty="0" smtClean="0"/>
          </a:p>
          <a:p>
            <a:r>
              <a:rPr lang="en-US" dirty="0" smtClean="0"/>
              <a:t>The Back stage is all the work that we do in the VA that the customer doesn’t see, but feels – either in a positive or negative way. It is how we get everything done.</a:t>
            </a:r>
          </a:p>
          <a:p>
            <a:endParaRPr lang="en-US" dirty="0" smtClean="0"/>
          </a:p>
          <a:p>
            <a:r>
              <a:rPr lang="en-US" dirty="0" smtClean="0"/>
              <a:t>On stage is our contact with Veterans – what the interactions looks like.</a:t>
            </a:r>
          </a:p>
          <a:p>
            <a:endParaRPr lang="en-US" dirty="0"/>
          </a:p>
        </p:txBody>
      </p:sp>
      <p:sp>
        <p:nvSpPr>
          <p:cNvPr id="4" name="Slide Number Placeholder 3"/>
          <p:cNvSpPr>
            <a:spLocks noGrp="1"/>
          </p:cNvSpPr>
          <p:nvPr>
            <p:ph type="sldNum" sz="quarter" idx="10"/>
          </p:nvPr>
        </p:nvSpPr>
        <p:spPr/>
        <p:txBody>
          <a:bodyPr/>
          <a:lstStyle/>
          <a:p>
            <a:fld id="{67E4CB78-AEAC-1F49-84D9-9C2A08AFF4D4}" type="slidenum">
              <a:rPr lang="en-US" smtClean="0"/>
              <a:t>20</a:t>
            </a:fld>
            <a:endParaRPr lang="en-US" dirty="0"/>
          </a:p>
        </p:txBody>
      </p:sp>
    </p:spTree>
    <p:extLst>
      <p:ext uri="{BB962C8B-B14F-4D97-AF65-F5344CB8AC3E}">
        <p14:creationId xmlns:p14="http://schemas.microsoft.com/office/powerpoint/2010/main" val="2126959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Show Closing Video (13-Closing)</a:t>
            </a:r>
            <a:endParaRPr lang="en-US" b="1" i="0" dirty="0"/>
          </a:p>
        </p:txBody>
      </p:sp>
      <p:sp>
        <p:nvSpPr>
          <p:cNvPr id="4" name="Slide Number Placeholder 3"/>
          <p:cNvSpPr>
            <a:spLocks noGrp="1"/>
          </p:cNvSpPr>
          <p:nvPr>
            <p:ph type="sldNum" sz="quarter" idx="10"/>
          </p:nvPr>
        </p:nvSpPr>
        <p:spPr/>
        <p:txBody>
          <a:bodyPr/>
          <a:lstStyle/>
          <a:p>
            <a:fld id="{67E4CB78-AEAC-1F49-84D9-9C2A08AFF4D4}" type="slidenum">
              <a:rPr lang="en-US" smtClean="0"/>
              <a:t>23</a:t>
            </a:fld>
            <a:endParaRPr lang="en-US" dirty="0"/>
          </a:p>
        </p:txBody>
      </p:sp>
    </p:spTree>
    <p:extLst>
      <p:ext uri="{BB962C8B-B14F-4D97-AF65-F5344CB8AC3E}">
        <p14:creationId xmlns:p14="http://schemas.microsoft.com/office/powerpoint/2010/main" val="392033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Explain that you will now focus on ideas as everyone builds a Teachable Point of View.</a:t>
            </a:r>
          </a:p>
          <a:p>
            <a:r>
              <a:rPr lang="en-US" dirty="0" smtClean="0"/>
              <a:t>Review the VA's ideas (My VA), and implications for your areas.</a:t>
            </a:r>
          </a:p>
          <a:p>
            <a:r>
              <a:rPr lang="en-US" dirty="0" smtClean="0"/>
              <a:t>Earlier in the morning you did journey lines – who you are as a leader. Now you can spend time on the organization issues.</a:t>
            </a:r>
          </a:p>
          <a:p>
            <a:endParaRPr lang="en-US" dirty="0"/>
          </a:p>
        </p:txBody>
      </p:sp>
      <p:sp>
        <p:nvSpPr>
          <p:cNvPr id="4" name="Slide Number Placeholder 3"/>
          <p:cNvSpPr>
            <a:spLocks noGrp="1"/>
          </p:cNvSpPr>
          <p:nvPr>
            <p:ph type="sldNum" sz="quarter" idx="10"/>
          </p:nvPr>
        </p:nvSpPr>
        <p:spPr/>
        <p:txBody>
          <a:bodyPr/>
          <a:lstStyle/>
          <a:p>
            <a:fld id="{10687A79-6BBA-4852-9EF0-28F7E05F89A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6569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people </a:t>
            </a:r>
            <a:r>
              <a:rPr lang="en-US" b="1" dirty="0" smtClean="0"/>
              <a:t>to think about key issues that they are facing in the VA.</a:t>
            </a:r>
          </a:p>
          <a:p>
            <a:endParaRPr lang="en-US" dirty="0" smtClean="0"/>
          </a:p>
          <a:p>
            <a:r>
              <a:rPr lang="en-US" dirty="0" smtClean="0"/>
              <a:t>Emphasize that there are two broad categories. </a:t>
            </a:r>
          </a:p>
          <a:p>
            <a:endParaRPr lang="en-US" dirty="0" smtClean="0"/>
          </a:p>
          <a:p>
            <a:r>
              <a:rPr lang="en-US" b="1" dirty="0" smtClean="0"/>
              <a:t>	look at hard issues </a:t>
            </a:r>
            <a:r>
              <a:rPr lang="en-US" dirty="0" smtClean="0"/>
              <a:t>– financials, customer metrics, and operations.</a:t>
            </a:r>
          </a:p>
          <a:p>
            <a:r>
              <a:rPr lang="en-US" b="1" baseline="0" dirty="0" smtClean="0"/>
              <a:t>           </a:t>
            </a:r>
            <a:r>
              <a:rPr lang="en-US" b="1" dirty="0" smtClean="0"/>
              <a:t>look at soft issues </a:t>
            </a:r>
            <a:r>
              <a:rPr lang="en-US" dirty="0" smtClean="0"/>
              <a:t>– people, engagement, leadership, and culture.</a:t>
            </a:r>
          </a:p>
          <a:p>
            <a:endParaRPr lang="en-US" dirty="0" smtClean="0"/>
          </a:p>
          <a:p>
            <a:r>
              <a:rPr lang="en-US" dirty="0" smtClean="0"/>
              <a:t>Emphasize that </a:t>
            </a:r>
            <a:r>
              <a:rPr lang="en-US" b="1" dirty="0" smtClean="0"/>
              <a:t>making change requires first looking at things as they are, not as you wish them to be</a:t>
            </a:r>
            <a:r>
              <a:rPr lang="en-US" dirty="0" smtClean="0"/>
              <a:t>.</a:t>
            </a:r>
            <a:endParaRPr lang="en-US" dirty="0"/>
          </a:p>
        </p:txBody>
      </p:sp>
      <p:sp>
        <p:nvSpPr>
          <p:cNvPr id="4" name="Slide Number Placeholder 3"/>
          <p:cNvSpPr>
            <a:spLocks noGrp="1"/>
          </p:cNvSpPr>
          <p:nvPr>
            <p:ph type="sldNum" sz="quarter" idx="10"/>
          </p:nvPr>
        </p:nvSpPr>
        <p:spPr/>
        <p:txBody>
          <a:bodyPr/>
          <a:lstStyle/>
          <a:p>
            <a:fld id="{67E4CB78-AEAC-1F49-84D9-9C2A08AFF4D4}" type="slidenum">
              <a:rPr lang="en-US" smtClean="0"/>
              <a:t>9</a:t>
            </a:fld>
            <a:endParaRPr lang="en-US" dirty="0"/>
          </a:p>
        </p:txBody>
      </p:sp>
    </p:spTree>
    <p:extLst>
      <p:ext uri="{BB962C8B-B14F-4D97-AF65-F5344CB8AC3E}">
        <p14:creationId xmlns:p14="http://schemas.microsoft.com/office/powerpoint/2010/main" val="408945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everyone to write down top 2 hard/soft issues.</a:t>
            </a:r>
          </a:p>
          <a:p>
            <a:endParaRPr lang="en-US" dirty="0" smtClean="0"/>
          </a:p>
          <a:p>
            <a:pPr marL="171450" indent="-171450">
              <a:buFont typeface="Arial" panose="020B0604020202020204" pitchFamily="34" charset="0"/>
              <a:buChar char="•"/>
            </a:pPr>
            <a:r>
              <a:rPr lang="en-US" dirty="0" smtClean="0"/>
              <a:t>Pick a facilitator at each table to do the following:</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Go around the table and get a hard issue from each person. Write the issues on the flip chart.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Do the same for the soft issues.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Vote on top two items in each category.</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Report-out from the tables.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Acknowledge the challenge. If your people have missed any of the hard/soft issues, make sure that you add them, and teach your people why they are important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7E4CB78-AEAC-1F49-84D9-9C2A08AFF4D4}" type="slidenum">
              <a:rPr lang="en-US" smtClean="0"/>
              <a:t>10</a:t>
            </a:fld>
            <a:endParaRPr lang="en-US" dirty="0"/>
          </a:p>
        </p:txBody>
      </p:sp>
    </p:spTree>
    <p:extLst>
      <p:ext uri="{BB962C8B-B14F-4D97-AF65-F5344CB8AC3E}">
        <p14:creationId xmlns:p14="http://schemas.microsoft.com/office/powerpoint/2010/main" val="115036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this was his view.</a:t>
            </a:r>
          </a:p>
          <a:p>
            <a:endParaRPr lang="en-US" dirty="0" smtClean="0"/>
          </a:p>
          <a:p>
            <a:r>
              <a:rPr lang="en-US" b="1" dirty="0" smtClean="0"/>
              <a:t>Show Video: Case for Change (6-Case</a:t>
            </a:r>
            <a:r>
              <a:rPr lang="en-US" b="1" baseline="0" dirty="0" smtClean="0"/>
              <a:t> for Change)</a:t>
            </a:r>
            <a:endParaRPr lang="en-US" b="1" dirty="0" smtClean="0"/>
          </a:p>
          <a:p>
            <a:endParaRPr lang="en-US" dirty="0" smtClean="0"/>
          </a:p>
          <a:p>
            <a:r>
              <a:rPr lang="en-US" dirty="0" smtClean="0"/>
              <a:t>Highlight any areas of overlap between your team’s diagnosis and Bob McDonald’s. </a:t>
            </a:r>
          </a:p>
          <a:p>
            <a:endParaRPr lang="en-US" dirty="0" smtClean="0"/>
          </a:p>
          <a:p>
            <a:r>
              <a:rPr lang="en-US" dirty="0" smtClean="0"/>
              <a:t>Note some of the actions that have been taken such as the open houses and explain that the My VA strategy has been formulated to address the concerns that Bob discussed.</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7E4CB78-AEAC-1F49-84D9-9C2A08AFF4D4}" type="slidenum">
              <a:rPr lang="en-US" smtClean="0"/>
              <a:t>11</a:t>
            </a:fld>
            <a:endParaRPr lang="en-US" dirty="0"/>
          </a:p>
        </p:txBody>
      </p:sp>
    </p:spTree>
    <p:extLst>
      <p:ext uri="{BB962C8B-B14F-4D97-AF65-F5344CB8AC3E}">
        <p14:creationId xmlns:p14="http://schemas.microsoft.com/office/powerpoint/2010/main" val="118215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150001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Show the slide of My VA noting its components.</a:t>
            </a:r>
          </a:p>
          <a:p>
            <a:endParaRPr lang="en-US" dirty="0" smtClean="0"/>
          </a:p>
          <a:p>
            <a:r>
              <a:rPr lang="en-US" dirty="0" smtClean="0"/>
              <a:t>Explain that during the LDL workshop in September, the Secretary shared the My VA Transformation, which includes the 5 objectives: Improve Veteran Experience, Improve Employee Experience, Improve Internal Support Services, Establish a Culture of Continuous Improvement, and Enhance Strategic Partnerships. </a:t>
            </a:r>
          </a:p>
          <a:p>
            <a:endParaRPr lang="en-US" dirty="0" smtClean="0"/>
          </a:p>
          <a:p>
            <a:r>
              <a:rPr lang="en-US" b="1" dirty="0" smtClean="0"/>
              <a:t>Show the video of Bob explaining the components of My VA. (8-I CARE Values)</a:t>
            </a:r>
          </a:p>
          <a:p>
            <a:endParaRPr lang="en-US" dirty="0" smtClean="0"/>
          </a:p>
          <a:p>
            <a:r>
              <a:rPr lang="en-US" dirty="0" smtClean="0"/>
              <a:t>In addition, your senior leaders shared their ideas during the breakout sessions. Share those ideas, explaining where we are taking the VA in the future. </a:t>
            </a:r>
          </a:p>
          <a:p>
            <a:endParaRPr lang="en-US" dirty="0" smtClean="0"/>
          </a:p>
          <a:p>
            <a:r>
              <a:rPr lang="en-US" dirty="0" smtClean="0"/>
              <a:t>Next, you want to bring it to the level of your team. Explain how your area (what you manage) and your goals fit with the strategic direction of the VA.</a:t>
            </a:r>
            <a:endParaRPr lang="en-US" dirty="0"/>
          </a:p>
        </p:txBody>
      </p:sp>
      <p:sp>
        <p:nvSpPr>
          <p:cNvPr id="4" name="Slide Number Placeholder 3"/>
          <p:cNvSpPr>
            <a:spLocks noGrp="1"/>
          </p:cNvSpPr>
          <p:nvPr>
            <p:ph type="sldNum" sz="quarter" idx="10"/>
          </p:nvPr>
        </p:nvSpPr>
        <p:spPr/>
        <p:txBody>
          <a:bodyPr/>
          <a:lstStyle/>
          <a:p>
            <a:fld id="{10687A79-6BBA-4852-9EF0-28F7E05F89A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6569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67A01-CDE3-466F-9577-470BB879CB63}"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376331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Explain that the group will continue building its TPOV with the next component, Emotional Energy.</a:t>
            </a:r>
          </a:p>
          <a:p>
            <a:endParaRPr lang="en-US" dirty="0" smtClean="0"/>
          </a:p>
          <a:p>
            <a:r>
              <a:rPr lang="en-US" dirty="0" smtClean="0"/>
              <a:t>Share the key principles of emotional energy using the slide:</a:t>
            </a:r>
          </a:p>
          <a:p>
            <a:r>
              <a:rPr lang="en-US" dirty="0" smtClean="0"/>
              <a:t>Leaders have personal energy</a:t>
            </a:r>
          </a:p>
          <a:p>
            <a:r>
              <a:rPr lang="en-US" dirty="0" smtClean="0"/>
              <a:t>Leaders mobilize energy in others</a:t>
            </a:r>
          </a:p>
          <a:p>
            <a:r>
              <a:rPr lang="en-US" dirty="0" smtClean="0"/>
              <a:t>Leaders use transition moments to energize</a:t>
            </a:r>
          </a:p>
          <a:p>
            <a:endParaRPr lang="en-US" dirty="0" smtClean="0"/>
          </a:p>
          <a:p>
            <a:r>
              <a:rPr lang="en-US" dirty="0" smtClean="0"/>
              <a:t>One way to energize people is to take out unnecessary work.</a:t>
            </a:r>
          </a:p>
          <a:p>
            <a:endParaRPr lang="en-US" dirty="0" smtClean="0"/>
          </a:p>
          <a:p>
            <a:r>
              <a:rPr lang="en-US" dirty="0" smtClean="0"/>
              <a:t>Introduce a tool called RAMMP, which kills unnecessary work in the areas of reports, approvals, meetings, measurements and policies.</a:t>
            </a:r>
          </a:p>
          <a:p>
            <a:endParaRPr lang="en-US" b="1" dirty="0" smtClean="0"/>
          </a:p>
          <a:p>
            <a:r>
              <a:rPr lang="en-US" b="1" dirty="0" smtClean="0"/>
              <a:t>Share the video explaining RAMMP and providing examples. (9-RAMMP)</a:t>
            </a:r>
            <a:endParaRPr lang="en-US" b="1" dirty="0"/>
          </a:p>
        </p:txBody>
      </p:sp>
      <p:sp>
        <p:nvSpPr>
          <p:cNvPr id="4" name="Slide Number Placeholder 3"/>
          <p:cNvSpPr>
            <a:spLocks noGrp="1"/>
          </p:cNvSpPr>
          <p:nvPr>
            <p:ph type="sldNum" sz="quarter" idx="10"/>
          </p:nvPr>
        </p:nvSpPr>
        <p:spPr/>
        <p:txBody>
          <a:bodyPr/>
          <a:lstStyle/>
          <a:p>
            <a:fld id="{10687A79-6BBA-4852-9EF0-28F7E05F89A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6569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324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781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86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357"/>
            <a:ext cx="8229600" cy="4525963"/>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35281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86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5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34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083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24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89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80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148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12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559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10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12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6974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24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389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750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79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705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762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493"/>
            <a:ext cx="9144000" cy="1291685"/>
          </a:xfrm>
          <a:prstGeom prst="rect">
            <a:avLst/>
          </a:prstGeom>
          <a:solidFill>
            <a:srgbClr val="2661B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770"/>
            <a:ext cx="8229600" cy="12919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426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8609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8609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8609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8609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8609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AA295-AE17-924D-BDBE-FD0B0CC8350A}" type="datetimeFigureOut">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44D93-1388-DF44-A29D-DBFC14D364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64198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6.xml"/><Relationship Id="rId7" Type="http://schemas.openxmlformats.org/officeDocument/2006/relationships/image" Target="../media/image6.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6.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
            <a:ext cx="9144000" cy="6868495"/>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661B2"/>
              </a:solidFill>
            </a:endParaRPr>
          </a:p>
        </p:txBody>
      </p:sp>
      <p:sp>
        <p:nvSpPr>
          <p:cNvPr id="22" name="Title 1"/>
          <p:cNvSpPr>
            <a:spLocks noGrp="1"/>
          </p:cNvSpPr>
          <p:nvPr>
            <p:ph type="ctrTitle"/>
          </p:nvPr>
        </p:nvSpPr>
        <p:spPr>
          <a:xfrm>
            <a:off x="665022" y="519708"/>
            <a:ext cx="7772400" cy="1470025"/>
          </a:xfrm>
        </p:spPr>
        <p:txBody>
          <a:bodyPr>
            <a:normAutofit fontScale="90000"/>
          </a:bodyPr>
          <a:lstStyle/>
          <a:p>
            <a:pPr algn="l"/>
            <a:r>
              <a:rPr lang="en-US" b="1" dirty="0" smtClean="0">
                <a:solidFill>
                  <a:srgbClr val="2661B2"/>
                </a:solidFill>
              </a:rPr>
              <a:t>Transformation Process:</a:t>
            </a:r>
            <a:br>
              <a:rPr lang="en-US" b="1" dirty="0" smtClean="0">
                <a:solidFill>
                  <a:srgbClr val="2661B2"/>
                </a:solidFill>
              </a:rPr>
            </a:br>
            <a:r>
              <a:rPr lang="en-US" dirty="0" smtClean="0">
                <a:solidFill>
                  <a:srgbClr val="2661B2"/>
                </a:solidFill>
              </a:rPr>
              <a:t>Leaders Developing Leaders Cascade</a:t>
            </a:r>
            <a:endParaRPr lang="en-US" dirty="0">
              <a:solidFill>
                <a:srgbClr val="2661B2"/>
              </a:solidFill>
            </a:endParaRPr>
          </a:p>
        </p:txBody>
      </p:sp>
      <p:sp>
        <p:nvSpPr>
          <p:cNvPr id="23" name="Title 1"/>
          <p:cNvSpPr txBox="1">
            <a:spLocks/>
          </p:cNvSpPr>
          <p:nvPr/>
        </p:nvSpPr>
        <p:spPr>
          <a:xfrm>
            <a:off x="826659" y="5526123"/>
            <a:ext cx="3409054" cy="9811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lgn="l"/>
            <a:endParaRPr lang="en-US" sz="1800" dirty="0">
              <a:solidFill>
                <a:srgbClr val="2661B2"/>
              </a:solidFill>
            </a:endParaRPr>
          </a:p>
        </p:txBody>
      </p:sp>
      <p:pic>
        <p:nvPicPr>
          <p:cNvPr id="3" name="Picture 2"/>
          <p:cNvPicPr>
            <a:picLocks noChangeAspect="1"/>
          </p:cNvPicPr>
          <p:nvPr/>
        </p:nvPicPr>
        <p:blipFill>
          <a:blip r:embed="rId2"/>
          <a:stretch>
            <a:fillRect/>
          </a:stretch>
        </p:blipFill>
        <p:spPr>
          <a:xfrm>
            <a:off x="2624666" y="1989717"/>
            <a:ext cx="3951112" cy="3951112"/>
          </a:xfrm>
          <a:prstGeom prst="rect">
            <a:avLst/>
          </a:prstGeom>
        </p:spPr>
      </p:pic>
    </p:spTree>
    <p:extLst>
      <p:ext uri="{BB962C8B-B14F-4D97-AF65-F5344CB8AC3E}">
        <p14:creationId xmlns:p14="http://schemas.microsoft.com/office/powerpoint/2010/main" val="2000253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Current</a:t>
            </a:r>
            <a:r>
              <a:rPr lang="en-US" dirty="0" smtClean="0"/>
              <a:t> Reality:  </a:t>
            </a:r>
            <a:br>
              <a:rPr lang="en-US" dirty="0" smtClean="0"/>
            </a:br>
            <a:r>
              <a:rPr lang="en-US" dirty="0" smtClean="0"/>
              <a:t>“The Hand You’ve Been Dealt”</a:t>
            </a:r>
            <a:endParaRPr lang="en-US" dirty="0"/>
          </a:p>
        </p:txBody>
      </p:sp>
      <p:sp>
        <p:nvSpPr>
          <p:cNvPr id="3" name="Content Placeholder 2"/>
          <p:cNvSpPr>
            <a:spLocks noGrp="1"/>
          </p:cNvSpPr>
          <p:nvPr>
            <p:ph idx="1"/>
          </p:nvPr>
        </p:nvSpPr>
        <p:spPr>
          <a:xfrm>
            <a:off x="457200" y="2069544"/>
            <a:ext cx="8229600" cy="4423347"/>
          </a:xfrm>
        </p:spPr>
        <p:txBody>
          <a:bodyPr/>
          <a:lstStyle/>
          <a:p>
            <a:pPr marL="0" indent="0">
              <a:buNone/>
            </a:pPr>
            <a:r>
              <a:rPr lang="en-US" b="1" dirty="0" smtClean="0">
                <a:solidFill>
                  <a:schemeClr val="tx1"/>
                </a:solidFill>
              </a:rPr>
              <a:t>New vocabulary</a:t>
            </a:r>
            <a:r>
              <a:rPr lang="en-US" dirty="0" smtClean="0">
                <a:solidFill>
                  <a:schemeClr val="tx1"/>
                </a:solidFill>
              </a:rPr>
              <a:t>:</a:t>
            </a:r>
          </a:p>
          <a:p>
            <a:pPr marL="514350" indent="-514350">
              <a:buAutoNum type="arabicPeriod"/>
            </a:pPr>
            <a:r>
              <a:rPr lang="en-US" dirty="0" smtClean="0">
                <a:solidFill>
                  <a:schemeClr val="tx1"/>
                </a:solidFill>
              </a:rPr>
              <a:t>Think about the top “</a:t>
            </a:r>
            <a:r>
              <a:rPr lang="en-US" dirty="0" smtClean="0">
                <a:solidFill>
                  <a:srgbClr val="FF0000"/>
                </a:solidFill>
              </a:rPr>
              <a:t>hard” issues </a:t>
            </a:r>
            <a:r>
              <a:rPr lang="en-US" dirty="0" smtClean="0">
                <a:solidFill>
                  <a:schemeClr val="tx1"/>
                </a:solidFill>
              </a:rPr>
              <a:t>the VA is facing (technical, work process, infrastructure, etc.)</a:t>
            </a:r>
          </a:p>
          <a:p>
            <a:pPr marL="514350" indent="-514350">
              <a:buAutoNum type="arabicPeriod"/>
            </a:pPr>
            <a:endParaRPr lang="en-US" dirty="0" smtClean="0">
              <a:solidFill>
                <a:schemeClr val="tx1"/>
              </a:solidFill>
            </a:endParaRPr>
          </a:p>
          <a:p>
            <a:pPr marL="514350" indent="-514350">
              <a:buAutoNum type="arabicPeriod"/>
            </a:pPr>
            <a:r>
              <a:rPr lang="en-US" dirty="0" smtClean="0">
                <a:solidFill>
                  <a:schemeClr val="tx1"/>
                </a:solidFill>
              </a:rPr>
              <a:t>Think about the top “</a:t>
            </a:r>
            <a:r>
              <a:rPr lang="en-US" dirty="0" smtClean="0">
                <a:solidFill>
                  <a:srgbClr val="FF0000"/>
                </a:solidFill>
              </a:rPr>
              <a:t>soft” issues </a:t>
            </a:r>
            <a:r>
              <a:rPr lang="en-US" dirty="0" smtClean="0">
                <a:solidFill>
                  <a:schemeClr val="tx1"/>
                </a:solidFill>
              </a:rPr>
              <a:t>the VA is facing (leadership, culture, morale, etc.)</a:t>
            </a:r>
            <a:endParaRPr lang="en-US" dirty="0">
              <a:solidFill>
                <a:schemeClr val="tx1"/>
              </a:solidFill>
            </a:endParaRPr>
          </a:p>
        </p:txBody>
      </p:sp>
      <p:sp>
        <p:nvSpPr>
          <p:cNvPr id="4"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119451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Secretary’s </a:t>
            </a:r>
            <a:r>
              <a:rPr lang="en-US" dirty="0">
                <a:solidFill>
                  <a:srgbClr val="FFFF00"/>
                </a:solidFill>
              </a:rPr>
              <a:t>Case for Change</a:t>
            </a:r>
            <a:endParaRPr lang="en-US" sz="2200" dirty="0">
              <a:solidFill>
                <a:srgbClr val="FFFF00"/>
              </a:solidFill>
            </a:endParaRPr>
          </a:p>
        </p:txBody>
      </p:sp>
      <p:sp>
        <p:nvSpPr>
          <p:cNvPr id="3" name="Content Placeholder 2"/>
          <p:cNvSpPr>
            <a:spLocks noGrp="1"/>
          </p:cNvSpPr>
          <p:nvPr>
            <p:ph idx="1"/>
          </p:nvPr>
        </p:nvSpPr>
        <p:spPr/>
        <p:txBody>
          <a:bodyPr>
            <a:normAutofit/>
          </a:bodyPr>
          <a:lstStyle/>
          <a:p>
            <a:pPr eaLnBrk="0" fontAlgn="base" hangingPunct="0">
              <a:spcAft>
                <a:spcPct val="0"/>
              </a:spcAft>
              <a:buFont typeface="Arial" charset="0"/>
              <a:buChar char="•"/>
              <a:defRPr/>
            </a:pPr>
            <a:r>
              <a:rPr lang="en-US" sz="2600" dirty="0" smtClean="0">
                <a:solidFill>
                  <a:prstClr val="black"/>
                </a:solidFill>
                <a:cs typeface="Arial" charset="0"/>
              </a:rPr>
              <a:t>The </a:t>
            </a:r>
            <a:r>
              <a:rPr lang="en-US" sz="2600" dirty="0">
                <a:solidFill>
                  <a:prstClr val="black"/>
                </a:solidFill>
                <a:cs typeface="Arial" charset="0"/>
              </a:rPr>
              <a:t>Secretary shared the diagnosis of what he found in his first 100 days and over the course of more than 200 field visits since joining VA</a:t>
            </a:r>
            <a:r>
              <a:rPr lang="en-US" sz="2600" dirty="0" smtClean="0">
                <a:solidFill>
                  <a:prstClr val="black"/>
                </a:solidFill>
                <a:cs typeface="Arial" charset="0"/>
              </a:rPr>
              <a:t>.</a:t>
            </a:r>
          </a:p>
          <a:p>
            <a:pPr eaLnBrk="0" fontAlgn="base" hangingPunct="0">
              <a:spcAft>
                <a:spcPct val="0"/>
              </a:spcAft>
              <a:buFont typeface="Arial" charset="0"/>
              <a:buChar char="•"/>
              <a:defRPr/>
            </a:pPr>
            <a:endParaRPr lang="en-US" sz="2600" dirty="0">
              <a:solidFill>
                <a:prstClr val="black"/>
              </a:solidFill>
              <a:cs typeface="Arial" charset="0"/>
            </a:endParaRPr>
          </a:p>
          <a:p>
            <a:pPr marL="0" indent="0" eaLnBrk="0" fontAlgn="base" hangingPunct="0">
              <a:spcAft>
                <a:spcPct val="0"/>
              </a:spcAft>
              <a:buNone/>
              <a:defRPr/>
            </a:pPr>
            <a:r>
              <a:rPr lang="en-US" sz="2600" dirty="0" smtClean="0">
                <a:solidFill>
                  <a:prstClr val="black"/>
                </a:solidFill>
                <a:cs typeface="Arial" charset="0"/>
              </a:rPr>
              <a:t>Click on the video clips to hear more</a:t>
            </a:r>
            <a:r>
              <a:rPr lang="en-US" sz="2600" dirty="0" smtClean="0">
                <a:solidFill>
                  <a:prstClr val="black"/>
                </a:solidFill>
                <a:cs typeface="Arial" charset="0"/>
              </a:rPr>
              <a:t>: (# 6 and #7)</a:t>
            </a:r>
            <a:endParaRPr lang="en-US" sz="2600" dirty="0" smtClean="0">
              <a:solidFill>
                <a:prstClr val="black"/>
              </a:solidFill>
              <a:cs typeface="Arial" charset="0"/>
            </a:endParaRPr>
          </a:p>
          <a:p>
            <a:pPr marL="0" indent="0" eaLnBrk="0" fontAlgn="base" hangingPunct="0">
              <a:spcAft>
                <a:spcPct val="0"/>
              </a:spcAft>
              <a:buNone/>
              <a:tabLst>
                <a:tab pos="854075" algn="l"/>
              </a:tabLst>
              <a:defRPr/>
            </a:pPr>
            <a:r>
              <a:rPr lang="en-US" sz="1200" dirty="0" smtClean="0">
                <a:solidFill>
                  <a:prstClr val="black"/>
                </a:solidFill>
                <a:cs typeface="Arial" charset="0"/>
              </a:rPr>
              <a:t>(Use Windows Media Player)</a:t>
            </a:r>
          </a:p>
          <a:p>
            <a:pPr marL="0" indent="0" eaLnBrk="0" fontAlgn="base" hangingPunct="0">
              <a:spcAft>
                <a:spcPct val="0"/>
              </a:spcAft>
              <a:buNone/>
              <a:defRPr/>
            </a:pPr>
            <a:endParaRPr lang="en-US" sz="2600" dirty="0" smtClean="0">
              <a:solidFill>
                <a:prstClr val="black"/>
              </a:solidFill>
              <a:cs typeface="Arial" charset="0"/>
            </a:endParaRPr>
          </a:p>
          <a:p>
            <a:pPr marL="0" indent="0">
              <a:buNone/>
            </a:pPr>
            <a:endParaRPr lang="en-US" dirty="0"/>
          </a:p>
        </p:txBody>
      </p:sp>
      <p:sp>
        <p:nvSpPr>
          <p:cNvPr id="4" name="TextBox 3"/>
          <p:cNvSpPr txBox="1"/>
          <p:nvPr/>
        </p:nvSpPr>
        <p:spPr>
          <a:xfrm>
            <a:off x="299405" y="6408892"/>
            <a:ext cx="1608133" cy="215444"/>
          </a:xfrm>
          <a:prstGeom prst="rect">
            <a:avLst/>
          </a:prstGeom>
          <a:noFill/>
        </p:spPr>
        <p:txBody>
          <a:bodyPr wrap="none" rtlCol="0">
            <a:spAutoFit/>
          </a:bodyPr>
          <a:lstStyle/>
          <a:p>
            <a:r>
              <a:rPr lang="en-US" sz="800" dirty="0">
                <a:solidFill>
                  <a:srgbClr val="7F7F7F"/>
                </a:solidFill>
                <a:latin typeface="Calibri" charset="0"/>
              </a:rPr>
              <a:t>©2015 Action Learning Associates</a:t>
            </a:r>
          </a:p>
        </p:txBody>
      </p:sp>
    </p:spTree>
    <p:extLst>
      <p:ext uri="{BB962C8B-B14F-4D97-AF65-F5344CB8AC3E}">
        <p14:creationId xmlns:p14="http://schemas.microsoft.com/office/powerpoint/2010/main" val="118486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89" y="1604"/>
          <a:ext cx="1587" cy="1587"/>
        </p:xfrm>
        <a:graphic>
          <a:graphicData uri="http://schemas.openxmlformats.org/presentationml/2006/ole">
            <mc:AlternateContent xmlns:mc="http://schemas.openxmlformats.org/markup-compatibility/2006">
              <mc:Choice xmlns:v="urn:schemas-microsoft-com:vml" Requires="v">
                <p:oleObj spid="_x0000_s424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1604"/>
                        <a:ext cx="1587" cy="1587"/>
                      </a:xfrm>
                      <a:prstGeom prst="rect">
                        <a:avLst/>
                      </a:prstGeom>
                    </p:spPr>
                  </p:pic>
                </p:oleObj>
              </mc:Fallback>
            </mc:AlternateContent>
          </a:graphicData>
        </a:graphic>
      </p:graphicFrame>
      <p:sp>
        <p:nvSpPr>
          <p:cNvPr id="36" name="Slide Number Placeholder 4"/>
          <p:cNvSpPr txBox="1">
            <a:spLocks/>
          </p:cNvSpPr>
          <p:nvPr/>
        </p:nvSpPr>
        <p:spPr>
          <a:xfrm>
            <a:off x="6937830" y="640015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12</a:t>
            </a:fld>
            <a:endParaRPr lang="en-US" dirty="0"/>
          </a:p>
        </p:txBody>
      </p:sp>
      <p:sp>
        <p:nvSpPr>
          <p:cNvPr id="41" name="Rectangle 40"/>
          <p:cNvSpPr/>
          <p:nvPr/>
        </p:nvSpPr>
        <p:spPr>
          <a:xfrm>
            <a:off x="0" y="2"/>
            <a:ext cx="9144000" cy="5066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itle 1"/>
          <p:cNvSpPr>
            <a:spLocks noGrp="1"/>
          </p:cNvSpPr>
          <p:nvPr>
            <p:ph type="title"/>
          </p:nvPr>
        </p:nvSpPr>
        <p:spPr>
          <a:xfrm>
            <a:off x="457200" y="-329194"/>
            <a:ext cx="8229600" cy="1143000"/>
          </a:xfrm>
        </p:spPr>
        <p:txBody>
          <a:bodyPr>
            <a:normAutofit/>
          </a:bodyPr>
          <a:lstStyle/>
          <a:p>
            <a:r>
              <a:rPr lang="en-US" sz="2800" b="1" i="1" dirty="0" smtClean="0">
                <a:solidFill>
                  <a:schemeClr val="bg1"/>
                </a:solidFill>
                <a:latin typeface="+mn-lt"/>
              </a:rPr>
              <a:t>MyVA</a:t>
            </a:r>
            <a:r>
              <a:rPr lang="en-US" sz="2800" b="1" dirty="0" smtClean="0">
                <a:solidFill>
                  <a:schemeClr val="bg1"/>
                </a:solidFill>
                <a:latin typeface="+mn-lt"/>
              </a:rPr>
              <a:t> Transformation</a:t>
            </a:r>
            <a:endParaRPr lang="en-US" sz="2800" b="1" dirty="0">
              <a:solidFill>
                <a:schemeClr val="bg1"/>
              </a:solidFill>
              <a:latin typeface="+mn-lt"/>
            </a:endParaRPr>
          </a:p>
        </p:txBody>
      </p:sp>
      <p:grpSp>
        <p:nvGrpSpPr>
          <p:cNvPr id="11" name="Group 10"/>
          <p:cNvGrpSpPr/>
          <p:nvPr/>
        </p:nvGrpSpPr>
        <p:grpSpPr>
          <a:xfrm rot="786389">
            <a:off x="4535650" y="3017832"/>
            <a:ext cx="4376888" cy="3218029"/>
            <a:chOff x="5329866" y="956128"/>
            <a:chExt cx="3785016" cy="3771901"/>
          </a:xfrm>
          <a:effectLst>
            <a:outerShdw blurRad="228600" dist="63500" dir="8160000" algn="ctr" rotWithShape="0">
              <a:schemeClr val="tx1"/>
            </a:outerShdw>
          </a:effectLst>
        </p:grpSpPr>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34734" y="956128"/>
              <a:ext cx="3780148" cy="645083"/>
            </a:xfrm>
            <a:prstGeom prst="rect">
              <a:avLst/>
            </a:prstGeom>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29866" y="1603223"/>
              <a:ext cx="3782008" cy="3124806"/>
            </a:xfrm>
            <a:prstGeom prst="rect">
              <a:avLst/>
            </a:prstGeom>
          </p:spPr>
        </p:pic>
      </p:grpSp>
      <p:grpSp>
        <p:nvGrpSpPr>
          <p:cNvPr id="15" name="Group 14"/>
          <p:cNvGrpSpPr/>
          <p:nvPr/>
        </p:nvGrpSpPr>
        <p:grpSpPr>
          <a:xfrm>
            <a:off x="5538918" y="1391883"/>
            <a:ext cx="3656566" cy="1467724"/>
            <a:chOff x="2971800" y="1237646"/>
            <a:chExt cx="5723321" cy="2576530"/>
          </a:xfrm>
        </p:grpSpPr>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71800" y="1237646"/>
              <a:ext cx="4705520" cy="2398417"/>
            </a:xfrm>
            <a:prstGeom prst="rect">
              <a:avLst/>
            </a:prstGeom>
          </p:spPr>
        </p:pic>
        <p:sp>
          <p:nvSpPr>
            <p:cNvPr id="17" name="Rectangle 16"/>
            <p:cNvSpPr/>
            <p:nvPr/>
          </p:nvSpPr>
          <p:spPr>
            <a:xfrm>
              <a:off x="4572000" y="2679568"/>
              <a:ext cx="4123121" cy="1134608"/>
            </a:xfrm>
            <a:prstGeom prst="rect">
              <a:avLst/>
            </a:prstGeom>
          </p:spPr>
          <p:txBody>
            <a:bodyPr wrap="square">
              <a:spAutoFit/>
            </a:bodyPr>
            <a:lstStyle/>
            <a:p>
              <a:pPr algn="ctr">
                <a:spcAft>
                  <a:spcPts val="900"/>
                </a:spcAft>
              </a:pPr>
              <a:r>
                <a:rPr lang="en-US" sz="3600" b="1" dirty="0">
                  <a:solidFill>
                    <a:prstClr val="black"/>
                  </a:solidFill>
                  <a:latin typeface="Arial" panose="020B0604020202020204" pitchFamily="34" charset="0"/>
                  <a:cs typeface="Arial" panose="020B0604020202020204" pitchFamily="34" charset="0"/>
                </a:rPr>
                <a:t>Objectives</a:t>
              </a:r>
              <a:endParaRPr lang="en-US" sz="3600" b="1" dirty="0">
                <a:solidFill>
                  <a:srgbClr val="C00000"/>
                </a:solidFill>
                <a:latin typeface="Arial" panose="020B0604020202020204" pitchFamily="34" charset="0"/>
                <a:cs typeface="Arial" panose="020B0604020202020204" pitchFamily="34" charset="0"/>
              </a:endParaRPr>
            </a:p>
          </p:txBody>
        </p:sp>
      </p:grpSp>
      <p:sp>
        <p:nvSpPr>
          <p:cNvPr id="28" name="TextBox 27"/>
          <p:cNvSpPr txBox="1"/>
          <p:nvPr/>
        </p:nvSpPr>
        <p:spPr>
          <a:xfrm>
            <a:off x="73446" y="614331"/>
            <a:ext cx="8181556" cy="523220"/>
          </a:xfrm>
          <a:prstGeom prst="rect">
            <a:avLst/>
          </a:prstGeom>
          <a:noFill/>
        </p:spPr>
        <p:txBody>
          <a:bodyPr wrap="square" rtlCol="0">
            <a:spAutoFit/>
          </a:bodyPr>
          <a:lstStyle/>
          <a:p>
            <a:r>
              <a:rPr lang="en-US" sz="28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Veterans </a:t>
            </a:r>
            <a:r>
              <a:rPr lang="en-US" sz="2800"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want</a:t>
            </a:r>
            <a:r>
              <a:rPr lang="en-US" sz="28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be our customer</a:t>
            </a:r>
          </a:p>
        </p:txBody>
      </p:sp>
      <p:sp>
        <p:nvSpPr>
          <p:cNvPr id="30" name="Rectangle 29"/>
          <p:cNvSpPr/>
          <p:nvPr/>
        </p:nvSpPr>
        <p:spPr>
          <a:xfrm>
            <a:off x="444509" y="1869110"/>
            <a:ext cx="4364449" cy="830997"/>
          </a:xfrm>
          <a:prstGeom prst="rect">
            <a:avLst/>
          </a:prstGeom>
        </p:spPr>
        <p:txBody>
          <a:bodyPr wrap="square">
            <a:spAutoFit/>
          </a:bodyPr>
          <a:lstStyle/>
          <a:p>
            <a:pPr>
              <a:spcAft>
                <a:spcPts val="900"/>
              </a:spcAft>
            </a:pPr>
            <a:r>
              <a:rPr lang="en-US" sz="2400" b="1" dirty="0">
                <a:solidFill>
                  <a:prstClr val="black"/>
                </a:solidFill>
                <a:latin typeface="Arial" panose="020B0604020202020204" pitchFamily="34" charset="0"/>
                <a:cs typeface="Arial" panose="020B0604020202020204" pitchFamily="34" charset="0"/>
              </a:rPr>
              <a:t>Improving the </a:t>
            </a:r>
            <a:r>
              <a:rPr lang="en-US" sz="2400" b="1" dirty="0">
                <a:solidFill>
                  <a:srgbClr val="C00000"/>
                </a:solidFill>
                <a:latin typeface="Arial" panose="020B0604020202020204" pitchFamily="34" charset="0"/>
                <a:cs typeface="Arial" panose="020B0604020202020204" pitchFamily="34" charset="0"/>
              </a:rPr>
              <a:t>Veteran Experience</a:t>
            </a:r>
          </a:p>
        </p:txBody>
      </p:sp>
      <p:sp>
        <p:nvSpPr>
          <p:cNvPr id="31" name="Rectangle 30"/>
          <p:cNvSpPr/>
          <p:nvPr/>
        </p:nvSpPr>
        <p:spPr>
          <a:xfrm>
            <a:off x="444502" y="2720839"/>
            <a:ext cx="4456640" cy="830997"/>
          </a:xfrm>
          <a:prstGeom prst="rect">
            <a:avLst/>
          </a:prstGeom>
        </p:spPr>
        <p:txBody>
          <a:bodyPr wrap="square">
            <a:spAutoFit/>
          </a:bodyPr>
          <a:lstStyle/>
          <a:p>
            <a:pPr>
              <a:spcAft>
                <a:spcPts val="900"/>
              </a:spcAft>
            </a:pPr>
            <a:r>
              <a:rPr lang="en-US" sz="2400" b="1" dirty="0">
                <a:solidFill>
                  <a:prstClr val="black"/>
                </a:solidFill>
                <a:latin typeface="Arial" panose="020B0604020202020204" pitchFamily="34" charset="0"/>
                <a:cs typeface="Arial" panose="020B0604020202020204" pitchFamily="34" charset="0"/>
              </a:rPr>
              <a:t>Improving the </a:t>
            </a:r>
            <a:r>
              <a:rPr lang="en-US" sz="2400" b="1" dirty="0">
                <a:solidFill>
                  <a:srgbClr val="C00000"/>
                </a:solidFill>
                <a:latin typeface="Arial" panose="020B0604020202020204" pitchFamily="34" charset="0"/>
                <a:cs typeface="Arial" panose="020B0604020202020204" pitchFamily="34" charset="0"/>
              </a:rPr>
              <a:t>Employee</a:t>
            </a:r>
            <a:r>
              <a:rPr lang="en-US" sz="2400" b="1" dirty="0">
                <a:solidFill>
                  <a:prstClr val="black"/>
                </a:solidFill>
                <a:latin typeface="Arial" panose="020B0604020202020204" pitchFamily="34" charset="0"/>
                <a:cs typeface="Arial" panose="020B0604020202020204" pitchFamily="34" charset="0"/>
              </a:rPr>
              <a:t> Experience</a:t>
            </a:r>
          </a:p>
        </p:txBody>
      </p:sp>
      <p:sp>
        <p:nvSpPr>
          <p:cNvPr id="32" name="Rectangle 31"/>
          <p:cNvSpPr/>
          <p:nvPr/>
        </p:nvSpPr>
        <p:spPr>
          <a:xfrm>
            <a:off x="444502" y="3572552"/>
            <a:ext cx="4456640" cy="830997"/>
          </a:xfrm>
          <a:prstGeom prst="rect">
            <a:avLst/>
          </a:prstGeom>
        </p:spPr>
        <p:txBody>
          <a:bodyPr wrap="square">
            <a:spAutoFit/>
          </a:bodyPr>
          <a:lstStyle/>
          <a:p>
            <a:pPr>
              <a:spcAft>
                <a:spcPts val="900"/>
              </a:spcAft>
            </a:pPr>
            <a:r>
              <a:rPr lang="en-US" sz="2400" b="1" dirty="0">
                <a:solidFill>
                  <a:prstClr val="black"/>
                </a:solidFill>
                <a:latin typeface="Arial" panose="020B0604020202020204" pitchFamily="34" charset="0"/>
                <a:cs typeface="Arial" panose="020B0604020202020204" pitchFamily="34" charset="0"/>
              </a:rPr>
              <a:t>Improving </a:t>
            </a:r>
            <a:r>
              <a:rPr lang="en-US" sz="2400" b="1" dirty="0">
                <a:solidFill>
                  <a:srgbClr val="C00000"/>
                </a:solidFill>
                <a:latin typeface="Arial" panose="020B0604020202020204" pitchFamily="34" charset="0"/>
                <a:cs typeface="Arial" panose="020B0604020202020204" pitchFamily="34" charset="0"/>
              </a:rPr>
              <a:t>Internal Support Services</a:t>
            </a:r>
          </a:p>
        </p:txBody>
      </p:sp>
      <p:sp>
        <p:nvSpPr>
          <p:cNvPr id="33" name="Rectangle 32"/>
          <p:cNvSpPr/>
          <p:nvPr/>
        </p:nvSpPr>
        <p:spPr>
          <a:xfrm>
            <a:off x="444509" y="4424296"/>
            <a:ext cx="4365251" cy="830997"/>
          </a:xfrm>
          <a:prstGeom prst="rect">
            <a:avLst/>
          </a:prstGeom>
        </p:spPr>
        <p:txBody>
          <a:bodyPr wrap="square">
            <a:spAutoFit/>
          </a:bodyPr>
          <a:lstStyle/>
          <a:p>
            <a:pPr>
              <a:spcAft>
                <a:spcPts val="900"/>
              </a:spcAft>
            </a:pPr>
            <a:r>
              <a:rPr lang="en-US" sz="2400" b="1" dirty="0">
                <a:solidFill>
                  <a:prstClr val="black"/>
                </a:solidFill>
                <a:latin typeface="Arial" panose="020B0604020202020204" pitchFamily="34" charset="0"/>
                <a:cs typeface="Arial" panose="020B0604020202020204" pitchFamily="34" charset="0"/>
              </a:rPr>
              <a:t>Establishing a Culture of </a:t>
            </a:r>
            <a:r>
              <a:rPr lang="en-US" sz="2400" b="1" dirty="0">
                <a:solidFill>
                  <a:srgbClr val="C00000"/>
                </a:solidFill>
                <a:latin typeface="Arial" panose="020B0604020202020204" pitchFamily="34" charset="0"/>
                <a:cs typeface="Arial" panose="020B0604020202020204" pitchFamily="34" charset="0"/>
              </a:rPr>
              <a:t>Continuous Improvement</a:t>
            </a:r>
          </a:p>
        </p:txBody>
      </p:sp>
      <p:sp>
        <p:nvSpPr>
          <p:cNvPr id="34" name="Rectangle 33"/>
          <p:cNvSpPr/>
          <p:nvPr/>
        </p:nvSpPr>
        <p:spPr>
          <a:xfrm>
            <a:off x="444500" y="5276024"/>
            <a:ext cx="3962400" cy="830997"/>
          </a:xfrm>
          <a:prstGeom prst="rect">
            <a:avLst/>
          </a:prstGeom>
        </p:spPr>
        <p:txBody>
          <a:bodyPr wrap="square">
            <a:spAutoFit/>
          </a:bodyPr>
          <a:lstStyle/>
          <a:p>
            <a:pPr>
              <a:spcAft>
                <a:spcPts val="900"/>
              </a:spcAft>
            </a:pPr>
            <a:r>
              <a:rPr lang="en-US" sz="2400" b="1" dirty="0">
                <a:solidFill>
                  <a:prstClr val="black"/>
                </a:solidFill>
                <a:latin typeface="Arial" panose="020B0604020202020204" pitchFamily="34" charset="0"/>
                <a:cs typeface="Arial" panose="020B0604020202020204" pitchFamily="34" charset="0"/>
              </a:rPr>
              <a:t>Enhancing </a:t>
            </a:r>
            <a:r>
              <a:rPr lang="en-US" sz="2400" b="1" dirty="0">
                <a:solidFill>
                  <a:srgbClr val="C00000"/>
                </a:solidFill>
                <a:latin typeface="Arial" panose="020B0604020202020204" pitchFamily="34" charset="0"/>
                <a:cs typeface="Arial" panose="020B0604020202020204" pitchFamily="34" charset="0"/>
              </a:rPr>
              <a:t>Strategic</a:t>
            </a:r>
            <a:r>
              <a:rPr lang="en-US" sz="2400" b="1" dirty="0">
                <a:solidFill>
                  <a:prstClr val="black"/>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Partnerships</a:t>
            </a:r>
          </a:p>
        </p:txBody>
      </p:sp>
      <p:cxnSp>
        <p:nvCxnSpPr>
          <p:cNvPr id="35" name="Elbow Connector 34"/>
          <p:cNvCxnSpPr>
            <a:endCxn id="30" idx="1"/>
          </p:cNvCxnSpPr>
          <p:nvPr/>
        </p:nvCxnSpPr>
        <p:spPr>
          <a:xfrm rot="10800000" flipV="1">
            <a:off x="444510" y="1558979"/>
            <a:ext cx="5054807" cy="725629"/>
          </a:xfrm>
          <a:prstGeom prst="bentConnector3">
            <a:avLst>
              <a:gd name="adj1" fmla="val 10452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10800000" flipV="1">
            <a:off x="444509" y="1568346"/>
            <a:ext cx="5093363" cy="1584923"/>
          </a:xfrm>
          <a:prstGeom prst="bentConnector3">
            <a:avLst>
              <a:gd name="adj1" fmla="val 104488"/>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32" idx="1"/>
          </p:cNvCxnSpPr>
          <p:nvPr/>
        </p:nvCxnSpPr>
        <p:spPr>
          <a:xfrm rot="10800000" flipV="1">
            <a:off x="444502" y="1572131"/>
            <a:ext cx="5022438" cy="2415920"/>
          </a:xfrm>
          <a:prstGeom prst="bentConnector3">
            <a:avLst>
              <a:gd name="adj1" fmla="val 10455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Elbow Connector 38"/>
          <p:cNvCxnSpPr/>
          <p:nvPr/>
        </p:nvCxnSpPr>
        <p:spPr>
          <a:xfrm rot="10800000" flipV="1">
            <a:off x="444509" y="1559020"/>
            <a:ext cx="5038603" cy="4107095"/>
          </a:xfrm>
          <a:prstGeom prst="bentConnector3">
            <a:avLst>
              <a:gd name="adj1" fmla="val 104537"/>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0800000" flipV="1">
            <a:off x="444510" y="1572131"/>
            <a:ext cx="5038603" cy="3276114"/>
          </a:xfrm>
          <a:prstGeom prst="bentConnector3">
            <a:avLst>
              <a:gd name="adj1" fmla="val 104620"/>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6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dirty="0" smtClean="0">
                <a:solidFill>
                  <a:srgbClr val="000000"/>
                </a:solidFill>
                <a:latin typeface="Calibri"/>
                <a:cs typeface="Calibri"/>
              </a:rPr>
              <a:t>     A Teachable Point of </a:t>
            </a:r>
            <a:r>
              <a:rPr lang="en-US" dirty="0" err="1" smtClean="0">
                <a:solidFill>
                  <a:srgbClr val="000000"/>
                </a:solidFill>
                <a:latin typeface="Calibri"/>
                <a:cs typeface="Calibri"/>
              </a:rPr>
              <a:t>View</a:t>
            </a:r>
            <a:r>
              <a:rPr lang="en-US" baseline="30000" dirty="0" err="1" smtClean="0">
                <a:solidFill>
                  <a:srgbClr val="000000"/>
                </a:solidFill>
                <a:latin typeface="Calibri"/>
                <a:cs typeface="Calibri"/>
              </a:rPr>
              <a:t>TM</a:t>
            </a:r>
            <a:endParaRPr lang="en-US" sz="3600" b="0" baseline="30000" dirty="0" smtClean="0">
              <a:solidFill>
                <a:srgbClr val="000000"/>
              </a:solidFill>
              <a:latin typeface="Calibri"/>
              <a:cs typeface="Calibri"/>
            </a:endParaRPr>
          </a:p>
        </p:txBody>
      </p:sp>
      <p:sp>
        <p:nvSpPr>
          <p:cNvPr id="6" name="Oval 5"/>
          <p:cNvSpPr/>
          <p:nvPr/>
        </p:nvSpPr>
        <p:spPr>
          <a:xfrm>
            <a:off x="609600" y="1752600"/>
            <a:ext cx="3048000" cy="1524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400" dirty="0">
                <a:solidFill>
                  <a:prstClr val="white"/>
                </a:solidFill>
                <a:effectLst>
                  <a:innerShdw blurRad="63500" dist="50800" dir="5400000">
                    <a:prstClr val="black">
                      <a:alpha val="50000"/>
                    </a:prstClr>
                  </a:innerShdw>
                </a:effectLst>
              </a:rPr>
              <a:t>Ideas</a:t>
            </a:r>
          </a:p>
        </p:txBody>
      </p:sp>
      <p:sp>
        <p:nvSpPr>
          <p:cNvPr id="7" name="Oval 6"/>
          <p:cNvSpPr/>
          <p:nvPr/>
        </p:nvSpPr>
        <p:spPr>
          <a:xfrm>
            <a:off x="3124200" y="4572000"/>
            <a:ext cx="3048000" cy="16764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4000" dirty="0">
                <a:solidFill>
                  <a:prstClr val="white"/>
                </a:solidFill>
                <a:effectLst>
                  <a:innerShdw blurRad="63500" dist="50800" dir="5400000">
                    <a:prstClr val="black">
                      <a:alpha val="50000"/>
                    </a:prstClr>
                  </a:innerShdw>
                </a:effectLst>
              </a:rPr>
              <a:t>E²</a:t>
            </a:r>
          </a:p>
          <a:p>
            <a:pPr algn="ctr" defTabSz="914400">
              <a:defRPr/>
            </a:pPr>
            <a:r>
              <a:rPr lang="en-US" sz="2400" dirty="0">
                <a:solidFill>
                  <a:prstClr val="white"/>
                </a:solidFill>
                <a:effectLst>
                  <a:innerShdw blurRad="63500" dist="50800" dir="5400000">
                    <a:prstClr val="black">
                      <a:alpha val="50000"/>
                    </a:prstClr>
                  </a:innerShdw>
                </a:effectLst>
              </a:rPr>
              <a:t>Emotional Energy / Edge</a:t>
            </a:r>
          </a:p>
        </p:txBody>
      </p:sp>
      <p:sp>
        <p:nvSpPr>
          <p:cNvPr id="8" name="Oval 7"/>
          <p:cNvSpPr/>
          <p:nvPr/>
        </p:nvSpPr>
        <p:spPr>
          <a:xfrm>
            <a:off x="5638800" y="1752600"/>
            <a:ext cx="3048000" cy="1524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400" dirty="0">
                <a:solidFill>
                  <a:srgbClr val="FFFF00"/>
                </a:solidFill>
                <a:effectLst>
                  <a:innerShdw blurRad="63500" dist="50800" dir="5400000">
                    <a:prstClr val="black">
                      <a:alpha val="50000"/>
                    </a:prstClr>
                  </a:innerShdw>
                </a:effectLst>
              </a:rPr>
              <a:t>Values</a:t>
            </a:r>
          </a:p>
        </p:txBody>
      </p:sp>
      <p:cxnSp>
        <p:nvCxnSpPr>
          <p:cNvPr id="9" name="Straight Connector 8"/>
          <p:cNvCxnSpPr>
            <a:stCxn id="6" idx="6"/>
          </p:cNvCxnSpPr>
          <p:nvPr/>
        </p:nvCxnSpPr>
        <p:spPr>
          <a:xfrm>
            <a:off x="36576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4"/>
            <a:endCxn id="7" idx="7"/>
          </p:cNvCxnSpPr>
          <p:nvPr/>
        </p:nvCxnSpPr>
        <p:spPr>
          <a:xfrm rot="5400000">
            <a:off x="5673733" y="3328989"/>
            <a:ext cx="1541463" cy="143668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4"/>
            <a:endCxn id="7" idx="1"/>
          </p:cNvCxnSpPr>
          <p:nvPr/>
        </p:nvCxnSpPr>
        <p:spPr>
          <a:xfrm rot="16200000" flipH="1">
            <a:off x="2081220" y="3328988"/>
            <a:ext cx="1541463" cy="14366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http://www.autofieldguide.com/mag_images/019805a.jpg"/>
          <p:cNvPicPr>
            <a:picLocks noChangeAspect="1" noChangeArrowheads="1"/>
          </p:cNvPicPr>
          <p:nvPr/>
        </p:nvPicPr>
        <p:blipFill>
          <a:blip r:embed="rId3" cstate="print"/>
          <a:srcRect/>
          <a:stretch>
            <a:fillRect/>
          </a:stretch>
        </p:blipFill>
        <p:spPr bwMode="auto">
          <a:xfrm>
            <a:off x="76200" y="76216"/>
            <a:ext cx="914400" cy="1330325"/>
          </a:xfrm>
          <a:prstGeom prst="rect">
            <a:avLst/>
          </a:prstGeom>
          <a:noFill/>
          <a:ln w="9525">
            <a:noFill/>
            <a:miter lim="800000"/>
            <a:headEnd/>
            <a:tailEnd/>
          </a:ln>
        </p:spPr>
      </p:pic>
      <p:sp>
        <p:nvSpPr>
          <p:cNvPr id="13" name="Rectangle 17"/>
          <p:cNvSpPr>
            <a:spLocks noChangeArrowheads="1"/>
          </p:cNvSpPr>
          <p:nvPr/>
        </p:nvSpPr>
        <p:spPr bwMode="auto">
          <a:xfrm>
            <a:off x="152400" y="6616718"/>
            <a:ext cx="5715000" cy="397545"/>
          </a:xfrm>
          <a:prstGeom prst="rect">
            <a:avLst/>
          </a:prstGeom>
          <a:noFill/>
          <a:ln w="12700">
            <a:noFill/>
            <a:miter lim="800000"/>
            <a:headEnd/>
            <a:tailEnd/>
          </a:ln>
        </p:spPr>
        <p:txBody>
          <a:bodyPr wrap="square" lIns="90488" tIns="44450" rIns="90488" bIns="44450">
            <a:spAutoFit/>
          </a:bodyPr>
          <a:lstStyle/>
          <a:p>
            <a:pPr defTabSz="914400"/>
            <a:r>
              <a:rPr lang="en-US" sz="1000" dirty="0">
                <a:solidFill>
                  <a:srgbClr val="4F81BD">
                    <a:lumMod val="75000"/>
                  </a:srgbClr>
                </a:solidFill>
              </a:rPr>
              <a:t> </a:t>
            </a:r>
            <a:r>
              <a:rPr lang="en-US" sz="1000" dirty="0" smtClean="0">
                <a:solidFill>
                  <a:srgbClr val="4F81BD">
                    <a:lumMod val="75000"/>
                  </a:srgbClr>
                </a:solidFill>
              </a:rPr>
              <a:t>Source: Teachable </a:t>
            </a:r>
            <a:r>
              <a:rPr lang="en-US" sz="1000" dirty="0">
                <a:solidFill>
                  <a:srgbClr val="4F81BD">
                    <a:lumMod val="75000"/>
                  </a:srgbClr>
                </a:solidFill>
              </a:rPr>
              <a:t>Point of View </a:t>
            </a:r>
            <a:r>
              <a:rPr lang="en-US" sz="1000" dirty="0" smtClean="0">
                <a:solidFill>
                  <a:srgbClr val="4F81BD">
                    <a:lumMod val="75000"/>
                  </a:srgbClr>
                </a:solidFill>
              </a:rPr>
              <a:t>is a  registered trademarks </a:t>
            </a:r>
            <a:r>
              <a:rPr lang="en-US" sz="1000" dirty="0">
                <a:solidFill>
                  <a:srgbClr val="4F81BD">
                    <a:lumMod val="75000"/>
                  </a:srgbClr>
                </a:solidFill>
              </a:rPr>
              <a:t>of Tichy Cohen Associates</a:t>
            </a:r>
          </a:p>
          <a:p>
            <a:pPr defTabSz="914400"/>
            <a:endParaRPr lang="en-US" sz="1000" b="1" dirty="0">
              <a:solidFill>
                <a:srgbClr val="4F81BD">
                  <a:lumMod val="75000"/>
                </a:srgbClr>
              </a:solidFill>
            </a:endParaRPr>
          </a:p>
        </p:txBody>
      </p:sp>
      <p:sp>
        <p:nvSpPr>
          <p:cNvPr id="14"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267663564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Values:  Speaking with Words and Actions</a:t>
            </a:r>
            <a:endParaRPr lang="en-US" dirty="0"/>
          </a:p>
        </p:txBody>
      </p:sp>
      <p:sp>
        <p:nvSpPr>
          <p:cNvPr id="3" name="Content Placeholder 2"/>
          <p:cNvSpPr>
            <a:spLocks noGrp="1"/>
          </p:cNvSpPr>
          <p:nvPr>
            <p:ph idx="1"/>
          </p:nvPr>
        </p:nvSpPr>
        <p:spPr>
          <a:xfrm>
            <a:off x="914400" y="1989187"/>
            <a:ext cx="8229600" cy="4525963"/>
          </a:xfrm>
        </p:spPr>
        <p:txBody>
          <a:bodyPr>
            <a:normAutofit/>
          </a:bodyPr>
          <a:lstStyle/>
          <a:p>
            <a:pPr>
              <a:buFont typeface="Arial" charset="0"/>
              <a:buChar char="•"/>
              <a:defRPr/>
            </a:pPr>
            <a:r>
              <a:rPr lang="en-US" sz="2400" b="1" dirty="0">
                <a:solidFill>
                  <a:schemeClr val="tx1"/>
                </a:solidFill>
                <a:cs typeface="Arial" charset="0"/>
              </a:rPr>
              <a:t>Winning Organizations Have </a:t>
            </a:r>
            <a:r>
              <a:rPr lang="en-US" sz="2400" b="1" dirty="0">
                <a:solidFill>
                  <a:srgbClr val="FF0000"/>
                </a:solidFill>
                <a:cs typeface="Arial" charset="0"/>
              </a:rPr>
              <a:t>Strong Values</a:t>
            </a:r>
          </a:p>
          <a:p>
            <a:pPr lvl="1">
              <a:buFont typeface="Arial" charset="0"/>
              <a:buChar char="–"/>
              <a:defRPr/>
            </a:pPr>
            <a:r>
              <a:rPr lang="en-US" sz="2400" dirty="0">
                <a:solidFill>
                  <a:schemeClr val="tx1"/>
                </a:solidFill>
                <a:cs typeface="Arial" charset="0"/>
              </a:rPr>
              <a:t>These values define desirable behavior </a:t>
            </a:r>
          </a:p>
          <a:p>
            <a:pPr lvl="1">
              <a:buFont typeface="Arial" charset="0"/>
              <a:buChar char="–"/>
              <a:defRPr/>
            </a:pPr>
            <a:r>
              <a:rPr lang="en-US" sz="2400" dirty="0">
                <a:solidFill>
                  <a:schemeClr val="tx1"/>
                </a:solidFill>
                <a:cs typeface="Arial" charset="0"/>
              </a:rPr>
              <a:t>They support the </a:t>
            </a:r>
            <a:r>
              <a:rPr lang="en-US" sz="2400" dirty="0" smtClean="0">
                <a:solidFill>
                  <a:schemeClr val="tx1"/>
                </a:solidFill>
                <a:cs typeface="Arial" charset="0"/>
              </a:rPr>
              <a:t>organization’s </a:t>
            </a:r>
            <a:r>
              <a:rPr lang="en-US" sz="2400" dirty="0">
                <a:solidFill>
                  <a:schemeClr val="tx1"/>
                </a:solidFill>
                <a:cs typeface="Arial" charset="0"/>
              </a:rPr>
              <a:t>central goals</a:t>
            </a:r>
          </a:p>
          <a:p>
            <a:pPr lvl="1" fontAlgn="auto">
              <a:spcAft>
                <a:spcPts val="0"/>
              </a:spcAft>
              <a:buFont typeface="Arial" charset="0"/>
              <a:buNone/>
              <a:defRPr/>
            </a:pPr>
            <a:endParaRPr lang="en-US" sz="2400" dirty="0">
              <a:solidFill>
                <a:schemeClr val="tx1"/>
              </a:solidFill>
              <a:cs typeface="Arial" charset="0"/>
            </a:endParaRPr>
          </a:p>
          <a:p>
            <a:pPr>
              <a:buFont typeface="Arial" charset="0"/>
              <a:buChar char="•"/>
              <a:defRPr/>
            </a:pPr>
            <a:r>
              <a:rPr lang="en-US" sz="2400" b="1" dirty="0">
                <a:solidFill>
                  <a:srgbClr val="FF0000"/>
                </a:solidFill>
                <a:cs typeface="Arial" charset="0"/>
              </a:rPr>
              <a:t>Winning Leaders </a:t>
            </a:r>
            <a:r>
              <a:rPr lang="en-US" sz="2400" b="1" dirty="0" smtClean="0">
                <a:solidFill>
                  <a:srgbClr val="FF0000"/>
                </a:solidFill>
                <a:cs typeface="Arial" charset="0"/>
              </a:rPr>
              <a:t>and Employees </a:t>
            </a:r>
            <a:r>
              <a:rPr lang="en-US" sz="2400" b="1" dirty="0" smtClean="0">
                <a:solidFill>
                  <a:schemeClr val="tx1"/>
                </a:solidFill>
                <a:cs typeface="Arial" charset="0"/>
              </a:rPr>
              <a:t>Have </a:t>
            </a:r>
            <a:r>
              <a:rPr lang="en-US" sz="2400" b="1" dirty="0">
                <a:solidFill>
                  <a:schemeClr val="tx1"/>
                </a:solidFill>
                <a:cs typeface="Arial" charset="0"/>
              </a:rPr>
              <a:t>the Values – </a:t>
            </a:r>
            <a:r>
              <a:rPr lang="en-US" sz="2400" b="1" dirty="0">
                <a:solidFill>
                  <a:srgbClr val="FF0000"/>
                </a:solidFill>
                <a:cs typeface="Arial" charset="0"/>
              </a:rPr>
              <a:t>Privately and Publicly </a:t>
            </a:r>
          </a:p>
          <a:p>
            <a:pPr lvl="1">
              <a:buFont typeface="Arial" charset="0"/>
              <a:buChar char="–"/>
              <a:defRPr/>
            </a:pPr>
            <a:r>
              <a:rPr lang="en-US" sz="2400" dirty="0">
                <a:solidFill>
                  <a:schemeClr val="tx1"/>
                </a:solidFill>
                <a:cs typeface="Arial" charset="0"/>
              </a:rPr>
              <a:t>Their </a:t>
            </a:r>
            <a:r>
              <a:rPr lang="en-US" sz="2400" b="1" u="sng" dirty="0">
                <a:solidFill>
                  <a:schemeClr val="tx1"/>
                </a:solidFill>
                <a:cs typeface="Arial" charset="0"/>
              </a:rPr>
              <a:t>personal conduct </a:t>
            </a:r>
            <a:r>
              <a:rPr lang="en-US" sz="2400" dirty="0">
                <a:solidFill>
                  <a:schemeClr val="tx1"/>
                </a:solidFill>
                <a:cs typeface="Arial" charset="0"/>
              </a:rPr>
              <a:t>embodies the values</a:t>
            </a:r>
          </a:p>
          <a:p>
            <a:pPr marL="0" indent="0">
              <a:buNone/>
            </a:pPr>
            <a:endParaRPr lang="en-US" dirty="0"/>
          </a:p>
        </p:txBody>
      </p:sp>
      <p:sp>
        <p:nvSpPr>
          <p:cNvPr id="5"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3621359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9" name="Slide Number Placeholder 3"/>
          <p:cNvSpPr>
            <a:spLocks noGrp="1"/>
          </p:cNvSpPr>
          <p:nvPr>
            <p:ph type="sldNum" sz="quarter" idx="12"/>
          </p:nvPr>
        </p:nvSpPr>
        <p:spPr>
          <a:xfrm>
            <a:off x="3124200" y="7175230"/>
            <a:ext cx="2895600" cy="365125"/>
          </a:xfrm>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000">
                <a:solidFill>
                  <a:schemeClr val="tx1"/>
                </a:solidFill>
                <a:latin typeface="Arial" charset="0"/>
                <a:cs typeface="Arial" charset="0"/>
              </a:defRPr>
            </a:lvl2pPr>
            <a:lvl3pPr marL="1143000" indent="-228600">
              <a:spcBef>
                <a:spcPct val="20000"/>
              </a:spcBef>
              <a:buFont typeface="Arial" charset="0"/>
              <a:buChar char="•"/>
              <a:defRPr sz="20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 typeface="Arial" charset="0"/>
              <a:buNone/>
              <a:defRPr/>
            </a:pPr>
            <a:fld id="{0087C93F-1F74-4A41-801E-6361CFB4D7C9}" type="slidenum">
              <a:rPr lang="en-US" altLang="en-US" sz="1000">
                <a:solidFill>
                  <a:srgbClr val="898989"/>
                </a:solidFill>
                <a:latin typeface="Calibri" pitchFamily="34" charset="0"/>
              </a:rPr>
              <a:pPr>
                <a:spcBef>
                  <a:spcPct val="0"/>
                </a:spcBef>
                <a:buFont typeface="Arial" charset="0"/>
                <a:buNone/>
                <a:defRPr/>
              </a:pPr>
              <a:t>15</a:t>
            </a:fld>
            <a:endParaRPr lang="en-US" altLang="en-US" sz="1000" dirty="0">
              <a:solidFill>
                <a:srgbClr val="898989"/>
              </a:solidFill>
              <a:latin typeface="Calibri" pitchFamily="34" charset="0"/>
            </a:endParaRPr>
          </a:p>
        </p:txBody>
      </p:sp>
      <p:sp>
        <p:nvSpPr>
          <p:cNvPr id="36" name="Slide Number Placeholder 4"/>
          <p:cNvSpPr txBox="1">
            <a:spLocks/>
          </p:cNvSpPr>
          <p:nvPr/>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15</a:t>
            </a:fld>
            <a:endParaRPr lang="en-US" dirty="0">
              <a:solidFill>
                <a:prstClr val="white"/>
              </a:solidFill>
            </a:endParaRPr>
          </a:p>
        </p:txBody>
      </p:sp>
      <p:sp>
        <p:nvSpPr>
          <p:cNvPr id="41" name="Rectangle 40"/>
          <p:cNvSpPr/>
          <p:nvPr/>
        </p:nvSpPr>
        <p:spPr>
          <a:xfrm>
            <a:off x="0" y="2"/>
            <a:ext cx="9144000" cy="5066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itle 1"/>
          <p:cNvSpPr>
            <a:spLocks noGrp="1"/>
          </p:cNvSpPr>
          <p:nvPr>
            <p:ph type="title"/>
          </p:nvPr>
        </p:nvSpPr>
        <p:spPr>
          <a:xfrm>
            <a:off x="457200" y="-329194"/>
            <a:ext cx="8229600" cy="1143000"/>
          </a:xfrm>
        </p:spPr>
        <p:txBody>
          <a:bodyPr>
            <a:normAutofit/>
          </a:bodyPr>
          <a:lstStyle/>
          <a:p>
            <a:r>
              <a:rPr lang="en-US" sz="2800" b="1" dirty="0" smtClean="0">
                <a:solidFill>
                  <a:schemeClr val="bg1"/>
                </a:solidFill>
                <a:latin typeface="+mn-lt"/>
              </a:rPr>
              <a:t>From Rules to Principles</a:t>
            </a:r>
            <a:endParaRPr lang="en-US" sz="2800" b="1" dirty="0">
              <a:solidFill>
                <a:schemeClr val="bg1"/>
              </a:solidFill>
              <a:latin typeface="+mn-lt"/>
            </a:endParaRPr>
          </a:p>
        </p:txBody>
      </p:sp>
      <p:sp>
        <p:nvSpPr>
          <p:cNvPr id="135" name="Rectangle 134"/>
          <p:cNvSpPr/>
          <p:nvPr/>
        </p:nvSpPr>
        <p:spPr>
          <a:xfrm>
            <a:off x="-1215166" y="3449258"/>
            <a:ext cx="3713587" cy="369332"/>
          </a:xfrm>
          <a:prstGeom prst="rect">
            <a:avLst/>
          </a:prstGeom>
        </p:spPr>
        <p:txBody>
          <a:bodyPr wrap="square">
            <a:spAutoFit/>
          </a:bodyPr>
          <a:lstStyle/>
          <a:p>
            <a:endParaRPr lang="en-US" b="1" dirty="0">
              <a:solidFill>
                <a:prstClr val="black"/>
              </a:solidFill>
              <a:latin typeface="Franklin Gothic Medium Cond" panose="020B0606030402020204" pitchFamily="34" charset="0"/>
              <a:cs typeface="Myriad Pro Cond"/>
            </a:endParaRPr>
          </a:p>
        </p:txBody>
      </p:sp>
      <p:sp>
        <p:nvSpPr>
          <p:cNvPr id="10" name="TextBox 9"/>
          <p:cNvSpPr txBox="1"/>
          <p:nvPr/>
        </p:nvSpPr>
        <p:spPr>
          <a:xfrm>
            <a:off x="580831" y="811736"/>
            <a:ext cx="3301391" cy="4093428"/>
          </a:xfrm>
          <a:prstGeom prst="rect">
            <a:avLst/>
          </a:prstGeom>
          <a:noFill/>
        </p:spPr>
        <p:txBody>
          <a:bodyPr wrap="square" rtlCol="0">
            <a:spAutoFit/>
          </a:bodyPr>
          <a:lstStyle/>
          <a:p>
            <a:pPr>
              <a:spcAft>
                <a:spcPts val="1800"/>
              </a:spcAft>
            </a:pPr>
            <a:r>
              <a:rPr lang="en-US" sz="4000" b="1" dirty="0">
                <a:solidFill>
                  <a:srgbClr val="C00000"/>
                </a:solidFill>
                <a:latin typeface="Georgia" panose="02040502050405020303" pitchFamily="18" charset="0"/>
              </a:rPr>
              <a:t>I</a:t>
            </a:r>
            <a:r>
              <a:rPr lang="en-US" sz="4000" dirty="0">
                <a:solidFill>
                  <a:prstClr val="black"/>
                </a:solidFill>
                <a:latin typeface="Georgia" panose="02040502050405020303" pitchFamily="18" charset="0"/>
              </a:rPr>
              <a:t>ntegrity</a:t>
            </a:r>
          </a:p>
          <a:p>
            <a:pPr>
              <a:spcAft>
                <a:spcPts val="1800"/>
              </a:spcAft>
            </a:pPr>
            <a:r>
              <a:rPr lang="en-US" sz="4000" b="1" dirty="0">
                <a:solidFill>
                  <a:srgbClr val="C00000"/>
                </a:solidFill>
                <a:latin typeface="Georgia" panose="02040502050405020303" pitchFamily="18" charset="0"/>
              </a:rPr>
              <a:t>C</a:t>
            </a:r>
            <a:r>
              <a:rPr lang="en-US" sz="4000" dirty="0">
                <a:solidFill>
                  <a:prstClr val="black"/>
                </a:solidFill>
                <a:latin typeface="Georgia" panose="02040502050405020303" pitchFamily="18" charset="0"/>
              </a:rPr>
              <a:t>ommitment</a:t>
            </a:r>
          </a:p>
          <a:p>
            <a:pPr>
              <a:spcAft>
                <a:spcPts val="1800"/>
              </a:spcAft>
            </a:pPr>
            <a:r>
              <a:rPr lang="en-US" sz="4000" b="1" dirty="0">
                <a:solidFill>
                  <a:srgbClr val="C00000"/>
                </a:solidFill>
                <a:latin typeface="Georgia" panose="02040502050405020303" pitchFamily="18" charset="0"/>
              </a:rPr>
              <a:t>A</a:t>
            </a:r>
            <a:r>
              <a:rPr lang="en-US" sz="4000" dirty="0">
                <a:solidFill>
                  <a:prstClr val="black"/>
                </a:solidFill>
                <a:latin typeface="Georgia" panose="02040502050405020303" pitchFamily="18" charset="0"/>
              </a:rPr>
              <a:t>dvocacy</a:t>
            </a:r>
          </a:p>
          <a:p>
            <a:pPr>
              <a:spcAft>
                <a:spcPts val="1800"/>
              </a:spcAft>
            </a:pPr>
            <a:r>
              <a:rPr lang="en-US" sz="4000" b="1" dirty="0">
                <a:solidFill>
                  <a:srgbClr val="C00000"/>
                </a:solidFill>
                <a:latin typeface="Georgia" panose="02040502050405020303" pitchFamily="18" charset="0"/>
              </a:rPr>
              <a:t>R</a:t>
            </a:r>
            <a:r>
              <a:rPr lang="en-US" sz="4000" dirty="0">
                <a:solidFill>
                  <a:prstClr val="black"/>
                </a:solidFill>
                <a:latin typeface="Georgia" panose="02040502050405020303" pitchFamily="18" charset="0"/>
              </a:rPr>
              <a:t>espect</a:t>
            </a:r>
          </a:p>
          <a:p>
            <a:pPr>
              <a:spcAft>
                <a:spcPts val="1800"/>
              </a:spcAft>
            </a:pPr>
            <a:r>
              <a:rPr lang="en-US" sz="4000" b="1" dirty="0">
                <a:solidFill>
                  <a:srgbClr val="C00000"/>
                </a:solidFill>
                <a:latin typeface="Georgia" panose="02040502050405020303" pitchFamily="18" charset="0"/>
              </a:rPr>
              <a:t>E</a:t>
            </a:r>
            <a:r>
              <a:rPr lang="en-US" sz="4000" dirty="0">
                <a:solidFill>
                  <a:prstClr val="black"/>
                </a:solidFill>
                <a:latin typeface="Georgia" panose="02040502050405020303" pitchFamily="18" charset="0"/>
              </a:rPr>
              <a:t>xcellence</a:t>
            </a: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74054" y="692696"/>
            <a:ext cx="4274410" cy="3188057"/>
          </a:xfrm>
          <a:prstGeom prst="rect">
            <a:avLst/>
          </a:prstGeom>
          <a:effectLst>
            <a:reflection blurRad="6350" stA="52000" endA="300" endPos="35000" dir="5400000" sy="-100000" algn="bl" rotWithShape="0"/>
          </a:effectLst>
        </p:spPr>
      </p:pic>
      <p:sp>
        <p:nvSpPr>
          <p:cNvPr id="5" name="TextBox 4"/>
          <p:cNvSpPr txBox="1"/>
          <p:nvPr/>
        </p:nvSpPr>
        <p:spPr>
          <a:xfrm>
            <a:off x="2172432" y="5462064"/>
            <a:ext cx="4791197" cy="584775"/>
          </a:xfrm>
          <a:prstGeom prst="rect">
            <a:avLst/>
          </a:prstGeom>
          <a:noFill/>
        </p:spPr>
        <p:txBody>
          <a:bodyPr wrap="square" rtlCol="0">
            <a:spAutoFit/>
          </a:bodyPr>
          <a:lstStyle/>
          <a:p>
            <a:r>
              <a:rPr lang="en-US" sz="3200" b="1" dirty="0" smtClean="0">
                <a:solidFill>
                  <a:prstClr val="black"/>
                </a:solidFill>
                <a:latin typeface="Arial" panose="020B0604020202020204" pitchFamily="34" charset="0"/>
                <a:cs typeface="Arial" panose="020B0604020202020204" pitchFamily="34" charset="0"/>
              </a:rPr>
              <a:t>Internalize, then teach.</a:t>
            </a:r>
            <a:endParaRPr lang="en-US"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827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dirty="0" smtClean="0">
                <a:solidFill>
                  <a:srgbClr val="000000"/>
                </a:solidFill>
                <a:latin typeface="Calibri"/>
                <a:cs typeface="Calibri"/>
              </a:rPr>
              <a:t>     </a:t>
            </a:r>
            <a:r>
              <a:rPr lang="en-US" dirty="0" smtClean="0">
                <a:latin typeface="Calibri"/>
                <a:cs typeface="Calibri"/>
              </a:rPr>
              <a:t>A Teachable Point of </a:t>
            </a:r>
            <a:r>
              <a:rPr lang="en-US" dirty="0" err="1" smtClean="0">
                <a:latin typeface="Calibri"/>
                <a:cs typeface="Calibri"/>
              </a:rPr>
              <a:t>View</a:t>
            </a:r>
            <a:r>
              <a:rPr lang="en-US" baseline="30000" dirty="0" err="1" smtClean="0">
                <a:latin typeface="Calibri"/>
                <a:cs typeface="Calibri"/>
              </a:rPr>
              <a:t>TM</a:t>
            </a:r>
            <a:endParaRPr lang="en-US" sz="3600" b="0" baseline="30000" dirty="0" smtClean="0">
              <a:latin typeface="Calibri"/>
              <a:cs typeface="Calibri"/>
            </a:endParaRPr>
          </a:p>
        </p:txBody>
      </p:sp>
      <p:sp>
        <p:nvSpPr>
          <p:cNvPr id="6" name="Oval 5"/>
          <p:cNvSpPr/>
          <p:nvPr/>
        </p:nvSpPr>
        <p:spPr>
          <a:xfrm>
            <a:off x="609600" y="1752600"/>
            <a:ext cx="3048000" cy="1524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400" dirty="0">
                <a:solidFill>
                  <a:prstClr val="white"/>
                </a:solidFill>
                <a:effectLst>
                  <a:innerShdw blurRad="63500" dist="50800" dir="5400000">
                    <a:prstClr val="black">
                      <a:alpha val="50000"/>
                    </a:prstClr>
                  </a:innerShdw>
                </a:effectLst>
              </a:rPr>
              <a:t>Ideas</a:t>
            </a:r>
          </a:p>
        </p:txBody>
      </p:sp>
      <p:sp>
        <p:nvSpPr>
          <p:cNvPr id="7" name="Oval 6"/>
          <p:cNvSpPr/>
          <p:nvPr/>
        </p:nvSpPr>
        <p:spPr>
          <a:xfrm>
            <a:off x="3124200" y="4572000"/>
            <a:ext cx="3048000" cy="16764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4000" dirty="0">
                <a:solidFill>
                  <a:prstClr val="white"/>
                </a:solidFill>
                <a:effectLst>
                  <a:innerShdw blurRad="63500" dist="50800" dir="5400000">
                    <a:prstClr val="black">
                      <a:alpha val="50000"/>
                    </a:prstClr>
                  </a:innerShdw>
                </a:effectLst>
              </a:rPr>
              <a:t>E²</a:t>
            </a:r>
          </a:p>
          <a:p>
            <a:pPr algn="ctr" defTabSz="914400">
              <a:defRPr/>
            </a:pPr>
            <a:r>
              <a:rPr lang="en-US" sz="2400" dirty="0">
                <a:solidFill>
                  <a:srgbClr val="FFFF00"/>
                </a:solidFill>
                <a:effectLst>
                  <a:innerShdw blurRad="63500" dist="50800" dir="5400000">
                    <a:prstClr val="black">
                      <a:alpha val="50000"/>
                    </a:prstClr>
                  </a:innerShdw>
                </a:effectLst>
              </a:rPr>
              <a:t>Emotional Energy / Edge</a:t>
            </a:r>
          </a:p>
        </p:txBody>
      </p:sp>
      <p:sp>
        <p:nvSpPr>
          <p:cNvPr id="8" name="Oval 7"/>
          <p:cNvSpPr/>
          <p:nvPr/>
        </p:nvSpPr>
        <p:spPr>
          <a:xfrm>
            <a:off x="5638800" y="1752600"/>
            <a:ext cx="3048000" cy="1524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400" dirty="0">
                <a:solidFill>
                  <a:prstClr val="white"/>
                </a:solidFill>
                <a:effectLst>
                  <a:innerShdw blurRad="63500" dist="50800" dir="5400000">
                    <a:prstClr val="black">
                      <a:alpha val="50000"/>
                    </a:prstClr>
                  </a:innerShdw>
                </a:effectLst>
              </a:rPr>
              <a:t>Values</a:t>
            </a:r>
          </a:p>
        </p:txBody>
      </p:sp>
      <p:cxnSp>
        <p:nvCxnSpPr>
          <p:cNvPr id="9" name="Straight Connector 8"/>
          <p:cNvCxnSpPr>
            <a:stCxn id="6" idx="6"/>
          </p:cNvCxnSpPr>
          <p:nvPr/>
        </p:nvCxnSpPr>
        <p:spPr>
          <a:xfrm>
            <a:off x="36576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4"/>
            <a:endCxn id="7" idx="7"/>
          </p:cNvCxnSpPr>
          <p:nvPr/>
        </p:nvCxnSpPr>
        <p:spPr>
          <a:xfrm rot="5400000">
            <a:off x="5673733" y="3328989"/>
            <a:ext cx="1541463" cy="143668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4"/>
            <a:endCxn id="7" idx="1"/>
          </p:cNvCxnSpPr>
          <p:nvPr/>
        </p:nvCxnSpPr>
        <p:spPr>
          <a:xfrm rot="16200000" flipH="1">
            <a:off x="2081220" y="3328988"/>
            <a:ext cx="1541463" cy="14366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http://www.autofieldguide.com/mag_images/019805a.jpg"/>
          <p:cNvPicPr>
            <a:picLocks noChangeAspect="1" noChangeArrowheads="1"/>
          </p:cNvPicPr>
          <p:nvPr/>
        </p:nvPicPr>
        <p:blipFill>
          <a:blip r:embed="rId3" cstate="print"/>
          <a:srcRect/>
          <a:stretch>
            <a:fillRect/>
          </a:stretch>
        </p:blipFill>
        <p:spPr bwMode="auto">
          <a:xfrm>
            <a:off x="76200" y="76216"/>
            <a:ext cx="914400" cy="1330325"/>
          </a:xfrm>
          <a:prstGeom prst="rect">
            <a:avLst/>
          </a:prstGeom>
          <a:noFill/>
          <a:ln w="9525">
            <a:noFill/>
            <a:miter lim="800000"/>
            <a:headEnd/>
            <a:tailEnd/>
          </a:ln>
        </p:spPr>
      </p:pic>
      <p:sp>
        <p:nvSpPr>
          <p:cNvPr id="13" name="Rectangle 17"/>
          <p:cNvSpPr>
            <a:spLocks noChangeArrowheads="1"/>
          </p:cNvSpPr>
          <p:nvPr/>
        </p:nvSpPr>
        <p:spPr bwMode="auto">
          <a:xfrm>
            <a:off x="152400" y="6616718"/>
            <a:ext cx="5715000" cy="397545"/>
          </a:xfrm>
          <a:prstGeom prst="rect">
            <a:avLst/>
          </a:prstGeom>
          <a:noFill/>
          <a:ln w="12700">
            <a:noFill/>
            <a:miter lim="800000"/>
            <a:headEnd/>
            <a:tailEnd/>
          </a:ln>
        </p:spPr>
        <p:txBody>
          <a:bodyPr wrap="square" lIns="90488" tIns="44450" rIns="90488" bIns="44450">
            <a:spAutoFit/>
          </a:bodyPr>
          <a:lstStyle/>
          <a:p>
            <a:pPr defTabSz="914400"/>
            <a:r>
              <a:rPr lang="en-US" sz="1000" dirty="0">
                <a:solidFill>
                  <a:srgbClr val="4F81BD">
                    <a:lumMod val="75000"/>
                  </a:srgbClr>
                </a:solidFill>
              </a:rPr>
              <a:t> </a:t>
            </a:r>
            <a:r>
              <a:rPr lang="en-US" sz="1000" dirty="0" smtClean="0">
                <a:solidFill>
                  <a:srgbClr val="4F81BD">
                    <a:lumMod val="75000"/>
                  </a:srgbClr>
                </a:solidFill>
              </a:rPr>
              <a:t>Source: Teachable </a:t>
            </a:r>
            <a:r>
              <a:rPr lang="en-US" sz="1000" dirty="0">
                <a:solidFill>
                  <a:srgbClr val="4F81BD">
                    <a:lumMod val="75000"/>
                  </a:srgbClr>
                </a:solidFill>
              </a:rPr>
              <a:t>Point of View </a:t>
            </a:r>
            <a:r>
              <a:rPr lang="en-US" sz="1000" dirty="0" smtClean="0">
                <a:solidFill>
                  <a:srgbClr val="4F81BD">
                    <a:lumMod val="75000"/>
                  </a:srgbClr>
                </a:solidFill>
              </a:rPr>
              <a:t>is a  registered trademarks </a:t>
            </a:r>
            <a:r>
              <a:rPr lang="en-US" sz="1000" dirty="0">
                <a:solidFill>
                  <a:srgbClr val="4F81BD">
                    <a:lumMod val="75000"/>
                  </a:srgbClr>
                </a:solidFill>
              </a:rPr>
              <a:t>of Tichy Cohen Associates</a:t>
            </a:r>
          </a:p>
          <a:p>
            <a:pPr defTabSz="914400"/>
            <a:endParaRPr lang="en-US" sz="1000" b="1" dirty="0">
              <a:solidFill>
                <a:srgbClr val="4F81BD">
                  <a:lumMod val="75000"/>
                </a:srgbClr>
              </a:solidFill>
            </a:endParaRPr>
          </a:p>
        </p:txBody>
      </p:sp>
      <p:sp>
        <p:nvSpPr>
          <p:cNvPr id="14"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245532536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Emotional Energy &amp; EDGE</a:t>
            </a:r>
            <a:endParaRPr lang="en-US" dirty="0"/>
          </a:p>
        </p:txBody>
      </p:sp>
      <p:sp>
        <p:nvSpPr>
          <p:cNvPr id="3" name="Content Placeholder 2"/>
          <p:cNvSpPr>
            <a:spLocks noGrp="1"/>
          </p:cNvSpPr>
          <p:nvPr>
            <p:ph idx="1"/>
          </p:nvPr>
        </p:nvSpPr>
        <p:spPr>
          <a:xfrm>
            <a:off x="457200" y="1281190"/>
            <a:ext cx="8229600" cy="4844979"/>
          </a:xfrm>
        </p:spPr>
        <p:txBody>
          <a:bodyPr>
            <a:normAutofit fontScale="92500" lnSpcReduction="10000"/>
          </a:bodyPr>
          <a:lstStyle/>
          <a:p>
            <a:pPr fontAlgn="base">
              <a:spcBef>
                <a:spcPct val="0"/>
              </a:spcBef>
              <a:spcAft>
                <a:spcPct val="0"/>
              </a:spcAft>
              <a:buFont typeface="Arial" pitchFamily="34" charset="0"/>
              <a:buChar char="•"/>
            </a:pPr>
            <a:r>
              <a:rPr lang="en-US" sz="2400" b="1" dirty="0">
                <a:solidFill>
                  <a:prstClr val="black"/>
                </a:solidFill>
              </a:rPr>
              <a:t>Winning Leaders are High Energy People</a:t>
            </a:r>
          </a:p>
          <a:p>
            <a:pPr lvl="1" fontAlgn="base">
              <a:spcBef>
                <a:spcPct val="0"/>
              </a:spcBef>
              <a:spcAft>
                <a:spcPct val="0"/>
              </a:spcAft>
              <a:buFont typeface="Arial" pitchFamily="34" charset="0"/>
              <a:buChar char="•"/>
            </a:pPr>
            <a:r>
              <a:rPr lang="en-US" sz="2400" dirty="0">
                <a:solidFill>
                  <a:prstClr val="black"/>
                </a:solidFill>
              </a:rPr>
              <a:t> They are </a:t>
            </a:r>
            <a:r>
              <a:rPr lang="en-US" sz="2400" dirty="0">
                <a:solidFill>
                  <a:srgbClr val="FF0000"/>
                </a:solidFill>
              </a:rPr>
              <a:t>focused and determined</a:t>
            </a:r>
          </a:p>
          <a:p>
            <a:pPr lvl="1" fontAlgn="base">
              <a:spcBef>
                <a:spcPct val="0"/>
              </a:spcBef>
              <a:spcAft>
                <a:spcPct val="0"/>
              </a:spcAft>
              <a:buFont typeface="Arial" pitchFamily="34" charset="0"/>
              <a:buChar char="•"/>
            </a:pPr>
            <a:r>
              <a:rPr lang="en-US" sz="2400" dirty="0">
                <a:solidFill>
                  <a:prstClr val="black"/>
                </a:solidFill>
              </a:rPr>
              <a:t> They </a:t>
            </a:r>
            <a:r>
              <a:rPr lang="en-US" sz="2400" dirty="0">
                <a:solidFill>
                  <a:srgbClr val="FF0000"/>
                </a:solidFill>
              </a:rPr>
              <a:t>like challenges and enjoy their work</a:t>
            </a:r>
          </a:p>
          <a:p>
            <a:pPr lvl="1" fontAlgn="base">
              <a:spcBef>
                <a:spcPct val="0"/>
              </a:spcBef>
              <a:spcAft>
                <a:spcPct val="0"/>
              </a:spcAft>
              <a:buFont typeface="Arial" pitchFamily="34" charset="0"/>
              <a:buChar char="•"/>
            </a:pPr>
            <a:endParaRPr lang="en-US" sz="2400" dirty="0">
              <a:solidFill>
                <a:prstClr val="black"/>
              </a:solidFill>
            </a:endParaRPr>
          </a:p>
          <a:p>
            <a:pPr fontAlgn="base">
              <a:spcBef>
                <a:spcPct val="0"/>
              </a:spcBef>
              <a:spcAft>
                <a:spcPct val="0"/>
              </a:spcAft>
              <a:buFont typeface="Arial" pitchFamily="34" charset="0"/>
              <a:buChar char="•"/>
            </a:pPr>
            <a:r>
              <a:rPr lang="en-US" sz="2400" dirty="0">
                <a:solidFill>
                  <a:prstClr val="black"/>
                </a:solidFill>
              </a:rPr>
              <a:t> </a:t>
            </a:r>
            <a:r>
              <a:rPr lang="en-US" sz="2400" b="1" dirty="0">
                <a:solidFill>
                  <a:prstClr val="black"/>
                </a:solidFill>
              </a:rPr>
              <a:t>Winning Leaders Create Energy in Others</a:t>
            </a:r>
          </a:p>
          <a:p>
            <a:pPr lvl="1" fontAlgn="base">
              <a:spcBef>
                <a:spcPct val="0"/>
              </a:spcBef>
              <a:spcAft>
                <a:spcPct val="0"/>
              </a:spcAft>
              <a:buFont typeface="Arial" pitchFamily="34" charset="0"/>
              <a:buChar char="•"/>
            </a:pPr>
            <a:r>
              <a:rPr lang="en-US" sz="2400" dirty="0">
                <a:solidFill>
                  <a:prstClr val="black"/>
                </a:solidFill>
              </a:rPr>
              <a:t> They </a:t>
            </a:r>
            <a:r>
              <a:rPr lang="en-US" sz="2400" dirty="0">
                <a:solidFill>
                  <a:srgbClr val="FF0000"/>
                </a:solidFill>
              </a:rPr>
              <a:t>motivate </a:t>
            </a:r>
            <a:r>
              <a:rPr lang="en-US" sz="2400" dirty="0">
                <a:solidFill>
                  <a:prstClr val="black"/>
                </a:solidFill>
              </a:rPr>
              <a:t>with their enthusiasm and actions</a:t>
            </a:r>
          </a:p>
          <a:p>
            <a:pPr lvl="1" fontAlgn="base">
              <a:spcBef>
                <a:spcPct val="0"/>
              </a:spcBef>
              <a:spcAft>
                <a:spcPct val="0"/>
              </a:spcAft>
              <a:buFont typeface="Arial" pitchFamily="34" charset="0"/>
              <a:buChar char="•"/>
            </a:pPr>
            <a:r>
              <a:rPr lang="en-US" sz="2400" dirty="0">
                <a:solidFill>
                  <a:prstClr val="black"/>
                </a:solidFill>
              </a:rPr>
              <a:t> </a:t>
            </a:r>
            <a:r>
              <a:rPr lang="en-US" sz="2400" dirty="0">
                <a:solidFill>
                  <a:srgbClr val="FF0000"/>
                </a:solidFill>
              </a:rPr>
              <a:t>Stretch goals </a:t>
            </a:r>
            <a:r>
              <a:rPr lang="en-US" sz="2400" dirty="0">
                <a:solidFill>
                  <a:prstClr val="black"/>
                </a:solidFill>
              </a:rPr>
              <a:t>to inspire ambitious </a:t>
            </a:r>
            <a:r>
              <a:rPr lang="en-US" sz="2400" dirty="0" smtClean="0">
                <a:solidFill>
                  <a:prstClr val="black"/>
                </a:solidFill>
              </a:rPr>
              <a:t>efforts</a:t>
            </a:r>
          </a:p>
          <a:p>
            <a:pPr marL="457200" lvl="1" indent="0" fontAlgn="base">
              <a:spcBef>
                <a:spcPct val="0"/>
              </a:spcBef>
              <a:spcAft>
                <a:spcPct val="0"/>
              </a:spcAft>
              <a:buNone/>
            </a:pPr>
            <a:endParaRPr lang="en-US" sz="2400" dirty="0">
              <a:solidFill>
                <a:prstClr val="black"/>
              </a:solidFill>
            </a:endParaRPr>
          </a:p>
          <a:p>
            <a:pPr fontAlgn="base">
              <a:spcBef>
                <a:spcPct val="0"/>
              </a:spcBef>
              <a:spcAft>
                <a:spcPct val="0"/>
              </a:spcAft>
              <a:buFont typeface="Arial" pitchFamily="34" charset="0"/>
              <a:buChar char="•"/>
            </a:pPr>
            <a:r>
              <a:rPr lang="en-US" sz="2400" dirty="0">
                <a:solidFill>
                  <a:prstClr val="black"/>
                </a:solidFill>
              </a:rPr>
              <a:t> </a:t>
            </a:r>
            <a:r>
              <a:rPr lang="en-US" sz="2400" b="1" dirty="0">
                <a:solidFill>
                  <a:prstClr val="black"/>
                </a:solidFill>
              </a:rPr>
              <a:t>Times of Transition = Teachable Moments</a:t>
            </a:r>
          </a:p>
          <a:p>
            <a:pPr lvl="1" fontAlgn="base">
              <a:spcBef>
                <a:spcPct val="0"/>
              </a:spcBef>
              <a:spcAft>
                <a:spcPct val="0"/>
              </a:spcAft>
              <a:buFont typeface="Arial" pitchFamily="34" charset="0"/>
              <a:buChar char="•"/>
            </a:pPr>
            <a:r>
              <a:rPr lang="en-US" sz="2400" dirty="0">
                <a:solidFill>
                  <a:prstClr val="black"/>
                </a:solidFill>
              </a:rPr>
              <a:t> The leaders specialty: turning negative </a:t>
            </a:r>
            <a:r>
              <a:rPr lang="en-US" sz="2400" dirty="0">
                <a:solidFill>
                  <a:srgbClr val="FF0000"/>
                </a:solidFill>
              </a:rPr>
              <a:t>energy</a:t>
            </a:r>
            <a:r>
              <a:rPr lang="en-US" sz="2400" dirty="0">
                <a:solidFill>
                  <a:prstClr val="black"/>
                </a:solidFill>
              </a:rPr>
              <a:t> into positive </a:t>
            </a:r>
            <a:r>
              <a:rPr lang="en-US" sz="2400" dirty="0" smtClean="0">
                <a:solidFill>
                  <a:prstClr val="black"/>
                </a:solidFill>
              </a:rPr>
              <a:t>uses</a:t>
            </a:r>
          </a:p>
          <a:p>
            <a:pPr marL="0" indent="0">
              <a:buNone/>
            </a:pPr>
            <a:endParaRPr lang="en-US" sz="2200" b="1" dirty="0" smtClean="0">
              <a:solidFill>
                <a:srgbClr val="FF0000"/>
              </a:solidFill>
            </a:endParaRPr>
          </a:p>
          <a:p>
            <a:pPr marL="0" indent="0">
              <a:buNone/>
            </a:pPr>
            <a:endParaRPr lang="en-US" sz="2200" b="1" dirty="0" smtClean="0">
              <a:solidFill>
                <a:srgbClr val="FF0000"/>
              </a:solidFill>
            </a:endParaRPr>
          </a:p>
          <a:p>
            <a:pPr marL="0" indent="0">
              <a:buNone/>
            </a:pPr>
            <a:r>
              <a:rPr lang="en-US" sz="2200" b="1" dirty="0" smtClean="0">
                <a:solidFill>
                  <a:srgbClr val="FF0000"/>
                </a:solidFill>
              </a:rPr>
              <a:t>Edge </a:t>
            </a:r>
            <a:r>
              <a:rPr lang="en-US" sz="2200" b="1" dirty="0">
                <a:solidFill>
                  <a:srgbClr val="FF0000"/>
                </a:solidFill>
              </a:rPr>
              <a:t>Isn’t Cruel, It’s Honest</a:t>
            </a:r>
          </a:p>
          <a:p>
            <a:pPr lvl="1">
              <a:buFont typeface="Arial" charset="0"/>
              <a:buChar char="•"/>
            </a:pPr>
            <a:r>
              <a:rPr lang="en-US" sz="2200" dirty="0">
                <a:solidFill>
                  <a:schemeClr val="tx1"/>
                </a:solidFill>
              </a:rPr>
              <a:t> Winning leaders pursue the truth and can explain it to others</a:t>
            </a:r>
          </a:p>
          <a:p>
            <a:pPr lvl="1">
              <a:buFont typeface="Arial" charset="0"/>
              <a:buChar char="•"/>
            </a:pPr>
            <a:r>
              <a:rPr lang="en-US" sz="2200" dirty="0">
                <a:solidFill>
                  <a:schemeClr val="tx1"/>
                </a:solidFill>
              </a:rPr>
              <a:t> </a:t>
            </a:r>
            <a:r>
              <a:rPr lang="en-US" sz="2200" i="1" dirty="0">
                <a:solidFill>
                  <a:schemeClr val="tx1"/>
                </a:solidFill>
              </a:rPr>
              <a:t>Without </a:t>
            </a:r>
            <a:r>
              <a:rPr lang="en-US" sz="2200" dirty="0">
                <a:solidFill>
                  <a:schemeClr val="tx1"/>
                </a:solidFill>
              </a:rPr>
              <a:t>edge, expedience wins over necessity</a:t>
            </a:r>
          </a:p>
          <a:p>
            <a:pPr marL="457200" lvl="1" indent="0" fontAlgn="base">
              <a:spcBef>
                <a:spcPct val="0"/>
              </a:spcBef>
              <a:spcAft>
                <a:spcPct val="0"/>
              </a:spcAft>
              <a:buNone/>
            </a:pPr>
            <a:endParaRPr lang="en-US" sz="2400" dirty="0" smtClean="0">
              <a:solidFill>
                <a:prstClr val="black"/>
              </a:solidFill>
            </a:endParaRPr>
          </a:p>
          <a:p>
            <a:pPr lvl="1" fontAlgn="base">
              <a:spcBef>
                <a:spcPct val="0"/>
              </a:spcBef>
              <a:spcAft>
                <a:spcPct val="0"/>
              </a:spcAft>
              <a:buFont typeface="Arial" pitchFamily="34" charset="0"/>
              <a:buChar char="•"/>
            </a:pPr>
            <a:endParaRPr lang="en-US" sz="2400" dirty="0">
              <a:solidFill>
                <a:prstClr val="black"/>
              </a:solidFill>
            </a:endParaRPr>
          </a:p>
          <a:p>
            <a:pPr lvl="1" fontAlgn="base">
              <a:spcBef>
                <a:spcPct val="0"/>
              </a:spcBef>
              <a:spcAft>
                <a:spcPct val="0"/>
              </a:spcAft>
              <a:buFont typeface="Arial" pitchFamily="34" charset="0"/>
              <a:buChar char="•"/>
            </a:pPr>
            <a:endParaRPr lang="en-US" sz="2400" dirty="0">
              <a:solidFill>
                <a:prstClr val="black"/>
              </a:solidFill>
            </a:endParaRPr>
          </a:p>
          <a:p>
            <a:pPr marL="0" indent="0">
              <a:buNone/>
            </a:pPr>
            <a:endParaRPr lang="en-US" dirty="0"/>
          </a:p>
        </p:txBody>
      </p:sp>
      <p:sp>
        <p:nvSpPr>
          <p:cNvPr id="5"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
        <p:nvSpPr>
          <p:cNvPr id="6" name="Rectangle 5"/>
          <p:cNvSpPr/>
          <p:nvPr/>
        </p:nvSpPr>
        <p:spPr>
          <a:xfrm>
            <a:off x="457200" y="4392168"/>
            <a:ext cx="7772400" cy="609600"/>
          </a:xfrm>
          <a:prstGeom prst="rect">
            <a:avLst/>
          </a:prstGeom>
          <a:gradFill>
            <a:gsLst>
              <a:gs pos="84000">
                <a:schemeClr val="tx2">
                  <a:lumMod val="50000"/>
                  <a:alpha val="57000"/>
                </a:schemeClr>
              </a:gs>
              <a:gs pos="100000">
                <a:schemeClr val="bg2">
                  <a:alpha val="14999"/>
                </a:scheme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cs typeface="Arial" pitchFamily="34" charset="0"/>
              </a:rPr>
              <a:t>Edge – The Courage to See Reality and Act On It</a:t>
            </a:r>
          </a:p>
        </p:txBody>
      </p:sp>
    </p:spTree>
    <p:extLst>
      <p:ext uri="{BB962C8B-B14F-4D97-AF65-F5344CB8AC3E}">
        <p14:creationId xmlns:p14="http://schemas.microsoft.com/office/powerpoint/2010/main" val="362135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RAMMP will be explained by your supervisor. It’s a new tool that we can use every day.</a:t>
            </a:r>
          </a:p>
          <a:p>
            <a:pPr marL="0" indent="0">
              <a:buNone/>
            </a:pPr>
            <a:endParaRPr lang="en-US" dirty="0"/>
          </a:p>
          <a:p>
            <a:pPr marL="0" indent="0">
              <a:buNone/>
            </a:pPr>
            <a:r>
              <a:rPr lang="en-US" dirty="0" smtClean="0"/>
              <a:t>You will participate in a brief activity during your next lab section meeting. </a:t>
            </a:r>
            <a:r>
              <a:rPr lang="en-US" dirty="0" smtClean="0">
                <a:solidFill>
                  <a:srgbClr val="FF0000"/>
                </a:solidFill>
              </a:rPr>
              <a:t>Click on the video clip to learn more</a:t>
            </a:r>
            <a:r>
              <a:rPr lang="en-US" dirty="0" smtClean="0">
                <a:solidFill>
                  <a:srgbClr val="FF0000"/>
                </a:solidFill>
              </a:rPr>
              <a:t>: (# 9)</a:t>
            </a:r>
            <a:endParaRPr lang="en-US" dirty="0">
              <a:solidFill>
                <a:srgbClr val="FF0000"/>
              </a:solidFill>
            </a:endParaRPr>
          </a:p>
        </p:txBody>
      </p:sp>
      <p:sp>
        <p:nvSpPr>
          <p:cNvPr id="3" name="Title 2"/>
          <p:cNvSpPr>
            <a:spLocks noGrp="1"/>
          </p:cNvSpPr>
          <p:nvPr>
            <p:ph type="title"/>
          </p:nvPr>
        </p:nvSpPr>
        <p:spPr/>
        <p:txBody>
          <a:bodyPr/>
          <a:lstStyle/>
          <a:p>
            <a:r>
              <a:rPr lang="en-US" b="1" dirty="0" smtClean="0"/>
              <a:t>RAMMP</a:t>
            </a:r>
            <a:endParaRPr lang="en-US" b="1" dirty="0"/>
          </a:p>
        </p:txBody>
      </p:sp>
    </p:spTree>
    <p:extLst>
      <p:ext uri="{BB962C8B-B14F-4D97-AF65-F5344CB8AC3E}">
        <p14:creationId xmlns:p14="http://schemas.microsoft.com/office/powerpoint/2010/main" val="4061561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770"/>
            <a:ext cx="9144000" cy="1453071"/>
          </a:xfrm>
          <a:prstGeom prst="rect">
            <a:avLst/>
          </a:prstGeom>
          <a:solidFill>
            <a:srgbClr val="2661B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4796506"/>
              </p:ext>
            </p:extLst>
          </p:nvPr>
        </p:nvGraphicFramePr>
        <p:xfrm>
          <a:off x="457200" y="1600200"/>
          <a:ext cx="8224890" cy="4789671"/>
        </p:xfrm>
        <a:graphic>
          <a:graphicData uri="http://schemas.openxmlformats.org/drawingml/2006/table">
            <a:tbl>
              <a:tblPr firstCol="1" bandRow="1">
                <a:tableStyleId>{69CF1AB2-1976-4502-BF36-3FF5EA218861}</a:tableStyleId>
              </a:tblPr>
              <a:tblGrid>
                <a:gridCol w="1370815"/>
                <a:gridCol w="1370815"/>
                <a:gridCol w="1370815"/>
                <a:gridCol w="1370815"/>
                <a:gridCol w="1370815"/>
                <a:gridCol w="1370815"/>
              </a:tblGrid>
              <a:tr h="420753">
                <a:tc>
                  <a:txBody>
                    <a:bodyPr/>
                    <a:lstStyle/>
                    <a:p>
                      <a:r>
                        <a:rPr lang="en-US" sz="1400" dirty="0" smtClean="0"/>
                        <a:t>Reports</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r>
              <a:tr h="726232">
                <a:tc>
                  <a:txBody>
                    <a:bodyPr/>
                    <a:lstStyle/>
                    <a:p>
                      <a:r>
                        <a:rPr lang="en-US" sz="1400" dirty="0" smtClean="0"/>
                        <a:t>Approvals</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726232">
                <a:tc>
                  <a:txBody>
                    <a:bodyPr/>
                    <a:lstStyle/>
                    <a:p>
                      <a:r>
                        <a:rPr lang="en-US" sz="1400" dirty="0" smtClean="0"/>
                        <a:t>Meetings</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726232">
                <a:tc>
                  <a:txBody>
                    <a:bodyPr/>
                    <a:lstStyle/>
                    <a:p>
                      <a:r>
                        <a:rPr lang="en-US" sz="1400" dirty="0" smtClean="0"/>
                        <a:t>Measurements</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420753">
                <a:tc>
                  <a:txBody>
                    <a:bodyPr/>
                    <a:lstStyle/>
                    <a:p>
                      <a:r>
                        <a:rPr lang="en-US" sz="1400" dirty="0" smtClean="0"/>
                        <a:t>Policies</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420753">
                <a:tc>
                  <a:txBody>
                    <a:bodyPr/>
                    <a:lstStyle/>
                    <a:p>
                      <a:r>
                        <a:rPr lang="en-US" sz="1400" dirty="0" smtClean="0"/>
                        <a:t>Other</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r>
              <a:tr h="1348716">
                <a:tc>
                  <a:txBody>
                    <a:bodyPr/>
                    <a:lstStyle/>
                    <a:p>
                      <a:endParaRPr lang="en-US" sz="1400" dirty="0"/>
                    </a:p>
                  </a:txBody>
                  <a:tcPr/>
                </a:tc>
                <a:tc>
                  <a:txBody>
                    <a:bodyPr/>
                    <a:lstStyle/>
                    <a:p>
                      <a:r>
                        <a:rPr lang="en-US" sz="1400" dirty="0" smtClean="0"/>
                        <a:t>Under Personal Control</a:t>
                      </a:r>
                      <a:endParaRPr lang="en-US" sz="1400" dirty="0"/>
                    </a:p>
                  </a:txBody>
                  <a:tcPr/>
                </a:tc>
                <a:tc>
                  <a:txBody>
                    <a:bodyPr/>
                    <a:lstStyle/>
                    <a:p>
                      <a:r>
                        <a:rPr lang="en-US" sz="1400" dirty="0" smtClean="0"/>
                        <a:t>Under Team or Dept. Control</a:t>
                      </a:r>
                      <a:endParaRPr lang="en-US" sz="1400" dirty="0"/>
                    </a:p>
                  </a:txBody>
                  <a:tcPr/>
                </a:tc>
                <a:tc>
                  <a:txBody>
                    <a:bodyPr/>
                    <a:lstStyle/>
                    <a:p>
                      <a:r>
                        <a:rPr lang="en-US" sz="1400" dirty="0" smtClean="0"/>
                        <a:t>Under Unit Control</a:t>
                      </a:r>
                      <a:endParaRPr lang="en-US" sz="1400" dirty="0"/>
                    </a:p>
                  </a:txBody>
                  <a:tcPr/>
                </a:tc>
                <a:tc>
                  <a:txBody>
                    <a:bodyPr/>
                    <a:lstStyle/>
                    <a:p>
                      <a:r>
                        <a:rPr lang="en-US" sz="1400" dirty="0" smtClean="0"/>
                        <a:t>Under Centralized Control</a:t>
                      </a:r>
                      <a:endParaRPr lang="en-US" sz="1400" dirty="0"/>
                    </a:p>
                  </a:txBody>
                  <a:tcPr/>
                </a:tc>
                <a:tc>
                  <a:txBody>
                    <a:bodyPr/>
                    <a:lstStyle/>
                    <a:p>
                      <a:r>
                        <a:rPr lang="en-US" sz="1400" dirty="0" smtClean="0"/>
                        <a:t>Under Customer</a:t>
                      </a:r>
                      <a:r>
                        <a:rPr lang="en-US" sz="1400" baseline="0" dirty="0" smtClean="0"/>
                        <a:t> Control</a:t>
                      </a:r>
                      <a:endParaRPr lang="en-US" sz="1400" dirty="0"/>
                    </a:p>
                  </a:txBody>
                  <a:tcPr/>
                </a:tc>
              </a:tr>
            </a:tbl>
          </a:graphicData>
        </a:graphic>
      </p:graphicFrame>
      <p:sp>
        <p:nvSpPr>
          <p:cNvPr id="3" name="Title 2"/>
          <p:cNvSpPr>
            <a:spLocks noGrp="1"/>
          </p:cNvSpPr>
          <p:nvPr>
            <p:ph type="title"/>
          </p:nvPr>
        </p:nvSpPr>
        <p:spPr/>
        <p:txBody>
          <a:bodyPr>
            <a:normAutofit fontScale="90000"/>
          </a:bodyPr>
          <a:lstStyle/>
          <a:p>
            <a:r>
              <a:rPr lang="en-US" dirty="0" smtClean="0">
                <a:solidFill>
                  <a:srgbClr val="FFFF00"/>
                </a:solidFill>
              </a:rPr>
              <a:t>RAMMP</a:t>
            </a:r>
            <a:r>
              <a:rPr lang="en-US" dirty="0" smtClean="0">
                <a:solidFill>
                  <a:schemeClr val="bg1"/>
                </a:solidFill>
              </a:rPr>
              <a:t> – Rattlesnakes and Pythons (eliminating wasteful activities)</a:t>
            </a:r>
            <a:endParaRPr lang="en-US" dirty="0">
              <a:solidFill>
                <a:schemeClr val="bg1"/>
              </a:solidFill>
            </a:endParaRPr>
          </a:p>
        </p:txBody>
      </p:sp>
      <p:sp>
        <p:nvSpPr>
          <p:cNvPr id="6"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1400" dirty="0">
              <a:solidFill>
                <a:srgbClr val="7F7F7F"/>
              </a:solidFill>
              <a:latin typeface="Calibri" charset="0"/>
            </a:endParaRPr>
          </a:p>
        </p:txBody>
      </p:sp>
    </p:spTree>
    <p:extLst>
      <p:ext uri="{BB962C8B-B14F-4D97-AF65-F5344CB8AC3E}">
        <p14:creationId xmlns:p14="http://schemas.microsoft.com/office/powerpoint/2010/main" val="120008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a:t>
            </a:r>
            <a:endParaRPr lang="en-US" dirty="0"/>
          </a:p>
        </p:txBody>
      </p:sp>
      <p:sp>
        <p:nvSpPr>
          <p:cNvPr id="4" name="Content Placeholder 2"/>
          <p:cNvSpPr txBox="1">
            <a:spLocks/>
          </p:cNvSpPr>
          <p:nvPr/>
        </p:nvSpPr>
        <p:spPr>
          <a:xfrm>
            <a:off x="457200" y="1648430"/>
            <a:ext cx="8229600" cy="4525963"/>
          </a:xfrm>
          <a:prstGeom prst="rect">
            <a:avLst/>
          </a:prstGeom>
        </p:spPr>
        <p:txBody>
          <a:bodyPr vert="horz" lIns="91440" tIns="45720" rIns="91440" bIns="45720" rtlCol="0">
            <a:normAutofit fontScale="85000" lnSpcReduction="20000"/>
          </a:bodyPr>
          <a:lstStyle/>
          <a:p>
            <a:pPr>
              <a:buClr>
                <a:schemeClr val="tx2"/>
              </a:buClr>
            </a:pPr>
            <a:endParaRPr lang="en-US" sz="3200" dirty="0">
              <a:solidFill>
                <a:schemeClr val="tx2"/>
              </a:solidFill>
              <a:latin typeface="Arial" charset="0"/>
              <a:cs typeface="Arial" charset="0"/>
            </a:endParaRPr>
          </a:p>
          <a:p>
            <a:pPr marL="457200" indent="-457200">
              <a:buClr>
                <a:schemeClr val="tx2"/>
              </a:buClr>
              <a:buFont typeface="Arial"/>
              <a:buChar char="•"/>
            </a:pPr>
            <a:r>
              <a:rPr lang="en-US" sz="3200" dirty="0" smtClean="0">
                <a:latin typeface="Arial" charset="0"/>
                <a:cs typeface="Arial" charset="0"/>
              </a:rPr>
              <a:t>Leaders Developing Leaders </a:t>
            </a:r>
            <a:r>
              <a:rPr lang="en-US" sz="3200" dirty="0">
                <a:solidFill>
                  <a:srgbClr val="00B050"/>
                </a:solidFill>
                <a:latin typeface="Arial" charset="0"/>
                <a:cs typeface="Arial" charset="0"/>
              </a:rPr>
              <a:t>is about culture change / accelerating our transformation</a:t>
            </a:r>
            <a:r>
              <a:rPr lang="en-US" sz="3200" dirty="0">
                <a:latin typeface="Arial" charset="0"/>
                <a:cs typeface="Arial" charset="0"/>
              </a:rPr>
              <a:t>. It is </a:t>
            </a:r>
            <a:r>
              <a:rPr lang="en-US" sz="3200" b="1" u="sng" dirty="0" smtClean="0">
                <a:latin typeface="Arial" charset="0"/>
                <a:cs typeface="Arial" charset="0"/>
              </a:rPr>
              <a:t>not</a:t>
            </a:r>
            <a:r>
              <a:rPr lang="en-US" sz="3200" b="1" dirty="0" smtClean="0">
                <a:latin typeface="Arial" charset="0"/>
                <a:cs typeface="Arial" charset="0"/>
              </a:rPr>
              <a:t> </a:t>
            </a:r>
            <a:r>
              <a:rPr lang="en-US" sz="3200" dirty="0" smtClean="0">
                <a:latin typeface="Arial" charset="0"/>
                <a:cs typeface="Arial" charset="0"/>
              </a:rPr>
              <a:t>a </a:t>
            </a:r>
            <a:r>
              <a:rPr lang="en-US" sz="3200" dirty="0">
                <a:latin typeface="Arial" charset="0"/>
                <a:cs typeface="Arial" charset="0"/>
              </a:rPr>
              <a:t>one-time event but rather </a:t>
            </a:r>
            <a:r>
              <a:rPr lang="en-US" sz="3200" dirty="0">
                <a:solidFill>
                  <a:srgbClr val="FF0000"/>
                </a:solidFill>
                <a:latin typeface="Arial" charset="0"/>
                <a:cs typeface="Arial" charset="0"/>
              </a:rPr>
              <a:t>a process that will continually move the VA toward lasting change</a:t>
            </a:r>
            <a:r>
              <a:rPr lang="en-US" sz="3200" dirty="0" smtClean="0">
                <a:solidFill>
                  <a:srgbClr val="FF0000"/>
                </a:solidFill>
                <a:latin typeface="Arial" charset="0"/>
                <a:cs typeface="Arial" charset="0"/>
              </a:rPr>
              <a:t>.</a:t>
            </a:r>
          </a:p>
          <a:p>
            <a:pPr>
              <a:buClr>
                <a:schemeClr val="tx2"/>
              </a:buClr>
            </a:pPr>
            <a:endParaRPr lang="en-US" sz="3200" dirty="0">
              <a:latin typeface="Arial" charset="0"/>
              <a:cs typeface="Arial" charset="0"/>
            </a:endParaRPr>
          </a:p>
          <a:p>
            <a:pPr marL="457200" indent="-457200">
              <a:buClr>
                <a:schemeClr val="tx2"/>
              </a:buClr>
              <a:buFont typeface="Arial"/>
              <a:buChar char="•"/>
            </a:pPr>
            <a:r>
              <a:rPr lang="en-US" sz="3200" dirty="0">
                <a:latin typeface="Arial" charset="0"/>
                <a:cs typeface="Arial" charset="0"/>
              </a:rPr>
              <a:t>S</a:t>
            </a:r>
            <a:r>
              <a:rPr lang="en-US" sz="3200" dirty="0" smtClean="0">
                <a:latin typeface="Arial" charset="0"/>
                <a:cs typeface="Arial" charset="0"/>
              </a:rPr>
              <a:t>enior </a:t>
            </a:r>
            <a:r>
              <a:rPr lang="en-US" sz="3200" dirty="0">
                <a:latin typeface="Arial" charset="0"/>
                <a:cs typeface="Arial" charset="0"/>
              </a:rPr>
              <a:t>leaders from the administrative and functional units had a session in August, followed by the 300-person Leaders Developing Leaders Workshop in </a:t>
            </a:r>
            <a:r>
              <a:rPr lang="en-US" sz="3200" dirty="0" smtClean="0">
                <a:latin typeface="Arial" charset="0"/>
                <a:cs typeface="Arial" charset="0"/>
              </a:rPr>
              <a:t>Sept 2015</a:t>
            </a:r>
          </a:p>
          <a:p>
            <a:pPr marL="457200" indent="-457200">
              <a:buClr>
                <a:schemeClr val="tx2"/>
              </a:buClr>
              <a:buFont typeface="Arial"/>
              <a:buChar char="•"/>
            </a:pPr>
            <a:endParaRPr lang="en-US" sz="3200" dirty="0">
              <a:latin typeface="Arial" charset="0"/>
              <a:cs typeface="Arial" charset="0"/>
            </a:endParaRPr>
          </a:p>
          <a:p>
            <a:pPr marL="457200" indent="-457200">
              <a:buClr>
                <a:schemeClr val="tx2"/>
              </a:buClr>
              <a:buFont typeface="Arial"/>
              <a:buChar char="•"/>
            </a:pPr>
            <a:r>
              <a:rPr lang="en-US" sz="3200" dirty="0" smtClean="0">
                <a:latin typeface="Arial" charset="0"/>
                <a:cs typeface="Arial" charset="0"/>
              </a:rPr>
              <a:t>The process will be rolled out to all VAMC employees by Spring 2016</a:t>
            </a:r>
          </a:p>
          <a:p>
            <a:pPr>
              <a:buClr>
                <a:schemeClr val="tx2"/>
              </a:buClr>
            </a:pPr>
            <a:endParaRPr lang="en-US" sz="3200" dirty="0">
              <a:latin typeface="Arial" charset="0"/>
              <a:cs typeface="Arial" charset="0"/>
            </a:endParaRPr>
          </a:p>
        </p:txBody>
      </p:sp>
      <p:sp>
        <p:nvSpPr>
          <p:cNvPr id="5"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393907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Veterans Experience</a:t>
            </a:r>
          </a:p>
        </p:txBody>
      </p:sp>
      <p:sp>
        <p:nvSpPr>
          <p:cNvPr id="3" name="Content Placeholder 2"/>
          <p:cNvSpPr>
            <a:spLocks noGrp="1"/>
          </p:cNvSpPr>
          <p:nvPr>
            <p:ph idx="1"/>
          </p:nvPr>
        </p:nvSpPr>
        <p:spPr>
          <a:xfrm>
            <a:off x="457200" y="1737771"/>
            <a:ext cx="8104173" cy="3853825"/>
          </a:xfrm>
        </p:spPr>
        <p:txBody>
          <a:bodyPr>
            <a:normAutofit/>
          </a:bodyPr>
          <a:lstStyle/>
          <a:p>
            <a:r>
              <a:rPr lang="en-US" dirty="0" smtClean="0">
                <a:solidFill>
                  <a:schemeClr val="tx1"/>
                </a:solidFill>
              </a:rPr>
              <a:t>The Veterans </a:t>
            </a:r>
            <a:r>
              <a:rPr lang="en-US" dirty="0">
                <a:solidFill>
                  <a:schemeClr val="tx1"/>
                </a:solidFill>
              </a:rPr>
              <a:t>Experience is a critical mind-set shift for all of us</a:t>
            </a:r>
            <a:r>
              <a:rPr lang="en-US" dirty="0" smtClean="0">
                <a:solidFill>
                  <a:schemeClr val="tx1"/>
                </a:solidFill>
              </a:rPr>
              <a:t>.</a:t>
            </a:r>
          </a:p>
          <a:p>
            <a:endParaRPr lang="en-US" sz="800" dirty="0">
              <a:solidFill>
                <a:schemeClr val="tx1"/>
              </a:solidFill>
            </a:endParaRPr>
          </a:p>
          <a:p>
            <a:r>
              <a:rPr lang="en-US" dirty="0" smtClean="0">
                <a:solidFill>
                  <a:schemeClr val="tx1"/>
                </a:solidFill>
              </a:rPr>
              <a:t>Be able to explain the </a:t>
            </a:r>
            <a:r>
              <a:rPr lang="en-US" dirty="0">
                <a:solidFill>
                  <a:schemeClr val="tx1"/>
                </a:solidFill>
              </a:rPr>
              <a:t>goals of the Veterans Experience</a:t>
            </a:r>
            <a:r>
              <a:rPr lang="en-US" dirty="0" smtClean="0">
                <a:solidFill>
                  <a:schemeClr val="tx1"/>
                </a:solidFill>
              </a:rPr>
              <a:t>. </a:t>
            </a:r>
            <a:r>
              <a:rPr lang="en-US" dirty="0" smtClean="0">
                <a:solidFill>
                  <a:srgbClr val="FF0000"/>
                </a:solidFill>
              </a:rPr>
              <a:t>Click on the video clip</a:t>
            </a:r>
            <a:r>
              <a:rPr lang="en-US" dirty="0" smtClean="0">
                <a:solidFill>
                  <a:srgbClr val="FF0000"/>
                </a:solidFill>
              </a:rPr>
              <a:t>: (#11)</a:t>
            </a:r>
            <a:endParaRPr lang="en-US" dirty="0" smtClean="0">
              <a:solidFill>
                <a:srgbClr val="FF0000"/>
              </a:solidFill>
            </a:endParaRPr>
          </a:p>
          <a:p>
            <a:endParaRPr lang="en-US" sz="800" dirty="0">
              <a:solidFill>
                <a:schemeClr val="tx1"/>
              </a:solidFill>
            </a:endParaRPr>
          </a:p>
        </p:txBody>
      </p:sp>
      <p:sp>
        <p:nvSpPr>
          <p:cNvPr id="5"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4111482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the individual </a:t>
            </a:r>
            <a:r>
              <a:rPr lang="en-US" dirty="0" smtClean="0">
                <a:solidFill>
                  <a:srgbClr val="FFFF00"/>
                </a:solidFill>
              </a:rPr>
              <a:t>Project Application</a:t>
            </a:r>
            <a:r>
              <a:rPr lang="en-US" dirty="0" smtClean="0"/>
              <a:t>:</a:t>
            </a:r>
            <a:endParaRPr lang="en-US" dirty="0"/>
          </a:p>
        </p:txBody>
      </p:sp>
      <p:sp>
        <p:nvSpPr>
          <p:cNvPr id="3" name="Content Placeholder 2"/>
          <p:cNvSpPr>
            <a:spLocks noGrp="1"/>
          </p:cNvSpPr>
          <p:nvPr>
            <p:ph idx="1"/>
          </p:nvPr>
        </p:nvSpPr>
        <p:spPr>
          <a:xfrm>
            <a:off x="457200" y="1737771"/>
            <a:ext cx="8104173" cy="3853825"/>
          </a:xfrm>
          <a:ln>
            <a:solidFill>
              <a:srgbClr val="FF0000"/>
            </a:solidFill>
          </a:ln>
        </p:spPr>
        <p:txBody>
          <a:bodyPr>
            <a:normAutofit fontScale="70000" lnSpcReduction="20000"/>
          </a:bodyPr>
          <a:lstStyle/>
          <a:p>
            <a:pPr marL="0" indent="0">
              <a:buNone/>
            </a:pPr>
            <a:r>
              <a:rPr lang="en-US" dirty="0" smtClean="0">
                <a:solidFill>
                  <a:srgbClr val="FF0000"/>
                </a:solidFill>
              </a:rPr>
              <a:t>ATL VAMC Current </a:t>
            </a:r>
            <a:r>
              <a:rPr lang="en-US" b="1" u="sng" dirty="0" smtClean="0">
                <a:solidFill>
                  <a:srgbClr val="FF0000"/>
                </a:solidFill>
              </a:rPr>
              <a:t>Lab Project</a:t>
            </a:r>
            <a:r>
              <a:rPr lang="en-US" dirty="0" smtClean="0">
                <a:solidFill>
                  <a:srgbClr val="FF0000"/>
                </a:solidFill>
              </a:rPr>
              <a:t>:</a:t>
            </a:r>
          </a:p>
          <a:p>
            <a:pPr marL="0" indent="0">
              <a:buNone/>
            </a:pPr>
            <a:endParaRPr lang="en-US" dirty="0">
              <a:solidFill>
                <a:schemeClr val="tx1"/>
              </a:solidFill>
            </a:endParaRPr>
          </a:p>
          <a:p>
            <a:pPr marL="0" indent="0">
              <a:buNone/>
            </a:pPr>
            <a:r>
              <a:rPr lang="en-US" b="1" dirty="0"/>
              <a:t>OUTLINE THE FLOW </a:t>
            </a:r>
            <a:r>
              <a:rPr lang="en-US" dirty="0"/>
              <a:t>of veteran/provider wait-time for 4am morning collection (draws on draw list) and </a:t>
            </a:r>
            <a:r>
              <a:rPr lang="en-US" dirty="0" smtClean="0"/>
              <a:t>results </a:t>
            </a:r>
            <a:r>
              <a:rPr lang="en-US" dirty="0"/>
              <a:t>to chart by 7am each </a:t>
            </a:r>
            <a:r>
              <a:rPr lang="en-US" dirty="0" smtClean="0"/>
              <a:t>day</a:t>
            </a:r>
          </a:p>
          <a:p>
            <a:pPr marL="0" indent="0">
              <a:buNone/>
            </a:pPr>
            <a:endParaRPr lang="en-US" sz="2300" dirty="0"/>
          </a:p>
          <a:p>
            <a:pPr marL="0" indent="0">
              <a:buNone/>
            </a:pPr>
            <a:r>
              <a:rPr lang="en-US" sz="2300" dirty="0" smtClean="0"/>
              <a:t>Lab has begun to work on this project for administration. Process mapping tools (Lean/Six-Sigma) have been provided by administration. Lab stakeholders will be invited to meetings and have input in changes. The goal is to improve patient care, and streamline lab activities in the process. Stay tuned for </a:t>
            </a:r>
            <a:r>
              <a:rPr lang="en-US" sz="2300" dirty="0"/>
              <a:t>updates! </a:t>
            </a:r>
            <a:r>
              <a:rPr lang="en-US" sz="2300" dirty="0" smtClean="0"/>
              <a:t> Steps include:</a:t>
            </a:r>
          </a:p>
          <a:p>
            <a:endParaRPr lang="en-US" sz="1900" dirty="0"/>
          </a:p>
          <a:p>
            <a:r>
              <a:rPr lang="en-US" sz="1900" dirty="0" smtClean="0">
                <a:solidFill>
                  <a:srgbClr val="FF0000"/>
                </a:solidFill>
              </a:rPr>
              <a:t>Defining the Current State (using process maps)</a:t>
            </a:r>
            <a:endParaRPr lang="en-US" sz="1900" dirty="0">
              <a:solidFill>
                <a:srgbClr val="FF0000"/>
              </a:solidFill>
            </a:endParaRPr>
          </a:p>
          <a:p>
            <a:endParaRPr lang="en-US" sz="1900" dirty="0">
              <a:solidFill>
                <a:srgbClr val="FF0000"/>
              </a:solidFill>
            </a:endParaRPr>
          </a:p>
          <a:p>
            <a:r>
              <a:rPr lang="en-US" sz="1900" dirty="0" smtClean="0">
                <a:solidFill>
                  <a:srgbClr val="FF0000"/>
                </a:solidFill>
              </a:rPr>
              <a:t>Develop an Implementation </a:t>
            </a:r>
            <a:r>
              <a:rPr lang="en-US" sz="1900" dirty="0">
                <a:solidFill>
                  <a:srgbClr val="FF0000"/>
                </a:solidFill>
              </a:rPr>
              <a:t>Plan</a:t>
            </a:r>
          </a:p>
          <a:p>
            <a:endParaRPr lang="en-US" sz="1900" dirty="0">
              <a:solidFill>
                <a:srgbClr val="FF0000"/>
              </a:solidFill>
            </a:endParaRPr>
          </a:p>
          <a:p>
            <a:r>
              <a:rPr lang="en-US" sz="1900" dirty="0" smtClean="0">
                <a:solidFill>
                  <a:srgbClr val="FF0000"/>
                </a:solidFill>
              </a:rPr>
              <a:t>Define Success Measurements (monitor long-term)</a:t>
            </a:r>
            <a:endParaRPr lang="en-US" sz="1900" dirty="0">
              <a:solidFill>
                <a:srgbClr val="FF0000"/>
              </a:solidFill>
            </a:endParaRPr>
          </a:p>
        </p:txBody>
      </p:sp>
      <p:sp>
        <p:nvSpPr>
          <p:cNvPr id="5"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2205680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 Wiggin’s Project: Telephone Flow Map… A case for change</a:t>
            </a:r>
            <a:endParaRPr lang="en-US" dirty="0"/>
          </a:p>
        </p:txBody>
      </p:sp>
      <p:pic>
        <p:nvPicPr>
          <p:cNvPr id="8194" name="Picture 2" descr="C:\Users\VHAATGMercaS\AppData\Local\Microsoft\Windows\Temporary Internet Files\Content.IE5\20UPFPMO\large-telephone-phone-old-analog--166.6-1583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736" y="4010363"/>
            <a:ext cx="2559906" cy="25385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2109216"/>
            <a:ext cx="6565901" cy="2031325"/>
          </a:xfrm>
          <a:prstGeom prst="rect">
            <a:avLst/>
          </a:prstGeom>
          <a:noFill/>
        </p:spPr>
        <p:txBody>
          <a:bodyPr wrap="square" rtlCol="0">
            <a:spAutoFit/>
          </a:bodyPr>
          <a:lstStyle/>
          <a:p>
            <a:r>
              <a:rPr lang="en-US" dirty="0" smtClean="0"/>
              <a:t>Ms. Wiggins chose </a:t>
            </a:r>
            <a:r>
              <a:rPr lang="en-US" dirty="0" smtClean="0">
                <a:solidFill>
                  <a:srgbClr val="FF0000"/>
                </a:solidFill>
              </a:rPr>
              <a:t>Telephone </a:t>
            </a:r>
            <a:r>
              <a:rPr lang="en-US" dirty="0">
                <a:solidFill>
                  <a:srgbClr val="FF0000"/>
                </a:solidFill>
              </a:rPr>
              <a:t>F</a:t>
            </a:r>
            <a:r>
              <a:rPr lang="en-US" dirty="0" smtClean="0">
                <a:solidFill>
                  <a:srgbClr val="FF0000"/>
                </a:solidFill>
              </a:rPr>
              <a:t>low </a:t>
            </a:r>
            <a:r>
              <a:rPr lang="en-US" dirty="0" smtClean="0"/>
              <a:t>as her VISN project as a corrective action to problems patients have experienced in reaching providers. Lab is involved, too. Updating telephone extensions and improving flow of telephone calls will help lab personnel reach providers when calling cancelled tests or critical values. </a:t>
            </a:r>
            <a:r>
              <a:rPr lang="en-US" dirty="0" smtClean="0">
                <a:solidFill>
                  <a:srgbClr val="FF0000"/>
                </a:solidFill>
              </a:rPr>
              <a:t>All employees and supervisors are responsible for updating their telephone extensions in the VISN Telephone Directory.</a:t>
            </a:r>
            <a:endParaRPr lang="en-US" dirty="0">
              <a:solidFill>
                <a:srgbClr val="FF0000"/>
              </a:solidFill>
            </a:endParaRPr>
          </a:p>
        </p:txBody>
      </p:sp>
    </p:spTree>
    <p:extLst>
      <p:ext uri="{BB962C8B-B14F-4D97-AF65-F5344CB8AC3E}">
        <p14:creationId xmlns:p14="http://schemas.microsoft.com/office/powerpoint/2010/main" val="2370615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Adjourn  </a:t>
            </a:r>
            <a:endParaRPr lang="en-US" sz="2200" dirty="0">
              <a:solidFill>
                <a:srgbClr val="FFFF00"/>
              </a:solidFill>
            </a:endParaRPr>
          </a:p>
        </p:txBody>
      </p:sp>
      <p:sp>
        <p:nvSpPr>
          <p:cNvPr id="3" name="Content Placeholder 2"/>
          <p:cNvSpPr>
            <a:spLocks noGrp="1"/>
          </p:cNvSpPr>
          <p:nvPr>
            <p:ph idx="1"/>
          </p:nvPr>
        </p:nvSpPr>
        <p:spPr/>
        <p:txBody>
          <a:bodyPr>
            <a:normAutofit/>
          </a:bodyPr>
          <a:lstStyle/>
          <a:p>
            <a:pPr marL="0" indent="0" eaLnBrk="0" fontAlgn="base" hangingPunct="0">
              <a:spcAft>
                <a:spcPct val="0"/>
              </a:spcAft>
              <a:buNone/>
              <a:defRPr/>
            </a:pPr>
            <a:r>
              <a:rPr lang="en-US" sz="800" dirty="0">
                <a:solidFill>
                  <a:prstClr val="black"/>
                </a:solidFill>
                <a:cs typeface="Arial" charset="0"/>
              </a:rPr>
              <a:t/>
            </a:r>
            <a:br>
              <a:rPr lang="en-US" sz="800" dirty="0">
                <a:solidFill>
                  <a:prstClr val="black"/>
                </a:solidFill>
                <a:cs typeface="Arial" charset="0"/>
              </a:rPr>
            </a:br>
            <a:endParaRPr lang="en-US" sz="800" dirty="0">
              <a:solidFill>
                <a:prstClr val="black"/>
              </a:solidFill>
              <a:cs typeface="Arial" charset="0"/>
            </a:endParaRPr>
          </a:p>
          <a:p>
            <a:pPr marL="0" indent="0" algn="ctr">
              <a:buNone/>
            </a:pPr>
            <a:r>
              <a:rPr lang="en-US" dirty="0" smtClean="0"/>
              <a:t>  THANK </a:t>
            </a:r>
            <a:r>
              <a:rPr lang="en-US" dirty="0"/>
              <a:t>YOU</a:t>
            </a:r>
            <a:r>
              <a:rPr lang="en-US" dirty="0" smtClean="0"/>
              <a:t>! </a:t>
            </a:r>
          </a:p>
          <a:p>
            <a:pPr marL="0" indent="0" algn="ctr">
              <a:buNone/>
            </a:pPr>
            <a:endParaRPr lang="en-US" dirty="0" smtClean="0"/>
          </a:p>
          <a:p>
            <a:pPr marL="0" indent="0" algn="ctr">
              <a:buNone/>
            </a:pPr>
            <a:r>
              <a:rPr lang="en-US" dirty="0" smtClean="0"/>
              <a:t>Your supervisor will have additional information. Be sure to ask.</a:t>
            </a:r>
            <a:endParaRPr lang="en-US" dirty="0"/>
          </a:p>
        </p:txBody>
      </p:sp>
      <p:sp>
        <p:nvSpPr>
          <p:cNvPr id="4" name="TextBox 3"/>
          <p:cNvSpPr txBox="1"/>
          <p:nvPr/>
        </p:nvSpPr>
        <p:spPr>
          <a:xfrm>
            <a:off x="299405" y="6408892"/>
            <a:ext cx="1608133" cy="215444"/>
          </a:xfrm>
          <a:prstGeom prst="rect">
            <a:avLst/>
          </a:prstGeom>
          <a:noFill/>
        </p:spPr>
        <p:txBody>
          <a:bodyPr wrap="none" rtlCol="0">
            <a:spAutoFit/>
          </a:bodyPr>
          <a:lstStyle/>
          <a:p>
            <a:r>
              <a:rPr lang="en-US" sz="800" dirty="0">
                <a:solidFill>
                  <a:srgbClr val="7F7F7F"/>
                </a:solidFill>
                <a:latin typeface="Calibri" charset="0"/>
              </a:rPr>
              <a:t>©2015 Action Learning Associates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134" y="4035368"/>
            <a:ext cx="2088284" cy="20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05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ALL VAMC employees:</a:t>
            </a:r>
            <a:endParaRPr lang="en-US" dirty="0"/>
          </a:p>
        </p:txBody>
      </p:sp>
      <p:sp>
        <p:nvSpPr>
          <p:cNvPr id="4" name="Content Placeholder 2"/>
          <p:cNvSpPr txBox="1">
            <a:spLocks/>
          </p:cNvSpPr>
          <p:nvPr/>
        </p:nvSpPr>
        <p:spPr>
          <a:xfrm>
            <a:off x="457200" y="1648430"/>
            <a:ext cx="8229600" cy="4525963"/>
          </a:xfrm>
          <a:prstGeom prst="rect">
            <a:avLst/>
          </a:prstGeom>
        </p:spPr>
        <p:txBody>
          <a:bodyPr vert="horz" lIns="91440" tIns="45720" rIns="91440" bIns="45720" rtlCol="0">
            <a:normAutofit fontScale="92500" lnSpcReduction="20000"/>
          </a:bodyPr>
          <a:lstStyle/>
          <a:p>
            <a:pPr>
              <a:buClr>
                <a:schemeClr val="tx2"/>
              </a:buClr>
            </a:pPr>
            <a:endParaRPr lang="en-US" sz="3200" dirty="0">
              <a:solidFill>
                <a:schemeClr val="tx2"/>
              </a:solidFill>
              <a:latin typeface="Arial" charset="0"/>
              <a:cs typeface="Arial" charset="0"/>
            </a:endParaRPr>
          </a:p>
          <a:p>
            <a:pPr marL="457200" indent="-457200">
              <a:buClr>
                <a:schemeClr val="tx2"/>
              </a:buClr>
              <a:buFont typeface="Arial"/>
              <a:buChar char="•"/>
            </a:pPr>
            <a:r>
              <a:rPr lang="en-US" sz="3200" dirty="0" smtClean="0">
                <a:latin typeface="Arial" charset="0"/>
                <a:cs typeface="Arial" charset="0"/>
              </a:rPr>
              <a:t>Be </a:t>
            </a:r>
            <a:r>
              <a:rPr lang="en-US" sz="3200" dirty="0" smtClean="0">
                <a:solidFill>
                  <a:srgbClr val="FF0000"/>
                </a:solidFill>
                <a:latin typeface="Arial" charset="0"/>
                <a:cs typeface="Arial" charset="0"/>
              </a:rPr>
              <a:t>proactive</a:t>
            </a:r>
            <a:r>
              <a:rPr lang="en-US" sz="3200" dirty="0" smtClean="0">
                <a:latin typeface="Arial" charset="0"/>
                <a:cs typeface="Arial" charset="0"/>
              </a:rPr>
              <a:t> in the transformation of the VA</a:t>
            </a:r>
          </a:p>
          <a:p>
            <a:pPr marL="457200" indent="-457200">
              <a:buClr>
                <a:schemeClr val="tx2"/>
              </a:buClr>
              <a:buFont typeface="Arial"/>
              <a:buChar char="•"/>
            </a:pPr>
            <a:endParaRPr lang="en-US" sz="3200" dirty="0">
              <a:latin typeface="Arial" charset="0"/>
              <a:cs typeface="Arial" charset="0"/>
            </a:endParaRPr>
          </a:p>
          <a:p>
            <a:pPr marL="457200" indent="-457200">
              <a:buClr>
                <a:schemeClr val="tx2"/>
              </a:buClr>
              <a:buFont typeface="Arial"/>
              <a:buChar char="•"/>
            </a:pPr>
            <a:r>
              <a:rPr lang="en-US" sz="3200" dirty="0" smtClean="0">
                <a:latin typeface="Arial" charset="0"/>
                <a:cs typeface="Arial" charset="0"/>
              </a:rPr>
              <a:t>Build </a:t>
            </a:r>
            <a:r>
              <a:rPr lang="en-US" sz="3200" dirty="0" smtClean="0">
                <a:solidFill>
                  <a:srgbClr val="FF0000"/>
                </a:solidFill>
                <a:latin typeface="Arial" charset="0"/>
                <a:cs typeface="Arial" charset="0"/>
              </a:rPr>
              <a:t>teamwork</a:t>
            </a:r>
            <a:r>
              <a:rPr lang="en-US" sz="3200" dirty="0" smtClean="0">
                <a:latin typeface="Arial" charset="0"/>
                <a:cs typeface="Arial" charset="0"/>
              </a:rPr>
              <a:t> and develop a common </a:t>
            </a:r>
            <a:r>
              <a:rPr lang="en-US" sz="3200" b="1" i="1" dirty="0">
                <a:latin typeface="Arial" charset="0"/>
                <a:cs typeface="Arial" charset="0"/>
              </a:rPr>
              <a:t>Teachable Point of </a:t>
            </a:r>
            <a:r>
              <a:rPr lang="en-US" sz="3200" b="1" i="1" dirty="0" err="1" smtClean="0">
                <a:latin typeface="Arial" charset="0"/>
                <a:cs typeface="Arial" charset="0"/>
              </a:rPr>
              <a:t>View</a:t>
            </a:r>
            <a:r>
              <a:rPr lang="en-US" sz="2200" b="1" i="1" baseline="65000" dirty="0" err="1" smtClean="0">
                <a:latin typeface="Arial" charset="0"/>
                <a:cs typeface="Arial" charset="0"/>
              </a:rPr>
              <a:t>TM</a:t>
            </a:r>
            <a:r>
              <a:rPr lang="en-US" sz="3200" b="1" i="1" baseline="30000" dirty="0" smtClean="0">
                <a:latin typeface="Arial" charset="0"/>
                <a:cs typeface="Arial" charset="0"/>
              </a:rPr>
              <a:t> </a:t>
            </a:r>
            <a:r>
              <a:rPr lang="en-US" sz="3200" dirty="0" smtClean="0">
                <a:latin typeface="Arial" charset="0"/>
                <a:cs typeface="Arial" charset="0"/>
              </a:rPr>
              <a:t>for the VA and our organization</a:t>
            </a:r>
            <a:r>
              <a:rPr lang="en-US" sz="3200" dirty="0">
                <a:latin typeface="Arial" charset="0"/>
                <a:cs typeface="Arial" charset="0"/>
              </a:rPr>
              <a:t/>
            </a:r>
            <a:br>
              <a:rPr lang="en-US" sz="3200" dirty="0">
                <a:latin typeface="Arial" charset="0"/>
                <a:cs typeface="Arial" charset="0"/>
              </a:rPr>
            </a:br>
            <a:endParaRPr lang="en-US" sz="3200" dirty="0">
              <a:latin typeface="Arial" charset="0"/>
              <a:cs typeface="Arial" charset="0"/>
            </a:endParaRPr>
          </a:p>
          <a:p>
            <a:pPr marL="457200" indent="-457200">
              <a:buClr>
                <a:schemeClr val="tx2"/>
              </a:buClr>
              <a:buFont typeface="Arial"/>
              <a:buChar char="•"/>
            </a:pPr>
            <a:r>
              <a:rPr lang="en-US" sz="3200" dirty="0" smtClean="0">
                <a:latin typeface="Arial" charset="0"/>
                <a:cs typeface="Arial" charset="0"/>
              </a:rPr>
              <a:t>Learn </a:t>
            </a:r>
            <a:r>
              <a:rPr lang="en-US" sz="3200" dirty="0" smtClean="0">
                <a:solidFill>
                  <a:srgbClr val="FF0000"/>
                </a:solidFill>
                <a:latin typeface="Arial" charset="0"/>
                <a:cs typeface="Arial" charset="0"/>
              </a:rPr>
              <a:t>new concepts and tools </a:t>
            </a:r>
            <a:r>
              <a:rPr lang="en-US" sz="3200" dirty="0" smtClean="0">
                <a:latin typeface="Arial" charset="0"/>
                <a:cs typeface="Arial" charset="0"/>
              </a:rPr>
              <a:t>to develop leadership skills</a:t>
            </a:r>
          </a:p>
          <a:p>
            <a:pPr>
              <a:buClr>
                <a:schemeClr val="tx2"/>
              </a:buClr>
            </a:pPr>
            <a:endParaRPr lang="en-US" sz="3200" dirty="0" smtClean="0">
              <a:latin typeface="Arial" charset="0"/>
              <a:cs typeface="Arial" charset="0"/>
            </a:endParaRPr>
          </a:p>
          <a:p>
            <a:pPr marL="457200" indent="-457200">
              <a:buClr>
                <a:schemeClr val="tx2"/>
              </a:buClr>
              <a:buFont typeface="Arial"/>
              <a:buChar char="•"/>
            </a:pPr>
            <a:r>
              <a:rPr lang="en-US" sz="3200" dirty="0" smtClean="0">
                <a:latin typeface="Arial" charset="0"/>
                <a:cs typeface="Arial" charset="0"/>
              </a:rPr>
              <a:t>Utilize skills to </a:t>
            </a:r>
            <a:r>
              <a:rPr lang="en-US" sz="3200" dirty="0" smtClean="0">
                <a:solidFill>
                  <a:srgbClr val="FF0000"/>
                </a:solidFill>
                <a:latin typeface="Arial" charset="0"/>
                <a:cs typeface="Arial" charset="0"/>
              </a:rPr>
              <a:t>implement projects </a:t>
            </a:r>
            <a:r>
              <a:rPr lang="en-US" sz="3200" dirty="0" smtClean="0">
                <a:latin typeface="Arial" charset="0"/>
                <a:cs typeface="Arial" charset="0"/>
              </a:rPr>
              <a:t>which will have positive impact for the VA</a:t>
            </a:r>
            <a:endParaRPr lang="en-US" sz="3200" dirty="0">
              <a:latin typeface="Arial" charset="0"/>
              <a:cs typeface="Arial" charset="0"/>
            </a:endParaRPr>
          </a:p>
        </p:txBody>
      </p:sp>
      <p:sp>
        <p:nvSpPr>
          <p:cNvPr id="5"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600983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process…</a:t>
            </a:r>
            <a:endParaRPr lang="en-US" dirty="0"/>
          </a:p>
        </p:txBody>
      </p:sp>
      <p:sp>
        <p:nvSpPr>
          <p:cNvPr id="3" name="Content Placeholder 2"/>
          <p:cNvSpPr>
            <a:spLocks noGrp="1"/>
          </p:cNvSpPr>
          <p:nvPr>
            <p:ph idx="1"/>
          </p:nvPr>
        </p:nvSpPr>
        <p:spPr>
          <a:xfrm>
            <a:off x="371856" y="1600206"/>
            <a:ext cx="8229600" cy="4525963"/>
          </a:xfrm>
        </p:spPr>
        <p:txBody>
          <a:bodyPr/>
          <a:lstStyle/>
          <a:p>
            <a:pPr marL="0" indent="0">
              <a:buNone/>
            </a:pPr>
            <a:r>
              <a:rPr lang="en-US" dirty="0" smtClean="0"/>
              <a:t>Involves </a:t>
            </a:r>
            <a:r>
              <a:rPr lang="en-US" dirty="0" smtClean="0">
                <a:solidFill>
                  <a:srgbClr val="FF0000"/>
                </a:solidFill>
              </a:rPr>
              <a:t>new tools</a:t>
            </a:r>
            <a:r>
              <a:rPr lang="en-US" dirty="0" smtClean="0"/>
              <a:t>,</a:t>
            </a:r>
          </a:p>
          <a:p>
            <a:pPr marL="0" indent="0">
              <a:buNone/>
            </a:pPr>
            <a:endParaRPr lang="en-US" dirty="0"/>
          </a:p>
          <a:p>
            <a:pPr marL="0" indent="0">
              <a:buNone/>
            </a:pPr>
            <a:r>
              <a:rPr lang="en-US" dirty="0" smtClean="0"/>
              <a:t>                   </a:t>
            </a:r>
            <a:r>
              <a:rPr lang="en-US" dirty="0" smtClean="0">
                <a:solidFill>
                  <a:srgbClr val="FF0000"/>
                </a:solidFill>
              </a:rPr>
              <a:t>new vocabulary</a:t>
            </a:r>
            <a:r>
              <a:rPr lang="en-US" dirty="0" smtClean="0"/>
              <a:t>, </a:t>
            </a:r>
          </a:p>
          <a:p>
            <a:pPr marL="0" indent="0">
              <a:buNone/>
            </a:pPr>
            <a:r>
              <a:rPr lang="en-US" dirty="0" smtClean="0"/>
              <a:t>                                     </a:t>
            </a:r>
          </a:p>
          <a:p>
            <a:pPr marL="0" indent="0">
              <a:buNone/>
            </a:pPr>
            <a:r>
              <a:rPr lang="en-US" dirty="0"/>
              <a:t>	</a:t>
            </a:r>
            <a:r>
              <a:rPr lang="en-US" dirty="0" smtClean="0"/>
              <a:t>					and</a:t>
            </a:r>
          </a:p>
          <a:p>
            <a:pPr marL="0" indent="0">
              <a:buNone/>
            </a:pPr>
            <a:endParaRPr lang="en-US" dirty="0"/>
          </a:p>
          <a:p>
            <a:pPr marL="0" indent="0">
              <a:buNone/>
            </a:pPr>
            <a:r>
              <a:rPr lang="en-US" dirty="0" smtClean="0"/>
              <a:t>						</a:t>
            </a:r>
            <a:r>
              <a:rPr lang="en-US" dirty="0" smtClean="0">
                <a:solidFill>
                  <a:srgbClr val="FF0000"/>
                </a:solidFill>
              </a:rPr>
              <a:t>new</a:t>
            </a:r>
            <a:r>
              <a:rPr lang="en-US" dirty="0" smtClean="0"/>
              <a:t> </a:t>
            </a:r>
            <a:r>
              <a:rPr lang="en-US" dirty="0" smtClean="0">
                <a:solidFill>
                  <a:srgbClr val="FF0000"/>
                </a:solidFill>
              </a:rPr>
              <a:t>ways of thinking </a:t>
            </a:r>
            <a:r>
              <a:rPr lang="en-US" dirty="0" smtClean="0"/>
              <a:t>of things…</a:t>
            </a:r>
          </a:p>
          <a:p>
            <a:pPr marL="0" indent="0">
              <a:buNone/>
            </a:pPr>
            <a:endParaRPr lang="en-US" dirty="0"/>
          </a:p>
        </p:txBody>
      </p:sp>
    </p:spTree>
    <p:extLst>
      <p:ext uri="{BB962C8B-B14F-4D97-AF65-F5344CB8AC3E}">
        <p14:creationId xmlns:p14="http://schemas.microsoft.com/office/powerpoint/2010/main" val="3634016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Mission &amp; Vision</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solidFill>
                  <a:srgbClr val="FF0000"/>
                </a:solidFill>
              </a:rPr>
              <a:t>Mission</a:t>
            </a:r>
            <a:r>
              <a:rPr lang="en-US" dirty="0">
                <a:solidFill>
                  <a:srgbClr val="FF0000"/>
                </a:solidFill>
              </a:rPr>
              <a:t> </a:t>
            </a:r>
            <a:endParaRPr lang="en-US" dirty="0" smtClean="0">
              <a:solidFill>
                <a:srgbClr val="FF0000"/>
              </a:solidFill>
            </a:endParaRPr>
          </a:p>
          <a:p>
            <a:pPr marL="0" indent="0">
              <a:buNone/>
            </a:pPr>
            <a:r>
              <a:rPr lang="en-US" dirty="0" smtClean="0"/>
              <a:t>Honor </a:t>
            </a:r>
            <a:r>
              <a:rPr lang="en-US" dirty="0"/>
              <a:t>America's Veterans by providing exceptional health care that improves their health and well-being</a:t>
            </a:r>
            <a:r>
              <a:rPr lang="en-US" dirty="0" smtClean="0"/>
              <a:t>.</a:t>
            </a:r>
          </a:p>
          <a:p>
            <a:pPr marL="0" indent="0">
              <a:buNone/>
            </a:pPr>
            <a:endParaRPr lang="en-US" dirty="0"/>
          </a:p>
          <a:p>
            <a:pPr marL="0" indent="0">
              <a:buNone/>
            </a:pPr>
            <a:r>
              <a:rPr lang="en-US" b="1" dirty="0">
                <a:solidFill>
                  <a:srgbClr val="FF0000"/>
                </a:solidFill>
              </a:rPr>
              <a:t>Vision</a:t>
            </a:r>
            <a:endParaRPr lang="en-US" dirty="0">
              <a:solidFill>
                <a:srgbClr val="FF0000"/>
              </a:solidFill>
            </a:endParaRPr>
          </a:p>
          <a:p>
            <a:pPr marL="0" indent="0">
              <a:buNone/>
            </a:pPr>
            <a:r>
              <a:rPr lang="en-US" dirty="0" smtClean="0"/>
              <a:t>To </a:t>
            </a:r>
            <a:r>
              <a:rPr lang="en-US" dirty="0"/>
              <a:t>be the benchmark of excellence and value in health care and benefits by providing exemplary services that are both patient &amp; family-centered and evidence-based.  This care will be delivered by engaged, collaborative teams in an integrated environment that supports learning, discovery and continuous improvement.  It will emphasize prevention and population health and contribute to the Nation's well-being through education, research and service in national emergencies</a:t>
            </a:r>
            <a:r>
              <a:rPr lang="en-US" dirty="0" smtClean="0"/>
              <a:t>.</a:t>
            </a:r>
          </a:p>
          <a:p>
            <a:pPr marL="0" indent="0">
              <a:buNone/>
            </a:pPr>
            <a:endParaRPr lang="en-US" dirty="0"/>
          </a:p>
          <a:p>
            <a:pPr marL="0" indent="0">
              <a:buNone/>
            </a:pPr>
            <a:r>
              <a:rPr lang="en-US" dirty="0" smtClean="0">
                <a:solidFill>
                  <a:srgbClr val="FF0000"/>
                </a:solidFill>
              </a:rPr>
              <a:t>Now, consider - what would our vision look like from a future perspective?</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015849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7" name="Picture 5" descr="C:\Users\VHAATGMilleH\AppData\Local\Microsoft\Windows\Temporary Internet Files\Content.IE5\0SDN4FD4\scroll-306146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9" y="228206"/>
            <a:ext cx="8981089" cy="6629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2773" y="1863459"/>
            <a:ext cx="6369268" cy="3447098"/>
          </a:xfrm>
          <a:prstGeom prst="rect">
            <a:avLst/>
          </a:prstGeom>
        </p:spPr>
        <p:txBody>
          <a:bodyPr wrap="square">
            <a:spAutoFit/>
          </a:bodyPr>
          <a:lstStyle/>
          <a:p>
            <a:r>
              <a:rPr lang="en-US" dirty="0" smtClean="0"/>
              <a:t>     A </a:t>
            </a:r>
            <a:r>
              <a:rPr lang="en-US" dirty="0"/>
              <a:t>year after returning from the VA’s game changing, transformative, Leaders Developing Leaders Conference the </a:t>
            </a:r>
            <a:r>
              <a:rPr lang="en-US" sz="2000" dirty="0"/>
              <a:t>outcome of initiating a much focused plan c</a:t>
            </a:r>
            <a:r>
              <a:rPr lang="en-US" dirty="0"/>
              <a:t>an be considered a success</a:t>
            </a:r>
            <a:r>
              <a:rPr lang="en-US" dirty="0" smtClean="0"/>
              <a:t>!</a:t>
            </a:r>
          </a:p>
          <a:p>
            <a:endParaRPr lang="en-US" dirty="0"/>
          </a:p>
          <a:p>
            <a:r>
              <a:rPr lang="en-US" dirty="0" smtClean="0"/>
              <a:t>     The </a:t>
            </a:r>
            <a:r>
              <a:rPr lang="en-US" dirty="0"/>
              <a:t>Veterans of Atlanta report from ALL 21 Sites of care that today they feel like this is truly THEIR VA, THEIR Home! The wait times that plagued this and other VA’s is virtually non-existent and Same Day access has been achieved in all critical areas. The seamless Call-Center process implemented last year is reported as being reliable and Veterans receive timely responses. </a:t>
            </a:r>
            <a:r>
              <a:rPr lang="en-US" dirty="0" smtClean="0"/>
              <a:t>Staff are </a:t>
            </a:r>
            <a:r>
              <a:rPr lang="en-US" dirty="0"/>
              <a:t>always ready to help and are now answering their phones! </a:t>
            </a:r>
          </a:p>
        </p:txBody>
      </p:sp>
      <p:sp>
        <p:nvSpPr>
          <p:cNvPr id="6" name="TextBox 5"/>
          <p:cNvSpPr txBox="1"/>
          <p:nvPr/>
        </p:nvSpPr>
        <p:spPr>
          <a:xfrm>
            <a:off x="1844565" y="778262"/>
            <a:ext cx="4733447" cy="1077218"/>
          </a:xfrm>
          <a:prstGeom prst="rect">
            <a:avLst/>
          </a:prstGeom>
          <a:noFill/>
        </p:spPr>
        <p:txBody>
          <a:bodyPr wrap="square" rtlCol="0">
            <a:spAutoFit/>
          </a:bodyPr>
          <a:lstStyle/>
          <a:p>
            <a:pPr algn="ctr"/>
            <a:r>
              <a:rPr lang="en-US" sz="3200" b="1" dirty="0" smtClean="0"/>
              <a:t>Ms. Wiggins (</a:t>
            </a:r>
            <a:r>
              <a:rPr lang="en-US" sz="3200" b="1" i="1" dirty="0" smtClean="0">
                <a:solidFill>
                  <a:srgbClr val="FF0000"/>
                </a:solidFill>
              </a:rPr>
              <a:t>FUTURE</a:t>
            </a:r>
            <a:r>
              <a:rPr lang="en-US" sz="3200" b="1" dirty="0" smtClean="0"/>
              <a:t>) </a:t>
            </a:r>
            <a:r>
              <a:rPr lang="en-US" sz="3200" b="1" dirty="0" smtClean="0">
                <a:solidFill>
                  <a:srgbClr val="FF0000"/>
                </a:solidFill>
              </a:rPr>
              <a:t>Vision</a:t>
            </a:r>
            <a:r>
              <a:rPr lang="en-US" sz="3200" b="1" dirty="0" smtClean="0"/>
              <a:t> for the ATL VAMC</a:t>
            </a:r>
            <a:endParaRPr lang="en-US" sz="3200" b="1" dirty="0"/>
          </a:p>
        </p:txBody>
      </p:sp>
    </p:spTree>
    <p:extLst>
      <p:ext uri="{BB962C8B-B14F-4D97-AF65-F5344CB8AC3E}">
        <p14:creationId xmlns:p14="http://schemas.microsoft.com/office/powerpoint/2010/main" val="3291289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Lab Letter </a:t>
            </a:r>
            <a:r>
              <a:rPr lang="en-US" dirty="0" smtClean="0"/>
              <a:t>from the </a:t>
            </a:r>
            <a:r>
              <a:rPr lang="en-US" b="1" dirty="0" smtClean="0">
                <a:solidFill>
                  <a:srgbClr val="FFFF00"/>
                </a:solidFill>
              </a:rPr>
              <a:t>Future</a:t>
            </a:r>
            <a:endParaRPr lang="en-US" b="1" dirty="0">
              <a:solidFill>
                <a:srgbClr val="FFFF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 y="1450975"/>
            <a:ext cx="7388352" cy="491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347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69266"/>
            <a:ext cx="9144000" cy="1473810"/>
          </a:xfrm>
        </p:spPr>
        <p:txBody>
          <a:bodyPr>
            <a:normAutofit fontScale="90000"/>
          </a:bodyPr>
          <a:lstStyle/>
          <a:p>
            <a:pPr eaLnBrk="1" hangingPunct="1">
              <a:spcBef>
                <a:spcPts val="0"/>
              </a:spcBef>
            </a:pPr>
            <a:r>
              <a:rPr lang="en-US" dirty="0" smtClean="0">
                <a:solidFill>
                  <a:srgbClr val="000000"/>
                </a:solidFill>
                <a:latin typeface="Calibri"/>
                <a:cs typeface="Calibri"/>
              </a:rPr>
              <a:t>     </a:t>
            </a:r>
            <a:r>
              <a:rPr lang="en-US" sz="3600" dirty="0" smtClean="0">
                <a:latin typeface="Calibri"/>
                <a:cs typeface="Calibri"/>
              </a:rPr>
              <a:t>A Teachable Point of </a:t>
            </a:r>
            <a:r>
              <a:rPr lang="en-US" sz="3600" dirty="0" err="1" smtClean="0">
                <a:latin typeface="Calibri"/>
                <a:cs typeface="Calibri"/>
              </a:rPr>
              <a:t>View</a:t>
            </a:r>
            <a:r>
              <a:rPr lang="en-US" sz="3600" baseline="30000" dirty="0" err="1" smtClean="0">
                <a:latin typeface="Calibri"/>
                <a:cs typeface="Calibri"/>
              </a:rPr>
              <a:t>TM</a:t>
            </a:r>
            <a:r>
              <a:rPr lang="en-US" sz="4000" baseline="30000" dirty="0" smtClean="0">
                <a:latin typeface="Calibri"/>
                <a:cs typeface="Calibri"/>
              </a:rPr>
              <a:t/>
            </a:r>
            <a:br>
              <a:rPr lang="en-US" sz="4000" baseline="30000" dirty="0" smtClean="0">
                <a:latin typeface="Calibri"/>
                <a:cs typeface="Calibri"/>
              </a:rPr>
            </a:br>
            <a:r>
              <a:rPr lang="en-US" sz="1800" dirty="0" smtClean="0">
                <a:latin typeface="Calibri"/>
                <a:cs typeface="Calibri"/>
              </a:rPr>
              <a:t>The VA has enlisted the help of Noel </a:t>
            </a:r>
            <a:r>
              <a:rPr lang="en-US" sz="1800" dirty="0" err="1" smtClean="0">
                <a:latin typeface="Calibri"/>
                <a:cs typeface="Calibri"/>
              </a:rPr>
              <a:t>Tichy</a:t>
            </a:r>
            <a:r>
              <a:rPr lang="en-US" sz="1800" dirty="0" smtClean="0">
                <a:latin typeface="Calibri"/>
                <a:cs typeface="Calibri"/>
              </a:rPr>
              <a:t> (University of Michigan). His</a:t>
            </a:r>
            <a:r>
              <a:rPr lang="en-US" dirty="0" smtClean="0">
                <a:latin typeface="Calibri"/>
                <a:cs typeface="Calibri"/>
              </a:rPr>
              <a:t> </a:t>
            </a:r>
            <a:r>
              <a:rPr lang="en-US" sz="1600" dirty="0" smtClean="0">
                <a:latin typeface="Calibri"/>
                <a:cs typeface="Calibri"/>
              </a:rPr>
              <a:t>program is called “Teachable Point of View”.  Three parts of the program are described in the following slides.</a:t>
            </a:r>
            <a:endParaRPr lang="en-US" sz="1600" b="0" baseline="30000" dirty="0" smtClean="0">
              <a:latin typeface="Calibri"/>
              <a:cs typeface="Calibri"/>
            </a:endParaRPr>
          </a:p>
        </p:txBody>
      </p:sp>
      <p:sp>
        <p:nvSpPr>
          <p:cNvPr id="6" name="Oval 5"/>
          <p:cNvSpPr/>
          <p:nvPr/>
        </p:nvSpPr>
        <p:spPr>
          <a:xfrm>
            <a:off x="609600" y="1752600"/>
            <a:ext cx="3048000" cy="1524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400" dirty="0">
                <a:solidFill>
                  <a:srgbClr val="FFFF00"/>
                </a:solidFill>
                <a:effectLst>
                  <a:innerShdw blurRad="63500" dist="50800" dir="5400000">
                    <a:prstClr val="black">
                      <a:alpha val="50000"/>
                    </a:prstClr>
                  </a:innerShdw>
                </a:effectLst>
              </a:rPr>
              <a:t>Ideas</a:t>
            </a:r>
          </a:p>
        </p:txBody>
      </p:sp>
      <p:sp>
        <p:nvSpPr>
          <p:cNvPr id="7" name="Oval 6"/>
          <p:cNvSpPr/>
          <p:nvPr/>
        </p:nvSpPr>
        <p:spPr>
          <a:xfrm>
            <a:off x="3124200" y="4572000"/>
            <a:ext cx="3048000" cy="16764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4000" dirty="0">
                <a:solidFill>
                  <a:prstClr val="white"/>
                </a:solidFill>
                <a:effectLst>
                  <a:innerShdw blurRad="63500" dist="50800" dir="5400000">
                    <a:prstClr val="black">
                      <a:alpha val="50000"/>
                    </a:prstClr>
                  </a:innerShdw>
                </a:effectLst>
              </a:rPr>
              <a:t>E²</a:t>
            </a:r>
          </a:p>
          <a:p>
            <a:pPr algn="ctr" defTabSz="914400">
              <a:defRPr/>
            </a:pPr>
            <a:r>
              <a:rPr lang="en-US" sz="2400" dirty="0">
                <a:solidFill>
                  <a:prstClr val="white"/>
                </a:solidFill>
                <a:effectLst>
                  <a:innerShdw blurRad="63500" dist="50800" dir="5400000">
                    <a:prstClr val="black">
                      <a:alpha val="50000"/>
                    </a:prstClr>
                  </a:innerShdw>
                </a:effectLst>
              </a:rPr>
              <a:t>Emotional Energy / Edge</a:t>
            </a:r>
          </a:p>
        </p:txBody>
      </p:sp>
      <p:sp>
        <p:nvSpPr>
          <p:cNvPr id="8" name="Oval 7"/>
          <p:cNvSpPr/>
          <p:nvPr/>
        </p:nvSpPr>
        <p:spPr>
          <a:xfrm>
            <a:off x="5638800" y="1752600"/>
            <a:ext cx="3048000" cy="15240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3400" dirty="0">
                <a:solidFill>
                  <a:prstClr val="white"/>
                </a:solidFill>
                <a:effectLst>
                  <a:innerShdw blurRad="63500" dist="50800" dir="5400000">
                    <a:prstClr val="black">
                      <a:alpha val="50000"/>
                    </a:prstClr>
                  </a:innerShdw>
                </a:effectLst>
              </a:rPr>
              <a:t>Values</a:t>
            </a:r>
          </a:p>
        </p:txBody>
      </p:sp>
      <p:cxnSp>
        <p:nvCxnSpPr>
          <p:cNvPr id="9" name="Straight Connector 8"/>
          <p:cNvCxnSpPr>
            <a:stCxn id="6" idx="6"/>
          </p:cNvCxnSpPr>
          <p:nvPr/>
        </p:nvCxnSpPr>
        <p:spPr>
          <a:xfrm>
            <a:off x="36576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4"/>
            <a:endCxn id="7" idx="7"/>
          </p:cNvCxnSpPr>
          <p:nvPr/>
        </p:nvCxnSpPr>
        <p:spPr>
          <a:xfrm rot="5400000">
            <a:off x="5673733" y="3328989"/>
            <a:ext cx="1541463" cy="143668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4"/>
            <a:endCxn id="7" idx="1"/>
          </p:cNvCxnSpPr>
          <p:nvPr/>
        </p:nvCxnSpPr>
        <p:spPr>
          <a:xfrm rot="16200000" flipH="1">
            <a:off x="2081220" y="3328988"/>
            <a:ext cx="1541463" cy="14366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http://www.autofieldguide.com/mag_images/019805a.jpg"/>
          <p:cNvPicPr>
            <a:picLocks noChangeAspect="1" noChangeArrowheads="1"/>
          </p:cNvPicPr>
          <p:nvPr/>
        </p:nvPicPr>
        <p:blipFill>
          <a:blip r:embed="rId3" cstate="print"/>
          <a:srcRect/>
          <a:stretch>
            <a:fillRect/>
          </a:stretch>
        </p:blipFill>
        <p:spPr bwMode="auto">
          <a:xfrm>
            <a:off x="533400" y="4545282"/>
            <a:ext cx="914400" cy="1330325"/>
          </a:xfrm>
          <a:prstGeom prst="rect">
            <a:avLst/>
          </a:prstGeom>
          <a:noFill/>
          <a:ln w="9525">
            <a:noFill/>
            <a:miter lim="800000"/>
            <a:headEnd/>
            <a:tailEnd/>
          </a:ln>
        </p:spPr>
      </p:pic>
      <p:sp>
        <p:nvSpPr>
          <p:cNvPr id="13" name="Rectangle 17"/>
          <p:cNvSpPr>
            <a:spLocks noChangeArrowheads="1"/>
          </p:cNvSpPr>
          <p:nvPr/>
        </p:nvSpPr>
        <p:spPr bwMode="auto">
          <a:xfrm>
            <a:off x="152400" y="6616718"/>
            <a:ext cx="5715000" cy="397545"/>
          </a:xfrm>
          <a:prstGeom prst="rect">
            <a:avLst/>
          </a:prstGeom>
          <a:noFill/>
          <a:ln w="12700">
            <a:noFill/>
            <a:miter lim="800000"/>
            <a:headEnd/>
            <a:tailEnd/>
          </a:ln>
        </p:spPr>
        <p:txBody>
          <a:bodyPr wrap="square" lIns="90488" tIns="44450" rIns="90488" bIns="44450">
            <a:spAutoFit/>
          </a:bodyPr>
          <a:lstStyle/>
          <a:p>
            <a:pPr defTabSz="914400"/>
            <a:r>
              <a:rPr lang="en-US" sz="1000" dirty="0">
                <a:solidFill>
                  <a:srgbClr val="4F81BD">
                    <a:lumMod val="75000"/>
                  </a:srgbClr>
                </a:solidFill>
              </a:rPr>
              <a:t> </a:t>
            </a:r>
            <a:r>
              <a:rPr lang="en-US" sz="1000" dirty="0" smtClean="0">
                <a:solidFill>
                  <a:srgbClr val="4F81BD">
                    <a:lumMod val="75000"/>
                  </a:srgbClr>
                </a:solidFill>
              </a:rPr>
              <a:t>Source: Teachable </a:t>
            </a:r>
            <a:r>
              <a:rPr lang="en-US" sz="1000" dirty="0">
                <a:solidFill>
                  <a:srgbClr val="4F81BD">
                    <a:lumMod val="75000"/>
                  </a:srgbClr>
                </a:solidFill>
              </a:rPr>
              <a:t>Point of View </a:t>
            </a:r>
            <a:r>
              <a:rPr lang="en-US" sz="1000" dirty="0" smtClean="0">
                <a:solidFill>
                  <a:srgbClr val="4F81BD">
                    <a:lumMod val="75000"/>
                  </a:srgbClr>
                </a:solidFill>
              </a:rPr>
              <a:t>is a  registered trademarks </a:t>
            </a:r>
            <a:r>
              <a:rPr lang="en-US" sz="1000" dirty="0">
                <a:solidFill>
                  <a:srgbClr val="4F81BD">
                    <a:lumMod val="75000"/>
                  </a:srgbClr>
                </a:solidFill>
              </a:rPr>
              <a:t>of Tichy Cohen Associates</a:t>
            </a:r>
          </a:p>
          <a:p>
            <a:pPr defTabSz="914400"/>
            <a:endParaRPr lang="en-US" sz="1000" b="1" dirty="0">
              <a:solidFill>
                <a:srgbClr val="4F81BD">
                  <a:lumMod val="75000"/>
                </a:srgbClr>
              </a:solidFill>
            </a:endParaRPr>
          </a:p>
        </p:txBody>
      </p:sp>
      <p:sp>
        <p:nvSpPr>
          <p:cNvPr id="14" name="Footer Placeholder 4"/>
          <p:cNvSpPr txBox="1">
            <a:spLocks/>
          </p:cNvSpPr>
          <p:nvPr/>
        </p:nvSpPr>
        <p:spPr>
          <a:xfrm>
            <a:off x="152400" y="6492891"/>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dirty="0">
                <a:solidFill>
                  <a:srgbClr val="7F7F7F"/>
                </a:solidFill>
                <a:latin typeface="Calibri" charset="0"/>
              </a:rPr>
              <a:t>©</a:t>
            </a:r>
            <a:r>
              <a:rPr lang="en-US" sz="800" dirty="0" smtClean="0">
                <a:solidFill>
                  <a:srgbClr val="7F7F7F"/>
                </a:solidFill>
                <a:latin typeface="Calibri" charset="0"/>
              </a:rPr>
              <a:t>2015</a:t>
            </a:r>
            <a:r>
              <a:rPr lang="en-US" sz="800" baseline="0" dirty="0" smtClean="0">
                <a:solidFill>
                  <a:srgbClr val="7F7F7F"/>
                </a:solidFill>
                <a:latin typeface="Calibri" charset="0"/>
              </a:rPr>
              <a:t> Action Learning Associates</a:t>
            </a:r>
            <a:endParaRPr lang="en-US" sz="800" dirty="0">
              <a:solidFill>
                <a:srgbClr val="7F7F7F"/>
              </a:solidFill>
              <a:latin typeface="Calibri" charset="0"/>
            </a:endParaRPr>
          </a:p>
        </p:txBody>
      </p:sp>
    </p:spTree>
    <p:extLst>
      <p:ext uri="{BB962C8B-B14F-4D97-AF65-F5344CB8AC3E}">
        <p14:creationId xmlns:p14="http://schemas.microsoft.com/office/powerpoint/2010/main" val="267663564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Heart of Leadership – It Starts with Ideas</a:t>
            </a:r>
            <a:endParaRPr lang="en-US" dirty="0"/>
          </a:p>
        </p:txBody>
      </p:sp>
      <p:sp>
        <p:nvSpPr>
          <p:cNvPr id="3" name="Content Placeholder 2"/>
          <p:cNvSpPr>
            <a:spLocks noGrp="1"/>
          </p:cNvSpPr>
          <p:nvPr>
            <p:ph idx="1"/>
          </p:nvPr>
        </p:nvSpPr>
        <p:spPr/>
        <p:txBody>
          <a:bodyPr/>
          <a:lstStyle/>
          <a:p>
            <a:pPr eaLnBrk="0" fontAlgn="base" hangingPunct="0">
              <a:spcAft>
                <a:spcPct val="0"/>
              </a:spcAft>
              <a:buFont typeface="Arial" charset="0"/>
              <a:buChar char="•"/>
              <a:defRPr/>
            </a:pPr>
            <a:r>
              <a:rPr lang="en-US" sz="2000" b="1" dirty="0">
                <a:solidFill>
                  <a:prstClr val="black"/>
                </a:solidFill>
                <a:cs typeface="Arial" charset="0"/>
              </a:rPr>
              <a:t>Winning organizations are built on </a:t>
            </a:r>
            <a:r>
              <a:rPr lang="en-US" sz="2000" b="1" u="sng" dirty="0">
                <a:solidFill>
                  <a:srgbClr val="FF0000"/>
                </a:solidFill>
                <a:cs typeface="Arial" charset="0"/>
              </a:rPr>
              <a:t>clear</a:t>
            </a:r>
            <a:r>
              <a:rPr lang="en-US" sz="2000" b="1" dirty="0">
                <a:solidFill>
                  <a:srgbClr val="FF0000"/>
                </a:solidFill>
                <a:cs typeface="Arial" charset="0"/>
              </a:rPr>
              <a:t> Ideas</a:t>
            </a:r>
          </a:p>
          <a:p>
            <a:pPr lvl="1" eaLnBrk="0" fontAlgn="base" hangingPunct="0">
              <a:spcAft>
                <a:spcPct val="0"/>
              </a:spcAft>
              <a:buFont typeface="Arial" charset="0"/>
              <a:buChar char="–"/>
              <a:defRPr/>
            </a:pPr>
            <a:r>
              <a:rPr lang="en-US" sz="2000" dirty="0">
                <a:solidFill>
                  <a:prstClr val="black"/>
                </a:solidFill>
                <a:cs typeface="Arial" charset="0"/>
              </a:rPr>
              <a:t>“Quantum” ideas set a direction for everyone</a:t>
            </a:r>
          </a:p>
          <a:p>
            <a:pPr lvl="1" eaLnBrk="0" fontAlgn="base" hangingPunct="0">
              <a:spcAft>
                <a:spcPct val="0"/>
              </a:spcAft>
              <a:buFont typeface="Arial" charset="0"/>
              <a:buChar char="–"/>
              <a:defRPr/>
            </a:pPr>
            <a:r>
              <a:rPr lang="en-US" sz="2000" dirty="0">
                <a:solidFill>
                  <a:prstClr val="black"/>
                </a:solidFill>
                <a:cs typeface="Arial" charset="0"/>
              </a:rPr>
              <a:t>“Incremental” ideas are about strategy, structure and implementation</a:t>
            </a:r>
          </a:p>
          <a:p>
            <a:pPr lvl="1" eaLnBrk="0" fontAlgn="base" hangingPunct="0">
              <a:spcAft>
                <a:spcPct val="0"/>
              </a:spcAft>
              <a:buFont typeface="Arial" pitchFamily="34" charset="0"/>
              <a:buChar char="•"/>
              <a:defRPr/>
            </a:pPr>
            <a:endParaRPr lang="en-US" sz="2000" dirty="0">
              <a:solidFill>
                <a:prstClr val="black"/>
              </a:solidFill>
              <a:cs typeface="Arial" charset="0"/>
            </a:endParaRPr>
          </a:p>
          <a:p>
            <a:pPr eaLnBrk="0" fontAlgn="base" hangingPunct="0">
              <a:spcAft>
                <a:spcPct val="0"/>
              </a:spcAft>
              <a:buFont typeface="Arial" charset="0"/>
              <a:buChar char="•"/>
              <a:defRPr/>
            </a:pPr>
            <a:r>
              <a:rPr lang="en-US" sz="2000" b="1" dirty="0">
                <a:solidFill>
                  <a:prstClr val="black"/>
                </a:solidFill>
                <a:cs typeface="Arial" charset="0"/>
              </a:rPr>
              <a:t>Leaders make sure the ideas are </a:t>
            </a:r>
            <a:r>
              <a:rPr lang="en-US" sz="2000" b="1" u="sng" dirty="0">
                <a:solidFill>
                  <a:srgbClr val="FF0000"/>
                </a:solidFill>
                <a:cs typeface="Arial" charset="0"/>
              </a:rPr>
              <a:t>current and appropriate</a:t>
            </a:r>
          </a:p>
          <a:p>
            <a:pPr lvl="1" eaLnBrk="0" fontAlgn="base" hangingPunct="0">
              <a:spcAft>
                <a:spcPct val="0"/>
              </a:spcAft>
              <a:buFont typeface="Arial" charset="0"/>
              <a:buChar char="–"/>
              <a:defRPr/>
            </a:pPr>
            <a:r>
              <a:rPr lang="en-US" sz="2000" dirty="0">
                <a:solidFill>
                  <a:prstClr val="black"/>
                </a:solidFill>
                <a:cs typeface="Arial" charset="0"/>
              </a:rPr>
              <a:t>They assess changing realities and amend the ideas as necessary</a:t>
            </a:r>
          </a:p>
          <a:p>
            <a:pPr lvl="1" eaLnBrk="0" fontAlgn="base" hangingPunct="0">
              <a:spcAft>
                <a:spcPct val="0"/>
              </a:spcAft>
              <a:buFont typeface="Arial" charset="0"/>
              <a:buChar char="–"/>
              <a:defRPr/>
            </a:pPr>
            <a:r>
              <a:rPr lang="en-US" sz="2000" dirty="0">
                <a:solidFill>
                  <a:prstClr val="black"/>
                </a:solidFill>
                <a:cs typeface="Arial" charset="0"/>
              </a:rPr>
              <a:t>The ideas lead to significant added value</a:t>
            </a:r>
          </a:p>
          <a:p>
            <a:pPr lvl="1" eaLnBrk="0" fontAlgn="base" hangingPunct="0">
              <a:spcAft>
                <a:spcPct val="0"/>
              </a:spcAft>
              <a:buFont typeface="Arial" pitchFamily="34" charset="0"/>
              <a:buChar char="•"/>
              <a:defRPr/>
            </a:pPr>
            <a:endParaRPr lang="en-US" sz="2000" dirty="0">
              <a:solidFill>
                <a:prstClr val="black"/>
              </a:solidFill>
              <a:cs typeface="Arial" charset="0"/>
            </a:endParaRPr>
          </a:p>
          <a:p>
            <a:pPr eaLnBrk="0" fontAlgn="base" hangingPunct="0">
              <a:spcAft>
                <a:spcPct val="0"/>
              </a:spcAft>
              <a:buFont typeface="Arial" charset="0"/>
              <a:buChar char="•"/>
              <a:defRPr/>
            </a:pPr>
            <a:r>
              <a:rPr lang="en-US" sz="2000" b="1" dirty="0">
                <a:solidFill>
                  <a:prstClr val="black"/>
                </a:solidFill>
                <a:cs typeface="Arial" charset="0"/>
              </a:rPr>
              <a:t>Ideas are the </a:t>
            </a:r>
            <a:r>
              <a:rPr lang="en-US" sz="2000" b="1" u="sng" dirty="0">
                <a:solidFill>
                  <a:srgbClr val="FF0000"/>
                </a:solidFill>
                <a:cs typeface="Arial" charset="0"/>
              </a:rPr>
              <a:t>framework</a:t>
            </a:r>
            <a:r>
              <a:rPr lang="en-US" sz="2000" b="1" dirty="0">
                <a:solidFill>
                  <a:srgbClr val="FF0000"/>
                </a:solidFill>
                <a:cs typeface="Arial" charset="0"/>
              </a:rPr>
              <a:t> for actions at all levels</a:t>
            </a:r>
          </a:p>
          <a:p>
            <a:pPr lvl="1" eaLnBrk="0" fontAlgn="base" hangingPunct="0">
              <a:spcAft>
                <a:spcPct val="0"/>
              </a:spcAft>
              <a:buFont typeface="Arial" charset="0"/>
              <a:buChar char="–"/>
              <a:defRPr/>
            </a:pPr>
            <a:r>
              <a:rPr lang="en-US" sz="2000" dirty="0">
                <a:solidFill>
                  <a:prstClr val="black"/>
                </a:solidFill>
                <a:cs typeface="Arial" charset="0"/>
              </a:rPr>
              <a:t>They provide a context for everyone’s decision-making</a:t>
            </a:r>
          </a:p>
          <a:p>
            <a:pPr lvl="1" eaLnBrk="0" fontAlgn="base" hangingPunct="0">
              <a:spcAft>
                <a:spcPct val="0"/>
              </a:spcAft>
              <a:buFont typeface="Arial" charset="0"/>
              <a:buChar char="–"/>
              <a:defRPr/>
            </a:pPr>
            <a:r>
              <a:rPr lang="en-US" sz="2000" dirty="0">
                <a:solidFill>
                  <a:prstClr val="black"/>
                </a:solidFill>
                <a:cs typeface="Arial" charset="0"/>
              </a:rPr>
              <a:t>They motivate people toward a common goal</a:t>
            </a:r>
            <a:br>
              <a:rPr lang="en-US" sz="2000" dirty="0">
                <a:solidFill>
                  <a:prstClr val="black"/>
                </a:solidFill>
                <a:cs typeface="Arial" charset="0"/>
              </a:rPr>
            </a:br>
            <a:endParaRPr lang="en-US" sz="2000" dirty="0">
              <a:solidFill>
                <a:prstClr val="black"/>
              </a:solidFill>
              <a:cs typeface="Arial" charset="0"/>
            </a:endParaRPr>
          </a:p>
          <a:p>
            <a:endParaRPr lang="en-US" dirty="0"/>
          </a:p>
        </p:txBody>
      </p:sp>
      <p:sp>
        <p:nvSpPr>
          <p:cNvPr id="4" name="TextBox 3"/>
          <p:cNvSpPr txBox="1"/>
          <p:nvPr/>
        </p:nvSpPr>
        <p:spPr>
          <a:xfrm>
            <a:off x="299405" y="6408892"/>
            <a:ext cx="1608133" cy="215444"/>
          </a:xfrm>
          <a:prstGeom prst="rect">
            <a:avLst/>
          </a:prstGeom>
          <a:noFill/>
        </p:spPr>
        <p:txBody>
          <a:bodyPr wrap="none" rtlCol="0">
            <a:spAutoFit/>
          </a:bodyPr>
          <a:lstStyle/>
          <a:p>
            <a:r>
              <a:rPr lang="en-US" sz="800" dirty="0">
                <a:solidFill>
                  <a:srgbClr val="7F7F7F"/>
                </a:solidFill>
                <a:latin typeface="Calibri" charset="0"/>
              </a:rPr>
              <a:t>©2015 Action Learning Associates</a:t>
            </a:r>
          </a:p>
        </p:txBody>
      </p:sp>
    </p:spTree>
    <p:extLst>
      <p:ext uri="{BB962C8B-B14F-4D97-AF65-F5344CB8AC3E}">
        <p14:creationId xmlns:p14="http://schemas.microsoft.com/office/powerpoint/2010/main" val="29239289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5639</TotalTime>
  <Words>1856</Words>
  <Application>Microsoft Office PowerPoint</Application>
  <PresentationFormat>On-screen Show (4:3)</PresentationFormat>
  <Paragraphs>262</Paragraphs>
  <Slides>23</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Office Theme</vt:lpstr>
      <vt:lpstr>1_Office Theme</vt:lpstr>
      <vt:lpstr>think-cell Slide</vt:lpstr>
      <vt:lpstr>Transformation Process: Leaders Developing Leaders Cascade</vt:lpstr>
      <vt:lpstr>Opening</vt:lpstr>
      <vt:lpstr>Goals for ALL VAMC employees:</vt:lpstr>
      <vt:lpstr>This process…</vt:lpstr>
      <vt:lpstr>VA Mission &amp; Vision</vt:lpstr>
      <vt:lpstr>PowerPoint Presentation</vt:lpstr>
      <vt:lpstr>Lab Letter from the Future</vt:lpstr>
      <vt:lpstr>     A Teachable Point of ViewTM The VA has enlisted the help of Noel Tichy (University of Michigan). His program is called “Teachable Point of View”.  Three parts of the program are described in the following slides.</vt:lpstr>
      <vt:lpstr>The Heart of Leadership – It Starts with Ideas</vt:lpstr>
      <vt:lpstr>Current Reality:   “The Hand You’ve Been Dealt”</vt:lpstr>
      <vt:lpstr>Secretary’s Case for Change</vt:lpstr>
      <vt:lpstr>MyVA Transformation</vt:lpstr>
      <vt:lpstr>     A Teachable Point of ViewTM</vt:lpstr>
      <vt:lpstr>Values:  Speaking with Words and Actions</vt:lpstr>
      <vt:lpstr>From Rules to Principles</vt:lpstr>
      <vt:lpstr>     A Teachable Point of ViewTM</vt:lpstr>
      <vt:lpstr>Emotional Energy &amp; EDGE</vt:lpstr>
      <vt:lpstr>RAMMP</vt:lpstr>
      <vt:lpstr>RAMMP – Rattlesnakes and Pythons (eliminating wasteful activities)</vt:lpstr>
      <vt:lpstr>Veterans Experience</vt:lpstr>
      <vt:lpstr>Now, the individual Project Application:</vt:lpstr>
      <vt:lpstr>Ms. Wiggin’s Project: Telephone Flow Map… A case for change</vt:lpstr>
      <vt:lpstr>Adjourn  </vt:lpstr>
    </vt:vector>
  </TitlesOfParts>
  <Company>Action Learning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dc:creator>
  <cp:lastModifiedBy>Department of Veterans Affairs</cp:lastModifiedBy>
  <cp:revision>371</cp:revision>
  <dcterms:created xsi:type="dcterms:W3CDTF">2014-08-05T12:54:59Z</dcterms:created>
  <dcterms:modified xsi:type="dcterms:W3CDTF">2016-02-18T15:53:00Z</dcterms:modified>
</cp:coreProperties>
</file>