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30"/>
  </p:handoutMasterIdLst>
  <p:sldIdLst>
    <p:sldId id="256" r:id="rId2"/>
    <p:sldId id="257" r:id="rId3"/>
    <p:sldId id="274" r:id="rId4"/>
    <p:sldId id="269" r:id="rId5"/>
    <p:sldId id="258" r:id="rId6"/>
    <p:sldId id="276" r:id="rId7"/>
    <p:sldId id="277" r:id="rId8"/>
    <p:sldId id="268" r:id="rId9"/>
    <p:sldId id="278" r:id="rId10"/>
    <p:sldId id="260" r:id="rId11"/>
    <p:sldId id="272" r:id="rId12"/>
    <p:sldId id="265" r:id="rId13"/>
    <p:sldId id="266" r:id="rId14"/>
    <p:sldId id="279" r:id="rId15"/>
    <p:sldId id="280" r:id="rId16"/>
    <p:sldId id="282" r:id="rId17"/>
    <p:sldId id="281" r:id="rId18"/>
    <p:sldId id="283" r:id="rId19"/>
    <p:sldId id="284" r:id="rId20"/>
    <p:sldId id="285" r:id="rId21"/>
    <p:sldId id="291" r:id="rId22"/>
    <p:sldId id="286" r:id="rId23"/>
    <p:sldId id="287" r:id="rId24"/>
    <p:sldId id="288" r:id="rId25"/>
    <p:sldId id="290" r:id="rId26"/>
    <p:sldId id="289" r:id="rId27"/>
    <p:sldId id="273" r:id="rId28"/>
    <p:sldId id="271" r:id="rId29"/>
  </p:sldIdLst>
  <p:sldSz cx="9144000" cy="6858000" type="screen4x3"/>
  <p:notesSz cx="6858000" cy="91995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42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997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9978"/>
          </a:xfrm>
          <a:prstGeom prst="rect">
            <a:avLst/>
          </a:prstGeom>
        </p:spPr>
        <p:txBody>
          <a:bodyPr vert="horz" lIns="91440" tIns="45720" rIns="91440" bIns="45720" rtlCol="0"/>
          <a:lstStyle>
            <a:lvl1pPr algn="r">
              <a:defRPr sz="1200"/>
            </a:lvl1pPr>
          </a:lstStyle>
          <a:p>
            <a:fld id="{2E78F917-C842-4C85-A235-5B1FC0730568}" type="datetimeFigureOut">
              <a:rPr lang="en-US" smtClean="0"/>
              <a:t>2/23/2016</a:t>
            </a:fld>
            <a:endParaRPr lang="en-US"/>
          </a:p>
        </p:txBody>
      </p:sp>
      <p:sp>
        <p:nvSpPr>
          <p:cNvPr id="4" name="Footer Placeholder 3"/>
          <p:cNvSpPr>
            <a:spLocks noGrp="1"/>
          </p:cNvSpPr>
          <p:nvPr>
            <p:ph type="ftr" sz="quarter" idx="2"/>
          </p:nvPr>
        </p:nvSpPr>
        <p:spPr>
          <a:xfrm>
            <a:off x="0" y="8737988"/>
            <a:ext cx="2971800" cy="45997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737988"/>
            <a:ext cx="2971800" cy="459978"/>
          </a:xfrm>
          <a:prstGeom prst="rect">
            <a:avLst/>
          </a:prstGeom>
        </p:spPr>
        <p:txBody>
          <a:bodyPr vert="horz" lIns="91440" tIns="45720" rIns="91440" bIns="45720" rtlCol="0" anchor="b"/>
          <a:lstStyle>
            <a:lvl1pPr algn="r">
              <a:defRPr sz="1200"/>
            </a:lvl1pPr>
          </a:lstStyle>
          <a:p>
            <a:fld id="{987A08AB-6839-4F5B-9004-89A0E04DFB95}" type="slidenum">
              <a:rPr lang="en-US" smtClean="0"/>
              <a:t>‹#›</a:t>
            </a:fld>
            <a:endParaRPr lang="en-US"/>
          </a:p>
        </p:txBody>
      </p:sp>
    </p:spTree>
    <p:extLst>
      <p:ext uri="{BB962C8B-B14F-4D97-AF65-F5344CB8AC3E}">
        <p14:creationId xmlns:p14="http://schemas.microsoft.com/office/powerpoint/2010/main" val="6851716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9D400BBF-AFC8-44B1-BED2-6E91C9FA536A}" type="datetimeFigureOut">
              <a:rPr lang="en-US" smtClean="0"/>
              <a:t>2/23/2016</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38B8690-67E9-4F54-9625-8ABB87101D7F}"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400BBF-AFC8-44B1-BED2-6E91C9FA536A}" type="datetimeFigureOut">
              <a:rPr lang="en-US" smtClean="0"/>
              <a:t>2/23/2016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8B8690-67E9-4F54-9625-8ABB87101D7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400BBF-AFC8-44B1-BED2-6E91C9FA536A}" type="datetimeFigureOut">
              <a:rPr lang="en-US" smtClean="0"/>
              <a:t>2/23/2016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8B8690-67E9-4F54-9625-8ABB87101D7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D400BBF-AFC8-44B1-BED2-6E91C9FA536A}" type="datetimeFigureOut">
              <a:rPr lang="en-US" smtClean="0"/>
              <a:t>2/23/2016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8B8690-67E9-4F54-9625-8ABB87101D7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400BBF-AFC8-44B1-BED2-6E91C9FA536A}" type="datetimeFigureOut">
              <a:rPr lang="en-US" smtClean="0"/>
              <a:t>2/23/2016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8B8690-67E9-4F54-9625-8ABB87101D7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9D400BBF-AFC8-44B1-BED2-6E91C9FA536A}" type="datetimeFigureOut">
              <a:rPr lang="en-US" smtClean="0"/>
              <a:t>2/23/2016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8B8690-67E9-4F54-9625-8ABB87101D7F}"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D400BBF-AFC8-44B1-BED2-6E91C9FA536A}" type="datetimeFigureOut">
              <a:rPr lang="en-US" smtClean="0"/>
              <a:t>2/23/2016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8B8690-67E9-4F54-9625-8ABB87101D7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D400BBF-AFC8-44B1-BED2-6E91C9FA536A}" type="datetimeFigureOut">
              <a:rPr lang="en-US" smtClean="0"/>
              <a:t>2/23/2016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8B8690-67E9-4F54-9625-8ABB87101D7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400BBF-AFC8-44B1-BED2-6E91C9FA536A}" type="datetimeFigureOut">
              <a:rPr lang="en-US" smtClean="0"/>
              <a:t>2/23/2016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8B8690-67E9-4F54-9625-8ABB87101D7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D400BBF-AFC8-44B1-BED2-6E91C9FA536A}" type="datetimeFigureOut">
              <a:rPr lang="en-US" smtClean="0"/>
              <a:t>2/23/2016</a:t>
            </a:fld>
            <a:endParaRPr lang="en-US"/>
          </a:p>
        </p:txBody>
      </p:sp>
      <p:sp>
        <p:nvSpPr>
          <p:cNvPr id="7" name="Slide Number Placeholder 6"/>
          <p:cNvSpPr>
            <a:spLocks noGrp="1"/>
          </p:cNvSpPr>
          <p:nvPr>
            <p:ph type="sldNum" sz="quarter" idx="12"/>
          </p:nvPr>
        </p:nvSpPr>
        <p:spPr/>
        <p:txBody>
          <a:bodyPr/>
          <a:lstStyle/>
          <a:p>
            <a:fld id="{B38B8690-67E9-4F54-9625-8ABB87101D7F}"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400BBF-AFC8-44B1-BED2-6E91C9FA536A}" type="datetimeFigureOut">
              <a:rPr lang="en-US" smtClean="0"/>
              <a:t>2/23/2016</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B38B8690-67E9-4F54-9625-8ABB87101D7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B0F0"/>
            </a:gs>
            <a:gs pos="62000">
              <a:schemeClr val="bg2">
                <a:tint val="92000"/>
                <a:shade val="66000"/>
                <a:satMod val="110000"/>
                <a:lumMod val="80000"/>
              </a:schemeClr>
            </a:gs>
            <a:gs pos="100000">
              <a:schemeClr val="bg2">
                <a:tint val="89000"/>
                <a:shade val="62000"/>
                <a:satMod val="110000"/>
                <a:lumMod val="72000"/>
              </a:schemeClr>
            </a:gs>
          </a:gsLst>
          <a:lin ang="5400000" scaled="0"/>
          <a:tileRect/>
        </a:gradFill>
        <a:effectLst/>
      </p:bgPr>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9D400BBF-AFC8-44B1-BED2-6E91C9FA536A}" type="datetimeFigureOut">
              <a:rPr lang="en-US" smtClean="0"/>
              <a:t>2/23/2016</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38B8690-67E9-4F54-9625-8ABB87101D7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http://www.goodreads.com/author/show/77989.Heraclitu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ln>
            <a:solidFill>
              <a:srgbClr val="7030A0"/>
            </a:solidFill>
          </a:ln>
        </p:spPr>
        <p:txBody>
          <a:bodyPr>
            <a:normAutofit fontScale="90000"/>
          </a:bodyPr>
          <a:lstStyle/>
          <a:p>
            <a:r>
              <a:rPr lang="en-US" b="1" dirty="0" smtClean="0">
                <a:solidFill>
                  <a:srgbClr val="7030A0"/>
                </a:solidFill>
              </a:rPr>
              <a:t>Qualitative and Quantitative Molecular QC</a:t>
            </a:r>
            <a:endParaRPr lang="en-US" b="1" dirty="0">
              <a:solidFill>
                <a:srgbClr val="7030A0"/>
              </a:solidFill>
            </a:endParaRPr>
          </a:p>
        </p:txBody>
      </p:sp>
      <p:sp>
        <p:nvSpPr>
          <p:cNvPr id="3" name="Subtitle 2"/>
          <p:cNvSpPr>
            <a:spLocks noGrp="1"/>
          </p:cNvSpPr>
          <p:nvPr>
            <p:ph type="subTitle" idx="1"/>
          </p:nvPr>
        </p:nvSpPr>
        <p:spPr/>
        <p:txBody>
          <a:bodyPr>
            <a:normAutofit fontScale="70000" lnSpcReduction="20000"/>
          </a:bodyPr>
          <a:lstStyle/>
          <a:p>
            <a:r>
              <a:rPr lang="en-US" sz="2400" dirty="0" smtClean="0"/>
              <a:t>March 2016</a:t>
            </a:r>
          </a:p>
          <a:p>
            <a:r>
              <a:rPr lang="en-US" dirty="0" smtClean="0"/>
              <a:t>Theresa Joy, Microbiology Supervisor</a:t>
            </a:r>
            <a:endParaRPr lang="en-US" dirty="0"/>
          </a:p>
          <a:p>
            <a:endParaRPr lang="en-US" dirty="0" smtClean="0"/>
          </a:p>
          <a:p>
            <a:r>
              <a:rPr lang="en-US" sz="1600" dirty="0" smtClean="0"/>
              <a:t>Julie West, PhD</a:t>
            </a:r>
          </a:p>
          <a:p>
            <a:r>
              <a:rPr lang="en-US" sz="1600" dirty="0" smtClean="0"/>
              <a:t>Laboratory Technical Specialist</a:t>
            </a:r>
            <a:endParaRPr lang="en-US" sz="1600" dirty="0"/>
          </a:p>
        </p:txBody>
      </p:sp>
    </p:spTree>
    <p:extLst>
      <p:ext uri="{BB962C8B-B14F-4D97-AF65-F5344CB8AC3E}">
        <p14:creationId xmlns:p14="http://schemas.microsoft.com/office/powerpoint/2010/main" val="30563571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New shipments – What to do?</a:t>
            </a:r>
            <a:endParaRPr lang="en-US" dirty="0"/>
          </a:p>
        </p:txBody>
      </p:sp>
      <p:sp>
        <p:nvSpPr>
          <p:cNvPr id="3" name="Content Placeholder 2"/>
          <p:cNvSpPr>
            <a:spLocks noGrp="1"/>
          </p:cNvSpPr>
          <p:nvPr>
            <p:ph idx="1"/>
          </p:nvPr>
        </p:nvSpPr>
        <p:spPr/>
        <p:txBody>
          <a:bodyPr>
            <a:normAutofit fontScale="77500" lnSpcReduction="20000"/>
          </a:bodyPr>
          <a:lstStyle/>
          <a:p>
            <a:pPr marL="525780" indent="-457200">
              <a:buAutoNum type="arabicPeriod"/>
            </a:pPr>
            <a:r>
              <a:rPr lang="en-US" dirty="0" smtClean="0"/>
              <a:t>Sign for shipment </a:t>
            </a:r>
            <a:r>
              <a:rPr lang="en-US" u="sng" dirty="0" smtClean="0"/>
              <a:t>AFTER </a:t>
            </a:r>
            <a:r>
              <a:rPr lang="en-US" dirty="0" smtClean="0"/>
              <a:t>checking to be sure it is for our department</a:t>
            </a:r>
          </a:p>
          <a:p>
            <a:pPr marL="525780" indent="-457200">
              <a:buFont typeface="+mj-lt"/>
              <a:buAutoNum type="arabicPeriod"/>
            </a:pPr>
            <a:endParaRPr lang="en-US" dirty="0" smtClean="0"/>
          </a:p>
          <a:p>
            <a:pPr marL="525780" indent="-457200">
              <a:buAutoNum type="arabicPeriod"/>
            </a:pPr>
            <a:r>
              <a:rPr lang="en-US" dirty="0" smtClean="0"/>
              <a:t>Sign-in product name (actual number of items received), vendor name, PO#, date/your initials</a:t>
            </a:r>
          </a:p>
          <a:p>
            <a:pPr marL="525780" indent="-457200">
              <a:buFont typeface="+mj-lt"/>
              <a:buAutoNum type="arabicPeriod"/>
            </a:pPr>
            <a:endParaRPr lang="en-US" dirty="0" smtClean="0"/>
          </a:p>
          <a:p>
            <a:pPr marL="525780" indent="-457200">
              <a:buAutoNum type="arabicPeriod"/>
            </a:pPr>
            <a:r>
              <a:rPr lang="en-US" dirty="0" smtClean="0"/>
              <a:t>Go directly to </a:t>
            </a:r>
            <a:r>
              <a:rPr lang="en-US" u="sng" dirty="0" smtClean="0">
                <a:solidFill>
                  <a:srgbClr val="FF0000"/>
                </a:solidFill>
              </a:rPr>
              <a:t>QC CLIPBOARD </a:t>
            </a:r>
            <a:r>
              <a:rPr lang="en-US" dirty="0" smtClean="0"/>
              <a:t>to log-in the items that require QC. HIV and CT/NG items are logged in on forms in the respective sections.</a:t>
            </a:r>
          </a:p>
          <a:p>
            <a:pPr marL="525780" indent="-457200">
              <a:buFont typeface="+mj-lt"/>
              <a:buAutoNum type="arabicPeriod"/>
            </a:pPr>
            <a:endParaRPr lang="en-US" dirty="0" smtClean="0"/>
          </a:p>
          <a:p>
            <a:pPr marL="525780" indent="-457200">
              <a:buAutoNum type="arabicPeriod"/>
            </a:pPr>
            <a:r>
              <a:rPr lang="en-US" dirty="0" smtClean="0"/>
              <a:t>IMPORTANT!! Pull  the pack slips for supervisor review. (Need these for invoicing the purchase orders.)</a:t>
            </a:r>
            <a:endParaRPr lang="en-US" dirty="0"/>
          </a:p>
        </p:txBody>
      </p:sp>
    </p:spTree>
    <p:extLst>
      <p:ext uri="{BB962C8B-B14F-4D97-AF65-F5344CB8AC3E}">
        <p14:creationId xmlns:p14="http://schemas.microsoft.com/office/powerpoint/2010/main" val="25859258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Linearity / CAL-</a:t>
            </a:r>
            <a:r>
              <a:rPr lang="en-US" dirty="0" err="1" smtClean="0"/>
              <a:t>ver</a:t>
            </a:r>
            <a:endParaRPr lang="en-US" dirty="0"/>
          </a:p>
        </p:txBody>
      </p:sp>
      <p:sp>
        <p:nvSpPr>
          <p:cNvPr id="3" name="Content Placeholder 2"/>
          <p:cNvSpPr>
            <a:spLocks noGrp="1"/>
          </p:cNvSpPr>
          <p:nvPr>
            <p:ph idx="1"/>
          </p:nvPr>
        </p:nvSpPr>
        <p:spPr/>
        <p:txBody>
          <a:bodyPr>
            <a:normAutofit fontScale="85000" lnSpcReduction="20000"/>
          </a:bodyPr>
          <a:lstStyle/>
          <a:p>
            <a:pPr marL="68580" indent="0">
              <a:buNone/>
            </a:pPr>
            <a:r>
              <a:rPr lang="en-US" dirty="0" smtClean="0"/>
              <a:t>6 month Calibration Verification (</a:t>
            </a:r>
            <a:r>
              <a:rPr lang="en-US" dirty="0" err="1" smtClean="0"/>
              <a:t>linearities</a:t>
            </a:r>
            <a:r>
              <a:rPr lang="en-US" dirty="0" smtClean="0"/>
              <a:t>) on all quantitative systems:</a:t>
            </a:r>
          </a:p>
          <a:p>
            <a:pPr marL="68580" indent="0">
              <a:buNone/>
            </a:pPr>
            <a:r>
              <a:rPr lang="en-US" dirty="0" smtClean="0"/>
              <a:t>	</a:t>
            </a:r>
          </a:p>
          <a:p>
            <a:pPr>
              <a:buFont typeface="Wingdings" panose="05000000000000000000" pitchFamily="2" charset="2"/>
              <a:buChar char="q"/>
            </a:pPr>
            <a:r>
              <a:rPr lang="en-US" b="1" u="sng" dirty="0" smtClean="0">
                <a:solidFill>
                  <a:schemeClr val="tx1"/>
                </a:solidFill>
              </a:rPr>
              <a:t>HIV PCR</a:t>
            </a:r>
          </a:p>
          <a:p>
            <a:pPr>
              <a:buFont typeface="Wingdings" panose="05000000000000000000" pitchFamily="2" charset="2"/>
              <a:buChar char="q"/>
            </a:pPr>
            <a:r>
              <a:rPr lang="en-US" dirty="0" smtClean="0"/>
              <a:t>EIA plate reader</a:t>
            </a:r>
          </a:p>
          <a:p>
            <a:pPr>
              <a:buFont typeface="Wingdings" panose="05000000000000000000" pitchFamily="2" charset="2"/>
              <a:buChar char="q"/>
            </a:pPr>
            <a:r>
              <a:rPr lang="en-US" dirty="0" err="1" smtClean="0"/>
              <a:t>Quantiferon</a:t>
            </a:r>
            <a:r>
              <a:rPr lang="en-US" dirty="0" smtClean="0"/>
              <a:t> plate reader</a:t>
            </a:r>
          </a:p>
          <a:p>
            <a:pPr>
              <a:buFont typeface="Wingdings" panose="05000000000000000000" pitchFamily="2" charset="2"/>
              <a:buChar char="q"/>
            </a:pPr>
            <a:endParaRPr lang="en-US" dirty="0"/>
          </a:p>
          <a:p>
            <a:pPr>
              <a:buFont typeface="Wingdings" panose="05000000000000000000" pitchFamily="2" charset="2"/>
              <a:buChar char="q"/>
            </a:pPr>
            <a:r>
              <a:rPr lang="en-US" dirty="0" smtClean="0"/>
              <a:t>How? Use HIV SOP and CAP survey instructions. Be sure to go to I-drive, CAP folder to enter linearity into the designated Excel chart – we want to be sure we are linear (no clerical errors) before sending results to CAP. </a:t>
            </a:r>
            <a:endParaRPr lang="en-US" dirty="0"/>
          </a:p>
        </p:txBody>
      </p:sp>
    </p:spTree>
    <p:extLst>
      <p:ext uri="{BB962C8B-B14F-4D97-AF65-F5344CB8AC3E}">
        <p14:creationId xmlns:p14="http://schemas.microsoft.com/office/powerpoint/2010/main" val="13313477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Pause to Review</a:t>
            </a:r>
            <a:endParaRPr lang="en-US" dirty="0"/>
          </a:p>
        </p:txBody>
      </p:sp>
      <p:sp>
        <p:nvSpPr>
          <p:cNvPr id="3" name="Content Placeholder 2"/>
          <p:cNvSpPr>
            <a:spLocks noGrp="1"/>
          </p:cNvSpPr>
          <p:nvPr>
            <p:ph idx="1"/>
          </p:nvPr>
        </p:nvSpPr>
        <p:spPr/>
        <p:txBody>
          <a:bodyPr/>
          <a:lstStyle/>
          <a:p>
            <a:r>
              <a:rPr lang="en-US" dirty="0" smtClean="0"/>
              <a:t>What is a </a:t>
            </a:r>
            <a:r>
              <a:rPr lang="en-US" i="1" dirty="0" smtClean="0"/>
              <a:t>surrogate</a:t>
            </a:r>
            <a:r>
              <a:rPr lang="en-US" dirty="0" smtClean="0"/>
              <a:t> control?</a:t>
            </a:r>
          </a:p>
          <a:p>
            <a:endParaRPr lang="en-US" dirty="0"/>
          </a:p>
          <a:p>
            <a:r>
              <a:rPr lang="en-US" dirty="0" smtClean="0"/>
              <a:t>What does </a:t>
            </a:r>
            <a:r>
              <a:rPr lang="en-US" i="1" dirty="0" smtClean="0"/>
              <a:t>MULTIPLEX</a:t>
            </a:r>
            <a:r>
              <a:rPr lang="en-US" dirty="0" smtClean="0"/>
              <a:t> mean?</a:t>
            </a:r>
          </a:p>
          <a:p>
            <a:endParaRPr lang="en-US" dirty="0"/>
          </a:p>
          <a:p>
            <a:r>
              <a:rPr lang="en-US" dirty="0" smtClean="0"/>
              <a:t>What is difference between </a:t>
            </a:r>
            <a:r>
              <a:rPr lang="en-US" i="1" u="sng" dirty="0" smtClean="0"/>
              <a:t>Qualitative</a:t>
            </a:r>
            <a:r>
              <a:rPr lang="en-US" dirty="0" smtClean="0"/>
              <a:t> molecular testing and </a:t>
            </a:r>
            <a:r>
              <a:rPr lang="en-US" i="1" u="sng" dirty="0" smtClean="0"/>
              <a:t>Quantitative</a:t>
            </a:r>
            <a:r>
              <a:rPr lang="en-US" dirty="0" smtClean="0"/>
              <a:t> molecular testing?</a:t>
            </a:r>
            <a:endParaRPr lang="en-US" dirty="0"/>
          </a:p>
        </p:txBody>
      </p:sp>
    </p:spTree>
    <p:extLst>
      <p:ext uri="{BB962C8B-B14F-4D97-AF65-F5344CB8AC3E}">
        <p14:creationId xmlns:p14="http://schemas.microsoft.com/office/powerpoint/2010/main" val="38627814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Examples of Occurrences</a:t>
            </a:r>
            <a:endParaRPr lang="en-US" dirty="0"/>
          </a:p>
        </p:txBody>
      </p:sp>
      <p:sp>
        <p:nvSpPr>
          <p:cNvPr id="3" name="Content Placeholder 2"/>
          <p:cNvSpPr>
            <a:spLocks noGrp="1"/>
          </p:cNvSpPr>
          <p:nvPr>
            <p:ph idx="1"/>
          </p:nvPr>
        </p:nvSpPr>
        <p:spPr/>
        <p:txBody>
          <a:bodyPr>
            <a:normAutofit/>
          </a:bodyPr>
          <a:lstStyle/>
          <a:p>
            <a:r>
              <a:rPr lang="en-US" sz="1800" dirty="0" smtClean="0"/>
              <a:t>Cepheid 30 day QC: No QC report printouts from instrument in QC book.</a:t>
            </a:r>
          </a:p>
          <a:p>
            <a:r>
              <a:rPr lang="en-US" sz="1800" dirty="0" smtClean="0"/>
              <a:t>Wrong lot of Affirm kit in use; must match the QC form for “lot in use”</a:t>
            </a:r>
          </a:p>
          <a:p>
            <a:r>
              <a:rPr lang="en-US" sz="1800" dirty="0" smtClean="0"/>
              <a:t>CT/NG: Remember to document the “lot in use” on the QC form</a:t>
            </a:r>
          </a:p>
          <a:p>
            <a:r>
              <a:rPr lang="en-US" sz="1800" dirty="0" smtClean="0"/>
              <a:t>HIV/PCR: Failure to run all external and surrogate (</a:t>
            </a:r>
            <a:r>
              <a:rPr lang="en-US" sz="1800" dirty="0" err="1" smtClean="0"/>
              <a:t>Acrometrix</a:t>
            </a:r>
            <a:r>
              <a:rPr lang="en-US" sz="1800" dirty="0" smtClean="0"/>
              <a:t>) controls after an instrument repair, or during the 30 days.</a:t>
            </a:r>
          </a:p>
          <a:p>
            <a:pPr marL="68580" indent="0">
              <a:buNone/>
            </a:pPr>
            <a:endParaRPr lang="en-US" sz="1800" dirty="0"/>
          </a:p>
          <a:p>
            <a:endParaRPr lang="en-US" sz="1800" dirty="0"/>
          </a:p>
          <a:p>
            <a:endParaRPr lang="en-US" sz="1800" dirty="0"/>
          </a:p>
          <a:p>
            <a:pPr marL="68580" indent="0">
              <a:buNone/>
            </a:pPr>
            <a:endParaRPr lang="en-US" sz="1800" b="1" dirty="0" smtClean="0"/>
          </a:p>
          <a:p>
            <a:pPr marL="68580" indent="0">
              <a:buNone/>
            </a:pPr>
            <a:endParaRPr lang="en-US" sz="1800" b="1" dirty="0" smtClean="0"/>
          </a:p>
          <a:p>
            <a:endParaRPr lang="en-US" sz="1800" dirty="0"/>
          </a:p>
          <a:p>
            <a:endParaRPr lang="en-US" sz="1800" dirty="0" smtClean="0"/>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24535134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QUALITATIVE MOLECULAR</a:t>
            </a:r>
            <a:endParaRPr lang="en-US" dirty="0"/>
          </a:p>
        </p:txBody>
      </p:sp>
      <p:sp>
        <p:nvSpPr>
          <p:cNvPr id="3" name="Content Placeholder 2"/>
          <p:cNvSpPr>
            <a:spLocks noGrp="1"/>
          </p:cNvSpPr>
          <p:nvPr>
            <p:ph idx="1"/>
          </p:nvPr>
        </p:nvSpPr>
        <p:spPr/>
        <p:txBody>
          <a:bodyPr>
            <a:normAutofit/>
          </a:bodyPr>
          <a:lstStyle/>
          <a:p>
            <a:r>
              <a:rPr lang="en-US" dirty="0" smtClean="0"/>
              <a:t>What do we look for when reviewing QC?</a:t>
            </a:r>
          </a:p>
          <a:p>
            <a:pPr marL="68580" indent="0">
              <a:buNone/>
            </a:pPr>
            <a:endParaRPr lang="en-US" dirty="0"/>
          </a:p>
          <a:p>
            <a:pPr marL="68580" indent="0">
              <a:buNone/>
            </a:pPr>
            <a:r>
              <a:rPr lang="en-US" dirty="0" smtClean="0"/>
              <a:t>Cepheid (FLU, CDIF, MRSA)</a:t>
            </a:r>
          </a:p>
          <a:p>
            <a:pPr marL="68580" indent="0">
              <a:buNone/>
            </a:pPr>
            <a:r>
              <a:rPr lang="en-US" dirty="0" smtClean="0"/>
              <a:t>Affirm (Vaginitis panel)</a:t>
            </a:r>
          </a:p>
          <a:p>
            <a:pPr marL="68580" indent="0">
              <a:buNone/>
            </a:pPr>
            <a:r>
              <a:rPr lang="en-US" dirty="0" smtClean="0"/>
              <a:t>Roche 4800 (CT/NG) </a:t>
            </a:r>
          </a:p>
          <a:p>
            <a:pPr marL="68580" indent="0">
              <a:buNone/>
            </a:pPr>
            <a:endParaRPr lang="en-US" dirty="0"/>
          </a:p>
          <a:p>
            <a:pPr marL="68580" indent="0">
              <a:buNone/>
            </a:pPr>
            <a:r>
              <a:rPr lang="en-US" dirty="0" smtClean="0">
                <a:solidFill>
                  <a:srgbClr val="FF0000"/>
                </a:solidFill>
              </a:rPr>
              <a:t>Pull out the QC books – let’s review!</a:t>
            </a:r>
          </a:p>
          <a:p>
            <a:pPr marL="68580" indent="0">
              <a:buNone/>
            </a:pPr>
            <a:endParaRPr lang="en-US" dirty="0">
              <a:solidFill>
                <a:srgbClr val="FF0000"/>
              </a:solidFill>
            </a:endParaRPr>
          </a:p>
        </p:txBody>
      </p:sp>
    </p:spTree>
    <p:extLst>
      <p:ext uri="{BB962C8B-B14F-4D97-AF65-F5344CB8AC3E}">
        <p14:creationId xmlns:p14="http://schemas.microsoft.com/office/powerpoint/2010/main" val="20115832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Quantitative Molecular</a:t>
            </a:r>
            <a:endParaRPr lang="en-US" dirty="0"/>
          </a:p>
        </p:txBody>
      </p:sp>
      <p:sp>
        <p:nvSpPr>
          <p:cNvPr id="3" name="Content Placeholder 2"/>
          <p:cNvSpPr>
            <a:spLocks noGrp="1"/>
          </p:cNvSpPr>
          <p:nvPr>
            <p:ph idx="1"/>
          </p:nvPr>
        </p:nvSpPr>
        <p:spPr/>
        <p:txBody>
          <a:bodyPr/>
          <a:lstStyle/>
          <a:p>
            <a:r>
              <a:rPr lang="en-US" dirty="0" smtClean="0"/>
              <a:t>Roche </a:t>
            </a:r>
            <a:r>
              <a:rPr lang="en-US" dirty="0" err="1" smtClean="0"/>
              <a:t>Ampliprep</a:t>
            </a:r>
            <a:r>
              <a:rPr lang="en-US" dirty="0" smtClean="0"/>
              <a:t>/</a:t>
            </a:r>
            <a:r>
              <a:rPr lang="en-US" dirty="0" err="1" smtClean="0"/>
              <a:t>Taqman</a:t>
            </a:r>
            <a:endParaRPr lang="en-US" dirty="0" smtClean="0"/>
          </a:p>
          <a:p>
            <a:endParaRPr lang="en-US" dirty="0"/>
          </a:p>
          <a:p>
            <a:pPr marL="68580" indent="0">
              <a:buNone/>
            </a:pPr>
            <a:r>
              <a:rPr lang="en-US" dirty="0" smtClean="0"/>
              <a:t>HIV PCR (v. 2)</a:t>
            </a:r>
          </a:p>
          <a:p>
            <a:endParaRPr lang="en-US" dirty="0"/>
          </a:p>
          <a:p>
            <a:pPr marL="68580" indent="0">
              <a:buNone/>
            </a:pPr>
            <a:r>
              <a:rPr lang="en-US" dirty="0" smtClean="0"/>
              <a:t>(maybe more tests coming – HCV?)</a:t>
            </a:r>
          </a:p>
          <a:p>
            <a:pPr marL="68580" indent="0">
              <a:buNone/>
            </a:pPr>
            <a:endParaRPr lang="en-US" dirty="0"/>
          </a:p>
          <a:p>
            <a:pPr marL="68580" indent="0">
              <a:buNone/>
            </a:pPr>
            <a:r>
              <a:rPr lang="en-US" dirty="0" smtClean="0">
                <a:solidFill>
                  <a:srgbClr val="FF0000"/>
                </a:solidFill>
              </a:rPr>
              <a:t>Pull out the QC books – let’s review!</a:t>
            </a:r>
            <a:endParaRPr lang="en-US" dirty="0">
              <a:solidFill>
                <a:srgbClr val="FF0000"/>
              </a:solidFill>
            </a:endParaRPr>
          </a:p>
        </p:txBody>
      </p:sp>
    </p:spTree>
    <p:extLst>
      <p:ext uri="{BB962C8B-B14F-4D97-AF65-F5344CB8AC3E}">
        <p14:creationId xmlns:p14="http://schemas.microsoft.com/office/powerpoint/2010/main" val="6170178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HIV QC - During the month:</a:t>
            </a:r>
            <a:br>
              <a:rPr lang="en-US" dirty="0" smtClean="0"/>
            </a:br>
            <a:r>
              <a:rPr lang="en-US" sz="2200" dirty="0" smtClean="0"/>
              <a:t>(Review logs and calculations)</a:t>
            </a:r>
            <a:r>
              <a:rPr lang="en-US" dirty="0" smtClean="0"/>
              <a:t>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Wash Reagent Buffer log</a:t>
            </a:r>
          </a:p>
          <a:p>
            <a:r>
              <a:rPr lang="en-US" dirty="0" smtClean="0"/>
              <a:t>Daily Run QC</a:t>
            </a:r>
          </a:p>
          <a:p>
            <a:r>
              <a:rPr lang="en-US" dirty="0" smtClean="0"/>
              <a:t>Cross-check new lot, new shipment, post-repairs</a:t>
            </a:r>
          </a:p>
          <a:p>
            <a:r>
              <a:rPr lang="en-US" dirty="0" smtClean="0"/>
              <a:t>New lot HIV KIT log</a:t>
            </a:r>
          </a:p>
          <a:p>
            <a:r>
              <a:rPr lang="en-US" dirty="0" smtClean="0"/>
              <a:t>Other logs:</a:t>
            </a:r>
          </a:p>
          <a:p>
            <a:pPr marL="68580" indent="0">
              <a:buNone/>
            </a:pPr>
            <a:r>
              <a:rPr lang="en-US" dirty="0"/>
              <a:t>	</a:t>
            </a:r>
            <a:r>
              <a:rPr lang="en-US" dirty="0" smtClean="0"/>
              <a:t>Running SD</a:t>
            </a:r>
          </a:p>
          <a:p>
            <a:pPr marL="68580" indent="0">
              <a:buNone/>
            </a:pPr>
            <a:r>
              <a:rPr lang="en-US" dirty="0"/>
              <a:t>	</a:t>
            </a:r>
            <a:r>
              <a:rPr lang="en-US" dirty="0" smtClean="0"/>
              <a:t>New Lot Calculations</a:t>
            </a:r>
          </a:p>
          <a:p>
            <a:pPr marL="68580" indent="0">
              <a:buNone/>
            </a:pPr>
            <a:r>
              <a:rPr lang="en-US" dirty="0"/>
              <a:t>	</a:t>
            </a:r>
            <a:r>
              <a:rPr lang="en-US" dirty="0" smtClean="0"/>
              <a:t>System software upgrade cross-check</a:t>
            </a:r>
          </a:p>
          <a:p>
            <a:r>
              <a:rPr lang="en-US" dirty="0" smtClean="0"/>
              <a:t>Monthly Review of HIV QC cover sheet</a:t>
            </a:r>
            <a:endParaRPr lang="en-US" dirty="0"/>
          </a:p>
        </p:txBody>
      </p:sp>
    </p:spTree>
    <p:extLst>
      <p:ext uri="{BB962C8B-B14F-4D97-AF65-F5344CB8AC3E}">
        <p14:creationId xmlns:p14="http://schemas.microsoft.com/office/powerpoint/2010/main" val="3434211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HIV: </a:t>
            </a:r>
            <a:r>
              <a:rPr lang="en-US" dirty="0"/>
              <a:t>E</a:t>
            </a:r>
            <a:r>
              <a:rPr lang="en-US" dirty="0" smtClean="0"/>
              <a:t>nd of month QC paperwork…</a:t>
            </a:r>
            <a:r>
              <a:rPr lang="en-US" sz="2200" dirty="0" smtClean="0"/>
              <a:t>from the SOP:</a:t>
            </a:r>
            <a:endParaRPr lang="en-US" sz="2200" dirty="0"/>
          </a:p>
        </p:txBody>
      </p:sp>
      <p:sp>
        <p:nvSpPr>
          <p:cNvPr id="3" name="Content Placeholder 2"/>
          <p:cNvSpPr>
            <a:spLocks noGrp="1"/>
          </p:cNvSpPr>
          <p:nvPr>
            <p:ph idx="1"/>
          </p:nvPr>
        </p:nvSpPr>
        <p:spPr/>
        <p:txBody>
          <a:bodyPr>
            <a:normAutofit fontScale="55000" lnSpcReduction="20000"/>
          </a:bodyPr>
          <a:lstStyle/>
          <a:p>
            <a:pPr marL="68580" lvl="0" indent="0">
              <a:buNone/>
            </a:pPr>
            <a:r>
              <a:rPr lang="en-US" dirty="0" smtClean="0">
                <a:solidFill>
                  <a:srgbClr val="FF0000"/>
                </a:solidFill>
              </a:rPr>
              <a:t>Plot points, and Print</a:t>
            </a:r>
            <a:r>
              <a:rPr lang="en-US" dirty="0" smtClean="0"/>
              <a:t> </a:t>
            </a:r>
            <a:r>
              <a:rPr lang="en-US" dirty="0"/>
              <a:t>Lot QC detail charts for CTM(-C) v2.0, LPC(L+C) v2.0, and HPC(H+C) v2.0  controls.</a:t>
            </a:r>
          </a:p>
          <a:p>
            <a:pPr marL="68580" indent="0">
              <a:buNone/>
            </a:pPr>
            <a:endParaRPr lang="en-US" dirty="0" smtClean="0"/>
          </a:p>
          <a:p>
            <a:pPr lvl="0"/>
            <a:r>
              <a:rPr lang="en-US" dirty="0"/>
              <a:t>Calculate </a:t>
            </a:r>
            <a:r>
              <a:rPr lang="en-US" dirty="0">
                <a:solidFill>
                  <a:srgbClr val="FF0000"/>
                </a:solidFill>
              </a:rPr>
              <a:t>manufacturer means </a:t>
            </a:r>
            <a:r>
              <a:rPr lang="en-US" dirty="0"/>
              <a:t>for Low and High Control (LPC, HPC) values, new kit lot numbers. According to Dr. Heaney (Roche Diagnostics, 2010a):</a:t>
            </a:r>
          </a:p>
          <a:p>
            <a:r>
              <a:rPr lang="en-US" dirty="0"/>
              <a:t>Molecular results are not </a:t>
            </a:r>
            <a:r>
              <a:rPr lang="en-US" dirty="0" smtClean="0"/>
              <a:t>always linear</a:t>
            </a:r>
            <a:r>
              <a:rPr lang="en-US" dirty="0"/>
              <a:t>. Westgard Rules do not apply when calculating folded manufacturer means.</a:t>
            </a:r>
          </a:p>
          <a:p>
            <a:r>
              <a:rPr lang="en-US" dirty="0"/>
              <a:t>The ranges for the controls are determined around the mean as follows:</a:t>
            </a:r>
          </a:p>
          <a:p>
            <a:pPr marL="68580" indent="0">
              <a:buNone/>
            </a:pPr>
            <a:r>
              <a:rPr lang="en-US" dirty="0"/>
              <a:t>  </a:t>
            </a:r>
          </a:p>
          <a:p>
            <a:r>
              <a:rPr lang="en-US" dirty="0"/>
              <a:t>LPC: -4/+3 fold of mean, so this means the lower end of the range is 4</a:t>
            </a:r>
          </a:p>
          <a:p>
            <a:pPr marL="68580" indent="0">
              <a:buNone/>
            </a:pPr>
            <a:r>
              <a:rPr lang="en-US" dirty="0"/>
              <a:t>fold less than the mean and the upper end of the range is 3 fold higher</a:t>
            </a:r>
          </a:p>
          <a:p>
            <a:pPr marL="68580" indent="0">
              <a:buNone/>
            </a:pPr>
            <a:r>
              <a:rPr lang="en-US" dirty="0"/>
              <a:t>than the mean</a:t>
            </a:r>
          </a:p>
          <a:p>
            <a:endParaRPr lang="en-US" dirty="0"/>
          </a:p>
          <a:p>
            <a:r>
              <a:rPr lang="en-US" dirty="0"/>
              <a:t>HPC: -3/+3 fold of mean, so this means the lower end of the range is 3</a:t>
            </a:r>
          </a:p>
          <a:p>
            <a:pPr marL="68580" indent="0">
              <a:buNone/>
            </a:pPr>
            <a:r>
              <a:rPr lang="en-US" dirty="0"/>
              <a:t>fold less than the mean and the upper end of the range is 3 fold higher</a:t>
            </a:r>
          </a:p>
          <a:p>
            <a:pPr marL="68580" indent="0">
              <a:buNone/>
            </a:pPr>
            <a:r>
              <a:rPr lang="en-US" dirty="0"/>
              <a:t>than the mean</a:t>
            </a:r>
          </a:p>
          <a:p>
            <a:pPr marL="68580" indent="0">
              <a:buNone/>
            </a:pPr>
            <a:endParaRPr lang="en-US" dirty="0"/>
          </a:p>
        </p:txBody>
      </p:sp>
    </p:spTree>
    <p:extLst>
      <p:ext uri="{BB962C8B-B14F-4D97-AF65-F5344CB8AC3E}">
        <p14:creationId xmlns:p14="http://schemas.microsoft.com/office/powerpoint/2010/main" val="31741480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a:solidFill>
                  <a:srgbClr val="FF0000"/>
                </a:solidFill>
              </a:rPr>
              <a:t>Plot</a:t>
            </a:r>
            <a:r>
              <a:rPr lang="en-US" dirty="0"/>
              <a:t> LPC and HPC log values on corresponding QC LJ charts for each reagent lot number (using Excel or other chart software method</a:t>
            </a:r>
            <a:r>
              <a:rPr lang="en-US" dirty="0" smtClean="0"/>
              <a:t>).</a:t>
            </a:r>
          </a:p>
          <a:p>
            <a:pPr marL="68580" lvl="0" indent="0">
              <a:buNone/>
            </a:pPr>
            <a:endParaRPr lang="en-US" dirty="0"/>
          </a:p>
          <a:p>
            <a:r>
              <a:rPr lang="en-US" dirty="0"/>
              <a:t>After several log values are obtained (CLSI, 2003), calculate lab mean of the log value. Calculate the 1SD, 2SD, and 3SD for LPC and HPC </a:t>
            </a:r>
            <a:r>
              <a:rPr lang="en-US" dirty="0" smtClean="0"/>
              <a:t>values</a:t>
            </a:r>
            <a:r>
              <a:rPr lang="en-US" dirty="0" smtClean="0"/>
              <a:t>…</a:t>
            </a:r>
          </a:p>
          <a:p>
            <a:pPr marL="68580" indent="0">
              <a:buNone/>
            </a:pPr>
            <a:endParaRPr lang="en-US" dirty="0" smtClean="0"/>
          </a:p>
          <a:p>
            <a:r>
              <a:rPr lang="en-US" dirty="0" smtClean="0"/>
              <a:t>…using </a:t>
            </a:r>
            <a:r>
              <a:rPr lang="en-US" dirty="0"/>
              <a:t>a </a:t>
            </a:r>
            <a:r>
              <a:rPr lang="en-US" dirty="0">
                <a:solidFill>
                  <a:srgbClr val="FF0000"/>
                </a:solidFill>
              </a:rPr>
              <a:t>running SD </a:t>
            </a:r>
            <a:r>
              <a:rPr lang="en-US" dirty="0"/>
              <a:t>(obtained from at least </a:t>
            </a:r>
            <a:r>
              <a:rPr lang="en-US" b="1" dirty="0"/>
              <a:t>three different shipments/lot numbers over time</a:t>
            </a:r>
            <a:r>
              <a:rPr lang="en-US" dirty="0"/>
              <a:t> for each control SD).  Recalculate when necessary, adding new SD data to the running SD calculations. Plot the resulting values</a:t>
            </a:r>
            <a:r>
              <a:rPr lang="en-US" dirty="0" smtClean="0"/>
              <a:t>. (Once established, no need to continue to calculate running SDs between new lots, unless you think your range is too wide or too narrow.) More on this later…</a:t>
            </a:r>
            <a:endParaRPr lang="en-US" dirty="0"/>
          </a:p>
          <a:p>
            <a:pPr marL="68580" indent="0">
              <a:buNone/>
            </a:pPr>
            <a:endParaRPr lang="en-US" dirty="0"/>
          </a:p>
        </p:txBody>
      </p:sp>
    </p:spTree>
    <p:extLst>
      <p:ext uri="{BB962C8B-B14F-4D97-AF65-F5344CB8AC3E}">
        <p14:creationId xmlns:p14="http://schemas.microsoft.com/office/powerpoint/2010/main" val="9126709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lnSpcReduction="10000"/>
          </a:bodyPr>
          <a:lstStyle/>
          <a:p>
            <a:pPr marL="68580" indent="0">
              <a:buNone/>
            </a:pPr>
            <a:r>
              <a:rPr lang="en-US" dirty="0"/>
              <a:t>Review charts for signs of </a:t>
            </a:r>
            <a:r>
              <a:rPr lang="en-US" dirty="0">
                <a:solidFill>
                  <a:srgbClr val="FF0000"/>
                </a:solidFill>
              </a:rPr>
              <a:t>shifts or trends</a:t>
            </a:r>
            <a:r>
              <a:rPr lang="en-US" dirty="0"/>
              <a:t>. Use </a:t>
            </a:r>
            <a:r>
              <a:rPr lang="en-US" dirty="0">
                <a:solidFill>
                  <a:srgbClr val="FF0000"/>
                </a:solidFill>
              </a:rPr>
              <a:t>3s </a:t>
            </a:r>
            <a:r>
              <a:rPr lang="en-US" dirty="0"/>
              <a:t>and </a:t>
            </a:r>
            <a:r>
              <a:rPr lang="en-US" dirty="0">
                <a:solidFill>
                  <a:srgbClr val="FF0000"/>
                </a:solidFill>
              </a:rPr>
              <a:t>10x</a:t>
            </a:r>
            <a:r>
              <a:rPr lang="en-US" dirty="0"/>
              <a:t> Westgard rules for guidance. Roche (2010b) recommends accepting all QC that falls within the lab’s own 3SD pre-determined range. </a:t>
            </a:r>
            <a:endParaRPr lang="en-US" dirty="0" smtClean="0"/>
          </a:p>
          <a:p>
            <a:pPr marL="68580" indent="0">
              <a:buNone/>
            </a:pPr>
            <a:endParaRPr lang="en-US" dirty="0"/>
          </a:p>
          <a:p>
            <a:pPr marL="68580" indent="0">
              <a:buNone/>
            </a:pPr>
            <a:r>
              <a:rPr lang="en-US" dirty="0" smtClean="0"/>
              <a:t>A </a:t>
            </a:r>
            <a:r>
              <a:rPr lang="en-US" dirty="0"/>
              <a:t>shift or trend may be occurring if more than 10 consecutive points are on one side of the lab’s </a:t>
            </a:r>
            <a:r>
              <a:rPr lang="en-US" dirty="0" smtClean="0"/>
              <a:t>mean.</a:t>
            </a:r>
            <a:endParaRPr lang="en-US" dirty="0"/>
          </a:p>
        </p:txBody>
      </p:sp>
    </p:spTree>
    <p:extLst>
      <p:ext uri="{BB962C8B-B14F-4D97-AF65-F5344CB8AC3E}">
        <p14:creationId xmlns:p14="http://schemas.microsoft.com/office/powerpoint/2010/main" val="33843617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normAutofit lnSpcReduction="10000"/>
          </a:bodyPr>
          <a:lstStyle/>
          <a:p>
            <a:r>
              <a:rPr lang="en-US" dirty="0" smtClean="0"/>
              <a:t>Refer to Molecular QC SOPs in the Microbiology Department at ATL VAMC</a:t>
            </a:r>
          </a:p>
          <a:p>
            <a:pPr marL="68580" indent="0">
              <a:buNone/>
            </a:pPr>
            <a:endParaRPr lang="en-US" dirty="0" smtClean="0"/>
          </a:p>
          <a:p>
            <a:r>
              <a:rPr lang="en-US" dirty="0"/>
              <a:t>R</a:t>
            </a:r>
            <a:r>
              <a:rPr lang="en-US" dirty="0" smtClean="0"/>
              <a:t>eview QC procedures/correct documentation for Molecular “New Shipments and New Lot Numbers”</a:t>
            </a:r>
          </a:p>
          <a:p>
            <a:pPr marL="68580" indent="0">
              <a:buNone/>
            </a:pPr>
            <a:endParaRPr lang="en-US" dirty="0" smtClean="0"/>
          </a:p>
          <a:p>
            <a:r>
              <a:rPr lang="en-US" dirty="0" smtClean="0"/>
              <a:t>Review proper frequency of Molecular QC testing</a:t>
            </a:r>
            <a:endParaRPr lang="en-US" dirty="0"/>
          </a:p>
        </p:txBody>
      </p:sp>
    </p:spTree>
    <p:extLst>
      <p:ext uri="{BB962C8B-B14F-4D97-AF65-F5344CB8AC3E}">
        <p14:creationId xmlns:p14="http://schemas.microsoft.com/office/powerpoint/2010/main" val="7650940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fontScale="85000" lnSpcReduction="20000"/>
          </a:bodyPr>
          <a:lstStyle/>
          <a:p>
            <a:pPr marL="68580" lvl="0" indent="0">
              <a:buNone/>
            </a:pPr>
            <a:r>
              <a:rPr lang="en-US" dirty="0">
                <a:solidFill>
                  <a:srgbClr val="FF0000"/>
                </a:solidFill>
              </a:rPr>
              <a:t>Compare</a:t>
            </a:r>
            <a:r>
              <a:rPr lang="en-US" dirty="0"/>
              <a:t> lab mean with manufacturer mean for LPC and HPC. Variation is allowed if it is within 0.3 log (CLSI, 2003).</a:t>
            </a:r>
          </a:p>
          <a:p>
            <a:pPr marL="68580" indent="0">
              <a:buNone/>
            </a:pPr>
            <a:endParaRPr lang="en-US" dirty="0" smtClean="0"/>
          </a:p>
          <a:p>
            <a:pPr marL="68580" lvl="0" indent="0">
              <a:buNone/>
            </a:pPr>
            <a:r>
              <a:rPr lang="en-US" dirty="0">
                <a:solidFill>
                  <a:srgbClr val="FF0000"/>
                </a:solidFill>
              </a:rPr>
              <a:t>Verify</a:t>
            </a:r>
            <a:r>
              <a:rPr lang="en-US" dirty="0"/>
              <a:t> that all the values are within the manufacturer’s (calculated) folded ranges.</a:t>
            </a:r>
          </a:p>
          <a:p>
            <a:pPr marL="68580" indent="0">
              <a:buNone/>
            </a:pPr>
            <a:endParaRPr lang="en-US" dirty="0" smtClean="0"/>
          </a:p>
          <a:p>
            <a:pPr marL="68580" lvl="0" indent="0">
              <a:buNone/>
            </a:pPr>
            <a:r>
              <a:rPr lang="en-US" dirty="0"/>
              <a:t>Monthly </a:t>
            </a:r>
            <a:r>
              <a:rPr lang="en-US" dirty="0">
                <a:solidFill>
                  <a:srgbClr val="FF0000"/>
                </a:solidFill>
              </a:rPr>
              <a:t>review</a:t>
            </a:r>
            <a:r>
              <a:rPr lang="en-US" dirty="0"/>
              <a:t> is to be performed by supervisor or designee. Take corrective action by notifying Roche technical support and document findings, if warranted. (</a:t>
            </a:r>
            <a:r>
              <a:rPr lang="en-US" b="1" dirty="0"/>
              <a:t>Note: When changing lots, </a:t>
            </a:r>
            <a:r>
              <a:rPr lang="en-US" b="1" dirty="0">
                <a:solidFill>
                  <a:srgbClr val="FF0000"/>
                </a:solidFill>
              </a:rPr>
              <a:t>lock-in the previous parameters and then change SD after </a:t>
            </a:r>
            <a:r>
              <a:rPr lang="en-US" b="1" dirty="0"/>
              <a:t>several new points have been established.) </a:t>
            </a:r>
          </a:p>
          <a:p>
            <a:pPr marL="68580" indent="0">
              <a:buNone/>
            </a:pPr>
            <a:endParaRPr lang="en-US" dirty="0"/>
          </a:p>
        </p:txBody>
      </p:sp>
    </p:spTree>
    <p:extLst>
      <p:ext uri="{BB962C8B-B14F-4D97-AF65-F5344CB8AC3E}">
        <p14:creationId xmlns:p14="http://schemas.microsoft.com/office/powerpoint/2010/main" val="14595593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609600"/>
            <a:ext cx="7024744" cy="1561064"/>
          </a:xfrm>
        </p:spPr>
        <p:txBody>
          <a:bodyPr>
            <a:normAutofit fontScale="90000"/>
          </a:bodyPr>
          <a:lstStyle/>
          <a:p>
            <a:r>
              <a:rPr lang="en-US" b="1" dirty="0" smtClean="0">
                <a:latin typeface="Arial"/>
                <a:ea typeface="Times New Roman"/>
                <a:cs typeface="Times New Roman"/>
              </a:rPr>
              <a:t/>
            </a:r>
            <a:br>
              <a:rPr lang="en-US" b="1" dirty="0" smtClean="0">
                <a:latin typeface="Arial"/>
                <a:ea typeface="Times New Roman"/>
                <a:cs typeface="Times New Roman"/>
              </a:rPr>
            </a:br>
            <a:r>
              <a:rPr lang="en-US" b="1" dirty="0">
                <a:latin typeface="Arial"/>
                <a:ea typeface="Times New Roman"/>
                <a:cs typeface="Times New Roman"/>
              </a:rPr>
              <a:t/>
            </a:r>
            <a:br>
              <a:rPr lang="en-US" b="1" dirty="0">
                <a:latin typeface="Arial"/>
                <a:ea typeface="Times New Roman"/>
                <a:cs typeface="Times New Roman"/>
              </a:rPr>
            </a:br>
            <a:r>
              <a:rPr lang="en-US" b="1" dirty="0" smtClean="0">
                <a:latin typeface="Arial"/>
                <a:ea typeface="Times New Roman"/>
                <a:cs typeface="Times New Roman"/>
              </a:rPr>
              <a:t/>
            </a:r>
            <a:br>
              <a:rPr lang="en-US" b="1" dirty="0" smtClean="0">
                <a:latin typeface="Arial"/>
                <a:ea typeface="Times New Roman"/>
                <a:cs typeface="Times New Roman"/>
              </a:rPr>
            </a:br>
            <a:r>
              <a:rPr lang="en-US" b="1" dirty="0">
                <a:latin typeface="Arial"/>
                <a:ea typeface="Times New Roman"/>
                <a:cs typeface="Times New Roman"/>
              </a:rPr>
              <a:t/>
            </a:r>
            <a:br>
              <a:rPr lang="en-US" b="1" dirty="0">
                <a:latin typeface="Arial"/>
                <a:ea typeface="Times New Roman"/>
                <a:cs typeface="Times New Roman"/>
              </a:rPr>
            </a:br>
            <a:r>
              <a:rPr lang="en-US" b="1" dirty="0" smtClean="0">
                <a:latin typeface="Arial"/>
                <a:ea typeface="Times New Roman"/>
                <a:cs typeface="Times New Roman"/>
              </a:rPr>
              <a:t/>
            </a:r>
            <a:br>
              <a:rPr lang="en-US" b="1" dirty="0" smtClean="0">
                <a:latin typeface="Arial"/>
                <a:ea typeface="Times New Roman"/>
                <a:cs typeface="Times New Roman"/>
              </a:rPr>
            </a:br>
            <a:r>
              <a:rPr lang="en-US" b="1" dirty="0">
                <a:latin typeface="Arial"/>
                <a:ea typeface="Times New Roman"/>
                <a:cs typeface="Times New Roman"/>
              </a:rPr>
              <a:t/>
            </a:r>
            <a:br>
              <a:rPr lang="en-US" b="1" dirty="0">
                <a:latin typeface="Arial"/>
                <a:ea typeface="Times New Roman"/>
                <a:cs typeface="Times New Roman"/>
              </a:rPr>
            </a:br>
            <a:r>
              <a:rPr lang="en-US" sz="2700" b="1" dirty="0" smtClean="0">
                <a:latin typeface="Arial"/>
                <a:ea typeface="Times New Roman"/>
                <a:cs typeface="Times New Roman"/>
              </a:rPr>
              <a:t>“Running SD” and Establishing </a:t>
            </a:r>
            <a:r>
              <a:rPr lang="en-US" sz="2700" b="1" dirty="0">
                <a:latin typeface="Arial"/>
                <a:ea typeface="Times New Roman"/>
                <a:cs typeface="Times New Roman"/>
              </a:rPr>
              <a:t>historical CV (</a:t>
            </a:r>
            <a:r>
              <a:rPr lang="en-US" sz="2700" b="1" dirty="0" err="1">
                <a:latin typeface="Arial"/>
                <a:ea typeface="Times New Roman"/>
                <a:cs typeface="Times New Roman"/>
              </a:rPr>
              <a:t>CV</a:t>
            </a:r>
            <a:r>
              <a:rPr lang="en-US" sz="2700" b="1" baseline="-25000" dirty="0" err="1">
                <a:latin typeface="Arial"/>
                <a:ea typeface="Times New Roman"/>
                <a:cs typeface="Times New Roman"/>
              </a:rPr>
              <a:t>h</a:t>
            </a:r>
            <a:r>
              <a:rPr lang="en-US" sz="2700" b="1" dirty="0" smtClean="0">
                <a:latin typeface="Arial"/>
                <a:ea typeface="Times New Roman"/>
                <a:cs typeface="Times New Roman"/>
              </a:rPr>
              <a:t>) … FYI (for your information)…</a:t>
            </a:r>
            <a:r>
              <a:rPr lang="en-US" dirty="0">
                <a:latin typeface="Arial"/>
                <a:ea typeface="Times New Roman"/>
                <a:cs typeface="Times New Roman"/>
              </a:rPr>
              <a:t/>
            </a:r>
            <a:br>
              <a:rPr lang="en-US" dirty="0">
                <a:latin typeface="Arial"/>
                <a:ea typeface="Times New Roman"/>
                <a:cs typeface="Times New Roman"/>
              </a:rPr>
            </a:br>
            <a:endParaRPr lang="en-US" dirty="0"/>
          </a:p>
        </p:txBody>
      </p:sp>
      <p:sp>
        <p:nvSpPr>
          <p:cNvPr id="3" name="Content Placeholder 2"/>
          <p:cNvSpPr>
            <a:spLocks noGrp="1"/>
          </p:cNvSpPr>
          <p:nvPr>
            <p:ph idx="1"/>
          </p:nvPr>
        </p:nvSpPr>
        <p:spPr/>
        <p:txBody>
          <a:bodyPr>
            <a:normAutofit fontScale="55000" lnSpcReduction="20000"/>
          </a:bodyPr>
          <a:lstStyle/>
          <a:p>
            <a:pPr marL="0" marR="0" indent="0">
              <a:spcBef>
                <a:spcPts val="0"/>
              </a:spcBef>
              <a:spcAft>
                <a:spcPts val="0"/>
              </a:spcAft>
              <a:buNone/>
            </a:pPr>
            <a:r>
              <a:rPr lang="en-US" b="1" dirty="0" smtClean="0">
                <a:latin typeface="Arial"/>
                <a:ea typeface="Times New Roman"/>
                <a:cs typeface="Times New Roman"/>
              </a:rPr>
              <a:t> </a:t>
            </a:r>
            <a:endParaRPr lang="en-US" dirty="0">
              <a:latin typeface="Arial"/>
              <a:ea typeface="Times New Roman"/>
              <a:cs typeface="Times New Roman"/>
            </a:endParaRPr>
          </a:p>
          <a:p>
            <a:pPr marL="0" marR="0">
              <a:spcBef>
                <a:spcPts val="0"/>
              </a:spcBef>
              <a:spcAft>
                <a:spcPts val="0"/>
              </a:spcAft>
            </a:pPr>
            <a:r>
              <a:rPr lang="en-US" dirty="0" err="1">
                <a:latin typeface="Arial"/>
                <a:ea typeface="Times New Roman"/>
                <a:cs typeface="Times New Roman"/>
              </a:rPr>
              <a:t>CV</a:t>
            </a:r>
            <a:r>
              <a:rPr lang="en-US" baseline="-25000" dirty="0" err="1">
                <a:latin typeface="Arial"/>
                <a:ea typeface="Times New Roman"/>
                <a:cs typeface="Times New Roman"/>
              </a:rPr>
              <a:t>h</a:t>
            </a:r>
            <a:r>
              <a:rPr lang="en-US" dirty="0">
                <a:latin typeface="Arial"/>
                <a:ea typeface="Times New Roman"/>
                <a:cs typeface="Times New Roman"/>
              </a:rPr>
              <a:t> is the historical instrument precision for that method measured as a percent (%CV = SD/Mean X 100). It can be used to establish Standard Deviation (SD), QC ranges and to monitor your instrument precision. </a:t>
            </a:r>
          </a:p>
          <a:p>
            <a:pPr marL="0" marR="0" indent="0">
              <a:spcBef>
                <a:spcPts val="0"/>
              </a:spcBef>
              <a:spcAft>
                <a:spcPts val="0"/>
              </a:spcAft>
              <a:buNone/>
            </a:pPr>
            <a:endParaRPr lang="en-US" dirty="0">
              <a:latin typeface="Arial"/>
              <a:ea typeface="Times New Roman"/>
              <a:cs typeface="Times New Roman"/>
            </a:endParaRPr>
          </a:p>
          <a:p>
            <a:pPr marL="0" marR="0">
              <a:spcBef>
                <a:spcPts val="0"/>
              </a:spcBef>
              <a:spcAft>
                <a:spcPts val="0"/>
              </a:spcAft>
            </a:pPr>
            <a:r>
              <a:rPr lang="en-US" dirty="0">
                <a:latin typeface="Arial"/>
                <a:ea typeface="Times New Roman"/>
                <a:cs typeface="Times New Roman"/>
              </a:rPr>
              <a:t>The </a:t>
            </a:r>
            <a:r>
              <a:rPr lang="en-US" dirty="0" err="1">
                <a:latin typeface="Arial"/>
                <a:ea typeface="Times New Roman"/>
                <a:cs typeface="Times New Roman"/>
              </a:rPr>
              <a:t>CV</a:t>
            </a:r>
            <a:r>
              <a:rPr lang="en-US" baseline="-25000" dirty="0" err="1">
                <a:latin typeface="Arial"/>
                <a:ea typeface="Times New Roman"/>
                <a:cs typeface="Times New Roman"/>
              </a:rPr>
              <a:t>h</a:t>
            </a:r>
            <a:r>
              <a:rPr lang="en-US" dirty="0">
                <a:latin typeface="Arial"/>
                <a:ea typeface="Times New Roman"/>
                <a:cs typeface="Times New Roman"/>
              </a:rPr>
              <a:t> is best established over several lots (3 or more) and can either be the average CV or more preferable, the highest acceptable CV over that period. CVs obtained during times of instrument malfunction or significantly higher than the average CV should </a:t>
            </a:r>
            <a:r>
              <a:rPr lang="en-US" b="1" dirty="0">
                <a:latin typeface="Arial"/>
                <a:ea typeface="Times New Roman"/>
                <a:cs typeface="Times New Roman"/>
              </a:rPr>
              <a:t>not </a:t>
            </a:r>
            <a:r>
              <a:rPr lang="en-US" dirty="0">
                <a:latin typeface="Arial"/>
                <a:ea typeface="Times New Roman"/>
                <a:cs typeface="Times New Roman"/>
              </a:rPr>
              <a:t>be used in calculations. If you have no previous CV data, then use the current CV as the </a:t>
            </a:r>
            <a:r>
              <a:rPr lang="en-US" dirty="0" err="1">
                <a:latin typeface="Arial"/>
                <a:ea typeface="Times New Roman"/>
                <a:cs typeface="Times New Roman"/>
              </a:rPr>
              <a:t>CV</a:t>
            </a:r>
            <a:r>
              <a:rPr lang="en-US" baseline="-25000" dirty="0" err="1">
                <a:latin typeface="Arial"/>
                <a:ea typeface="Times New Roman"/>
                <a:cs typeface="Times New Roman"/>
              </a:rPr>
              <a:t>h</a:t>
            </a:r>
            <a:r>
              <a:rPr lang="en-US" dirty="0">
                <a:latin typeface="Arial"/>
                <a:ea typeface="Times New Roman"/>
                <a:cs typeface="Times New Roman"/>
              </a:rPr>
              <a:t> basis and modify this value as you move on to subsequent new lots. This basis value will need to be increased slightly (~1-2%) in order to establish QC ranges that are not too narrow. </a:t>
            </a:r>
          </a:p>
          <a:p>
            <a:pPr marL="68580" indent="0">
              <a:buNone/>
            </a:pPr>
            <a:endParaRPr lang="en-US" dirty="0" smtClean="0"/>
          </a:p>
          <a:p>
            <a:pPr marL="68580" indent="0">
              <a:buNone/>
            </a:pPr>
            <a:endParaRPr lang="en-US" dirty="0"/>
          </a:p>
          <a:p>
            <a:pPr marL="68580" indent="0">
              <a:buNone/>
            </a:pPr>
            <a:endParaRPr lang="en-US" dirty="0" smtClean="0"/>
          </a:p>
          <a:p>
            <a:pPr marL="68580" indent="0">
              <a:buNone/>
            </a:pPr>
            <a:endParaRPr lang="en-US" dirty="0" smtClean="0"/>
          </a:p>
          <a:p>
            <a:pPr marL="68580" indent="0">
              <a:buNone/>
            </a:pPr>
            <a:endParaRPr lang="en-US" dirty="0"/>
          </a:p>
          <a:p>
            <a:pPr marL="68580" indent="0">
              <a:buNone/>
            </a:pPr>
            <a:r>
              <a:rPr lang="en-US" dirty="0" smtClean="0"/>
              <a:t>Michael, K. (2006). Chemistry  </a:t>
            </a:r>
            <a:r>
              <a:rPr lang="en-US" dirty="0"/>
              <a:t>- Guideline for Establishing QC Ranges and use of CV.doc </a:t>
            </a:r>
          </a:p>
        </p:txBody>
      </p:sp>
    </p:spTree>
    <p:extLst>
      <p:ext uri="{BB962C8B-B14F-4D97-AF65-F5344CB8AC3E}">
        <p14:creationId xmlns:p14="http://schemas.microsoft.com/office/powerpoint/2010/main" val="36549504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Surrogates…</a:t>
            </a:r>
            <a:endParaRPr lang="en-US" dirty="0"/>
          </a:p>
        </p:txBody>
      </p:sp>
      <p:sp>
        <p:nvSpPr>
          <p:cNvPr id="3" name="Content Placeholder 2"/>
          <p:cNvSpPr>
            <a:spLocks noGrp="1"/>
          </p:cNvSpPr>
          <p:nvPr>
            <p:ph idx="1"/>
          </p:nvPr>
        </p:nvSpPr>
        <p:spPr/>
        <p:txBody>
          <a:bodyPr>
            <a:normAutofit fontScale="62500" lnSpcReduction="20000"/>
          </a:bodyPr>
          <a:lstStyle/>
          <a:p>
            <a:pPr marL="68580" indent="0">
              <a:buNone/>
            </a:pPr>
            <a:r>
              <a:rPr lang="en-US" b="1" dirty="0" smtClean="0"/>
              <a:t>External </a:t>
            </a:r>
            <a:r>
              <a:rPr lang="en-US" b="1" dirty="0"/>
              <a:t>surrogate controls</a:t>
            </a:r>
            <a:r>
              <a:rPr lang="en-US" dirty="0"/>
              <a:t> are run for each new lot number or shipment of test materials; after major system maintenance; and after software upgrades; or, every 30 days, whichever is more frequent</a:t>
            </a:r>
            <a:r>
              <a:rPr lang="en-US" dirty="0" smtClean="0"/>
              <a:t>.</a:t>
            </a:r>
          </a:p>
          <a:p>
            <a:pPr marL="68580" indent="0">
              <a:buNone/>
            </a:pPr>
            <a:endParaRPr lang="en-US" dirty="0" smtClean="0"/>
          </a:p>
          <a:p>
            <a:pPr marL="68580" indent="0">
              <a:buNone/>
            </a:pPr>
            <a:r>
              <a:rPr lang="en-US" b="1" dirty="0" smtClean="0"/>
              <a:t>For </a:t>
            </a:r>
            <a:r>
              <a:rPr lang="en-US" b="1" dirty="0"/>
              <a:t>new reagent lot verification</a:t>
            </a:r>
            <a:r>
              <a:rPr lang="en-US" dirty="0"/>
              <a:t>: New lots and/or shipments are validated </a:t>
            </a:r>
            <a:r>
              <a:rPr lang="en-US" dirty="0">
                <a:solidFill>
                  <a:srgbClr val="FF0000"/>
                </a:solidFill>
              </a:rPr>
              <a:t>before or concurrent </a:t>
            </a:r>
            <a:r>
              <a:rPr lang="en-US" dirty="0"/>
              <a:t>with use for patient testing. For </a:t>
            </a:r>
            <a:r>
              <a:rPr lang="en-US" dirty="0" err="1"/>
              <a:t>Ampliprep</a:t>
            </a:r>
            <a:r>
              <a:rPr lang="en-US" dirty="0"/>
              <a:t>/</a:t>
            </a:r>
            <a:r>
              <a:rPr lang="en-US" dirty="0" err="1"/>
              <a:t>Taqman</a:t>
            </a:r>
            <a:r>
              <a:rPr lang="en-US" dirty="0"/>
              <a:t> HIV PCR, cross-checking of lots consists of testing three levels of known surrogate controls: a) weak positive, b) mid-to-high range positive, and c) log &lt;1.30 (target not detected) patient obtained from a previous run (using previous lot number of reagent if performing a cross-check). </a:t>
            </a:r>
            <a:endParaRPr lang="en-US" dirty="0" smtClean="0"/>
          </a:p>
          <a:p>
            <a:pPr marL="68580" indent="0">
              <a:buNone/>
            </a:pPr>
            <a:endParaRPr lang="en-US" b="1" dirty="0"/>
          </a:p>
          <a:p>
            <a:pPr marL="68580" indent="0">
              <a:buNone/>
            </a:pPr>
            <a:r>
              <a:rPr lang="en-US" b="1" dirty="0" smtClean="0"/>
              <a:t>For </a:t>
            </a:r>
            <a:r>
              <a:rPr lang="en-US" b="1" dirty="0"/>
              <a:t>external control testing after maintenance, software upgrades, or every 30 days</a:t>
            </a:r>
            <a:r>
              <a:rPr lang="en-US" dirty="0"/>
              <a:t>: Perform testing with external QC reagents included within the kit currently in-use, and add two levels of stock surrogate controls. </a:t>
            </a:r>
          </a:p>
          <a:p>
            <a:pPr marL="68580" indent="0">
              <a:buNone/>
            </a:pPr>
            <a:endParaRPr lang="en-US" dirty="0"/>
          </a:p>
        </p:txBody>
      </p:sp>
    </p:spTree>
    <p:extLst>
      <p:ext uri="{BB962C8B-B14F-4D97-AF65-F5344CB8AC3E}">
        <p14:creationId xmlns:p14="http://schemas.microsoft.com/office/powerpoint/2010/main" val="39823410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Continued…surrogates</a:t>
            </a:r>
            <a:endParaRPr lang="en-US" dirty="0"/>
          </a:p>
        </p:txBody>
      </p:sp>
      <p:sp>
        <p:nvSpPr>
          <p:cNvPr id="3" name="Content Placeholder 2"/>
          <p:cNvSpPr>
            <a:spLocks noGrp="1"/>
          </p:cNvSpPr>
          <p:nvPr>
            <p:ph idx="1"/>
          </p:nvPr>
        </p:nvSpPr>
        <p:spPr/>
        <p:txBody>
          <a:bodyPr>
            <a:normAutofit fontScale="62500" lnSpcReduction="20000"/>
          </a:bodyPr>
          <a:lstStyle/>
          <a:p>
            <a:pPr marL="68580" indent="0">
              <a:buNone/>
            </a:pPr>
            <a:endParaRPr lang="en-US" dirty="0"/>
          </a:p>
          <a:p>
            <a:r>
              <a:rPr lang="en-US" dirty="0"/>
              <a:t>The stock surrogate controls (weak positive and mid-to-high range positive) may be obtained from a third party vendor, or may be made in-house using neat plasma obtained from a known positive patient using the following </a:t>
            </a:r>
            <a:r>
              <a:rPr lang="en-US" dirty="0" smtClean="0"/>
              <a:t>procedure (see SOP…)</a:t>
            </a:r>
          </a:p>
          <a:p>
            <a:endParaRPr lang="en-US" dirty="0"/>
          </a:p>
          <a:p>
            <a:pPr lvl="0"/>
            <a:r>
              <a:rPr lang="en-US" dirty="0"/>
              <a:t>Record results of surrogate external QC on QC forms. Include kit lot number. Report in log values</a:t>
            </a:r>
            <a:r>
              <a:rPr lang="en-US" dirty="0" smtClean="0"/>
              <a:t>.</a:t>
            </a:r>
          </a:p>
          <a:p>
            <a:pPr marL="68580" lvl="0" indent="0">
              <a:buNone/>
            </a:pPr>
            <a:endParaRPr lang="en-US" dirty="0"/>
          </a:p>
          <a:p>
            <a:pPr lvl="0"/>
            <a:r>
              <a:rPr lang="en-US" dirty="0"/>
              <a:t>Plot values on QC LJ charts, and review for shifts and trends between kits. </a:t>
            </a:r>
            <a:endParaRPr lang="en-US" dirty="0" smtClean="0"/>
          </a:p>
          <a:p>
            <a:pPr marL="68580" lvl="0" indent="0">
              <a:buNone/>
            </a:pPr>
            <a:endParaRPr lang="en-US" dirty="0"/>
          </a:p>
          <a:p>
            <a:pPr lvl="0"/>
            <a:r>
              <a:rPr lang="en-US" dirty="0"/>
              <a:t>Compare the lab mean with expected mean. Inter-assay variation should remain within 0.2 log of the calculated surrogate mean.  Verify the values are within </a:t>
            </a:r>
            <a:r>
              <a:rPr lang="en-US" u="sng" dirty="0"/>
              <a:t>3SD of the surrogate calculated laboratory mean.  Check for violation of 10x rule.</a:t>
            </a:r>
            <a:r>
              <a:rPr lang="en-US" dirty="0"/>
              <a:t>(CLSI, 2003).</a:t>
            </a:r>
          </a:p>
          <a:p>
            <a:endParaRPr lang="en-US" dirty="0"/>
          </a:p>
          <a:p>
            <a:pPr marL="68580" indent="0">
              <a:buNone/>
            </a:pPr>
            <a:endParaRPr lang="en-US" dirty="0"/>
          </a:p>
        </p:txBody>
      </p:sp>
    </p:spTree>
    <p:extLst>
      <p:ext uri="{BB962C8B-B14F-4D97-AF65-F5344CB8AC3E}">
        <p14:creationId xmlns:p14="http://schemas.microsoft.com/office/powerpoint/2010/main" val="34603191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surrogates</a:t>
            </a:r>
            <a:endParaRPr lang="en-US" dirty="0"/>
          </a:p>
        </p:txBody>
      </p:sp>
      <p:sp>
        <p:nvSpPr>
          <p:cNvPr id="3" name="Content Placeholder 2"/>
          <p:cNvSpPr>
            <a:spLocks noGrp="1"/>
          </p:cNvSpPr>
          <p:nvPr>
            <p:ph idx="1"/>
          </p:nvPr>
        </p:nvSpPr>
        <p:spPr/>
        <p:txBody>
          <a:bodyPr>
            <a:normAutofit fontScale="55000" lnSpcReduction="20000"/>
          </a:bodyPr>
          <a:lstStyle/>
          <a:p>
            <a:pPr marL="68580" lvl="0" indent="0">
              <a:buNone/>
            </a:pPr>
            <a:r>
              <a:rPr lang="en-US" dirty="0"/>
              <a:t>Quality control statistical charts are created monthly </a:t>
            </a:r>
            <a:r>
              <a:rPr lang="en-US" dirty="0">
                <a:solidFill>
                  <a:srgbClr val="FF0000"/>
                </a:solidFill>
              </a:rPr>
              <a:t>to monitor trends over time </a:t>
            </a:r>
            <a:r>
              <a:rPr lang="en-US" dirty="0"/>
              <a:t>and define analytic imprecision. Monthly review of charts to be performed by supervisor or designee. Print and review charts (all levels of external surrogate controls, both manufacturer and patient controls) for any </a:t>
            </a:r>
            <a:r>
              <a:rPr lang="en-US" dirty="0">
                <a:solidFill>
                  <a:srgbClr val="FF0000"/>
                </a:solidFill>
              </a:rPr>
              <a:t>shifts or trends </a:t>
            </a:r>
            <a:r>
              <a:rPr lang="en-US" dirty="0"/>
              <a:t>over time or between reagent lot numbers. Also take care to review charts for changes after system or software maintenance. Take corrective action (and document) if warranted</a:t>
            </a:r>
            <a:r>
              <a:rPr lang="en-US" dirty="0" smtClean="0"/>
              <a:t>.</a:t>
            </a:r>
          </a:p>
          <a:p>
            <a:pPr marL="68580" lvl="0" indent="0">
              <a:buNone/>
            </a:pPr>
            <a:endParaRPr lang="en-US" dirty="0" smtClean="0">
              <a:solidFill>
                <a:srgbClr val="FF0000"/>
              </a:solidFill>
            </a:endParaRPr>
          </a:p>
          <a:p>
            <a:pPr marL="68580" lvl="0" indent="0">
              <a:buNone/>
            </a:pPr>
            <a:endParaRPr lang="en-US" dirty="0">
              <a:solidFill>
                <a:srgbClr val="FF0000"/>
              </a:solidFill>
            </a:endParaRPr>
          </a:p>
          <a:p>
            <a:pPr marL="68580" lvl="0" indent="0">
              <a:buNone/>
            </a:pPr>
            <a:endParaRPr lang="en-US" dirty="0">
              <a:solidFill>
                <a:srgbClr val="FF0000"/>
              </a:solidFill>
            </a:endParaRPr>
          </a:p>
          <a:p>
            <a:pPr marL="68580" lvl="0" indent="0">
              <a:buNone/>
            </a:pPr>
            <a:r>
              <a:rPr lang="en-US" dirty="0" smtClean="0">
                <a:solidFill>
                  <a:srgbClr val="FF0000"/>
                </a:solidFill>
              </a:rPr>
              <a:t>What is a </a:t>
            </a:r>
            <a:r>
              <a:rPr lang="en-US" dirty="0">
                <a:solidFill>
                  <a:srgbClr val="FF0000"/>
                </a:solidFill>
              </a:rPr>
              <a:t>shift? </a:t>
            </a:r>
            <a:r>
              <a:rPr lang="en-US" dirty="0">
                <a:solidFill>
                  <a:schemeClr val="tx1"/>
                </a:solidFill>
              </a:rPr>
              <a:t>A shift is when the QC </a:t>
            </a:r>
            <a:r>
              <a:rPr lang="en-US" b="1" dirty="0">
                <a:solidFill>
                  <a:schemeClr val="tx1"/>
                </a:solidFill>
              </a:rPr>
              <a:t>values move suddenly upward or downward from the mean and continue the same way </a:t>
            </a:r>
            <a:r>
              <a:rPr lang="en-US" dirty="0">
                <a:solidFill>
                  <a:schemeClr val="tx1"/>
                </a:solidFill>
              </a:rPr>
              <a:t>mathematically changing the mean. This is usually seen when new reagents or quality control material has been used, when there is an issue with the instrument such as a change in internal temperature </a:t>
            </a:r>
            <a:r>
              <a:rPr lang="en-US" dirty="0" smtClean="0">
                <a:solidFill>
                  <a:schemeClr val="tx1"/>
                </a:solidFill>
              </a:rPr>
              <a:t>…</a:t>
            </a:r>
          </a:p>
          <a:p>
            <a:pPr marL="68580" lvl="0" indent="0">
              <a:buNone/>
            </a:pPr>
            <a:endParaRPr lang="en-US" dirty="0" smtClean="0">
              <a:solidFill>
                <a:srgbClr val="FF0000"/>
              </a:solidFill>
            </a:endParaRPr>
          </a:p>
          <a:p>
            <a:pPr marL="68580" lvl="0" indent="0">
              <a:buNone/>
            </a:pPr>
            <a:r>
              <a:rPr lang="en-US" dirty="0" smtClean="0">
                <a:solidFill>
                  <a:srgbClr val="FF0000"/>
                </a:solidFill>
              </a:rPr>
              <a:t>What is a </a:t>
            </a:r>
            <a:r>
              <a:rPr lang="en-US" dirty="0">
                <a:solidFill>
                  <a:srgbClr val="FF0000"/>
                </a:solidFill>
              </a:rPr>
              <a:t>trend? </a:t>
            </a:r>
            <a:r>
              <a:rPr lang="en-US" dirty="0">
                <a:solidFill>
                  <a:schemeClr val="tx1"/>
                </a:solidFill>
              </a:rPr>
              <a:t>A trend is when the QC </a:t>
            </a:r>
            <a:r>
              <a:rPr lang="en-US" b="1" dirty="0">
                <a:solidFill>
                  <a:schemeClr val="tx1"/>
                </a:solidFill>
              </a:rPr>
              <a:t>values slowly move up or down from the mean and continue moving the same direction over time</a:t>
            </a:r>
            <a:r>
              <a:rPr lang="en-US" dirty="0">
                <a:solidFill>
                  <a:schemeClr val="tx1"/>
                </a:solidFill>
              </a:rPr>
              <a:t>. This can be the case of a calibration that is failing or reagent stability issues</a:t>
            </a:r>
            <a:r>
              <a:rPr lang="en-US" dirty="0" smtClean="0">
                <a:solidFill>
                  <a:schemeClr val="tx1"/>
                </a:solidFill>
              </a:rPr>
              <a:t>. For </a:t>
            </a:r>
            <a:r>
              <a:rPr lang="en-US" dirty="0" err="1" smtClean="0">
                <a:solidFill>
                  <a:schemeClr val="tx1"/>
                </a:solidFill>
              </a:rPr>
              <a:t>Taqman</a:t>
            </a:r>
            <a:r>
              <a:rPr lang="en-US" dirty="0" smtClean="0">
                <a:solidFill>
                  <a:schemeClr val="tx1"/>
                </a:solidFill>
              </a:rPr>
              <a:t>: Usually, the bulb is at end of its life.</a:t>
            </a:r>
            <a:endParaRPr lang="en-US" dirty="0">
              <a:solidFill>
                <a:schemeClr val="tx1"/>
              </a:solidFill>
            </a:endParaRPr>
          </a:p>
          <a:p>
            <a:pPr lvl="0"/>
            <a:endParaRPr lang="en-US" dirty="0"/>
          </a:p>
          <a:p>
            <a:endParaRPr lang="en-US" dirty="0"/>
          </a:p>
        </p:txBody>
      </p:sp>
    </p:spTree>
    <p:extLst>
      <p:ext uri="{BB962C8B-B14F-4D97-AF65-F5344CB8AC3E}">
        <p14:creationId xmlns:p14="http://schemas.microsoft.com/office/powerpoint/2010/main" val="1035281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Time to look at the LJ Charts…</a:t>
            </a:r>
            <a:endParaRPr lang="en-US" dirty="0"/>
          </a:p>
        </p:txBody>
      </p:sp>
      <p:sp>
        <p:nvSpPr>
          <p:cNvPr id="3" name="Content Placeholder 2"/>
          <p:cNvSpPr>
            <a:spLocks noGrp="1"/>
          </p:cNvSpPr>
          <p:nvPr>
            <p:ph idx="1"/>
          </p:nvPr>
        </p:nvSpPr>
        <p:spPr/>
        <p:txBody>
          <a:bodyPr/>
          <a:lstStyle/>
          <a:p>
            <a:pPr marL="68580" indent="0">
              <a:buNone/>
            </a:pPr>
            <a:endParaRPr lang="en-US" dirty="0" smtClean="0">
              <a:solidFill>
                <a:srgbClr val="FF0000"/>
              </a:solidFill>
            </a:endParaRPr>
          </a:p>
          <a:p>
            <a:pPr marL="68580" indent="0">
              <a:buNone/>
            </a:pPr>
            <a:endParaRPr lang="en-US" dirty="0">
              <a:solidFill>
                <a:srgbClr val="FF0000"/>
              </a:solidFill>
            </a:endParaRPr>
          </a:p>
          <a:p>
            <a:pPr marL="68580" indent="0">
              <a:buNone/>
            </a:pPr>
            <a:r>
              <a:rPr lang="en-US" dirty="0" smtClean="0">
                <a:solidFill>
                  <a:srgbClr val="FF0000"/>
                </a:solidFill>
              </a:rPr>
              <a:t>Pull </a:t>
            </a:r>
            <a:r>
              <a:rPr lang="en-US" dirty="0">
                <a:solidFill>
                  <a:srgbClr val="FF0000"/>
                </a:solidFill>
              </a:rPr>
              <a:t>out the </a:t>
            </a:r>
            <a:r>
              <a:rPr lang="en-US" dirty="0" smtClean="0">
                <a:solidFill>
                  <a:srgbClr val="FF0000"/>
                </a:solidFill>
              </a:rPr>
              <a:t>HIV QC </a:t>
            </a:r>
            <a:r>
              <a:rPr lang="en-US" dirty="0">
                <a:solidFill>
                  <a:srgbClr val="FF0000"/>
                </a:solidFill>
              </a:rPr>
              <a:t>notebook – let’s review!</a:t>
            </a:r>
          </a:p>
          <a:p>
            <a:pPr marL="68580" indent="0">
              <a:buNone/>
            </a:pPr>
            <a:endParaRPr lang="en-US" dirty="0" smtClean="0"/>
          </a:p>
          <a:p>
            <a:pPr marL="68580" indent="0">
              <a:buNone/>
            </a:pPr>
            <a:r>
              <a:rPr lang="en-US" dirty="0" smtClean="0"/>
              <a:t>Examples</a:t>
            </a:r>
            <a:endParaRPr lang="en-US" dirty="0"/>
          </a:p>
        </p:txBody>
      </p:sp>
    </p:spTree>
    <p:extLst>
      <p:ext uri="{BB962C8B-B14F-4D97-AF65-F5344CB8AC3E}">
        <p14:creationId xmlns:p14="http://schemas.microsoft.com/office/powerpoint/2010/main" val="26110820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 surveys – and QC</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CAP </a:t>
            </a:r>
            <a:r>
              <a:rPr lang="en-US" dirty="0"/>
              <a:t>survey participation is considered a part of the laboratory’s QC/QA program. </a:t>
            </a:r>
            <a:r>
              <a:rPr lang="en-US" dirty="0">
                <a:solidFill>
                  <a:srgbClr val="FF0000"/>
                </a:solidFill>
              </a:rPr>
              <a:t>Review CAP survey results and placement with regard to </a:t>
            </a:r>
            <a:r>
              <a:rPr lang="en-US" b="1" dirty="0">
                <a:solidFill>
                  <a:srgbClr val="FF0000"/>
                </a:solidFill>
              </a:rPr>
              <a:t>peer group </a:t>
            </a:r>
            <a:r>
              <a:rPr lang="en-US" dirty="0">
                <a:solidFill>
                  <a:srgbClr val="FF0000"/>
                </a:solidFill>
              </a:rPr>
              <a:t>participation. </a:t>
            </a:r>
            <a:r>
              <a:rPr lang="en-US" dirty="0"/>
              <a:t>Take corrective action if lab results are out of range (flagged) when compared to peer group.</a:t>
            </a:r>
          </a:p>
          <a:p>
            <a:pPr marL="68580" indent="0">
              <a:buNone/>
            </a:pPr>
            <a:endParaRPr lang="en-US" dirty="0" smtClean="0"/>
          </a:p>
          <a:p>
            <a:pPr marL="68580" indent="0">
              <a:buNone/>
            </a:pPr>
            <a:r>
              <a:rPr lang="en-US" dirty="0" smtClean="0"/>
              <a:t>Again, look for shifts or trends.</a:t>
            </a:r>
          </a:p>
          <a:p>
            <a:pPr marL="68580" indent="0">
              <a:buNone/>
            </a:pPr>
            <a:r>
              <a:rPr lang="en-US" dirty="0">
                <a:solidFill>
                  <a:srgbClr val="FF0000"/>
                </a:solidFill>
              </a:rPr>
              <a:t>Pull out the </a:t>
            </a:r>
            <a:r>
              <a:rPr lang="en-US" dirty="0" smtClean="0">
                <a:solidFill>
                  <a:srgbClr val="FF0000"/>
                </a:solidFill>
              </a:rPr>
              <a:t>CAP </a:t>
            </a:r>
            <a:r>
              <a:rPr lang="en-US" dirty="0" smtClean="0">
                <a:solidFill>
                  <a:srgbClr val="FF0000"/>
                </a:solidFill>
              </a:rPr>
              <a:t>HIV survey notebook </a:t>
            </a:r>
            <a:r>
              <a:rPr lang="en-US" dirty="0">
                <a:solidFill>
                  <a:srgbClr val="FF0000"/>
                </a:solidFill>
              </a:rPr>
              <a:t>– let’s review!</a:t>
            </a:r>
          </a:p>
          <a:p>
            <a:pPr marL="68580" indent="0">
              <a:buNone/>
            </a:pPr>
            <a:endParaRPr lang="en-US" dirty="0"/>
          </a:p>
        </p:txBody>
      </p:sp>
    </p:spTree>
    <p:extLst>
      <p:ext uri="{BB962C8B-B14F-4D97-AF65-F5344CB8AC3E}">
        <p14:creationId xmlns:p14="http://schemas.microsoft.com/office/powerpoint/2010/main" val="1462204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Discussion</a:t>
            </a:r>
            <a:endParaRPr lang="en-US" dirty="0"/>
          </a:p>
        </p:txBody>
      </p:sp>
      <p:sp>
        <p:nvSpPr>
          <p:cNvPr id="3" name="Content Placeholder 2"/>
          <p:cNvSpPr>
            <a:spLocks noGrp="1"/>
          </p:cNvSpPr>
          <p:nvPr>
            <p:ph idx="1"/>
          </p:nvPr>
        </p:nvSpPr>
        <p:spPr/>
        <p:txBody>
          <a:bodyPr>
            <a:normAutofit/>
          </a:bodyPr>
          <a:lstStyle/>
          <a:p>
            <a:r>
              <a:rPr lang="en-US" dirty="0" smtClean="0"/>
              <a:t>Any QC Questions?</a:t>
            </a:r>
          </a:p>
          <a:p>
            <a:pPr marL="68580" indent="0">
              <a:buNone/>
            </a:pPr>
            <a:endParaRPr lang="en-US" dirty="0" smtClean="0"/>
          </a:p>
          <a:p>
            <a:pPr marL="68580" indent="0">
              <a:buNone/>
            </a:pPr>
            <a:r>
              <a:rPr lang="en-US" dirty="0" smtClean="0"/>
              <a:t>*Report all concerns, suggestions, occurrences to the microbiology supervisor.</a:t>
            </a:r>
          </a:p>
          <a:p>
            <a:pPr marL="68580" indent="0">
              <a:buNone/>
            </a:pPr>
            <a:endParaRPr lang="en-US" dirty="0"/>
          </a:p>
          <a:p>
            <a:pPr marL="68580" indent="0">
              <a:buNone/>
            </a:pPr>
            <a:r>
              <a:rPr lang="en-US" b="1" u="sng" dirty="0" smtClean="0"/>
              <a:t>EVERYONE</a:t>
            </a:r>
            <a:r>
              <a:rPr lang="en-US" b="1" dirty="0" smtClean="0"/>
              <a:t> is responsible for QC! Look at each item with an INSPECTOR’s eye…</a:t>
            </a:r>
          </a:p>
          <a:p>
            <a:pPr marL="68580" indent="0">
              <a:buNone/>
            </a:pPr>
            <a:endParaRPr lang="en-US" b="1" dirty="0"/>
          </a:p>
        </p:txBody>
      </p:sp>
    </p:spTree>
    <p:extLst>
      <p:ext uri="{BB962C8B-B14F-4D97-AF65-F5344CB8AC3E}">
        <p14:creationId xmlns:p14="http://schemas.microsoft.com/office/powerpoint/2010/main" val="3478262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3925336"/>
          </a:xfrm>
        </p:spPr>
        <p:txBody>
          <a:bodyPr>
            <a:normAutofit/>
          </a:bodyPr>
          <a:lstStyle/>
          <a:p>
            <a:pPr marL="68580" lvl="0" algn="ctr">
              <a:spcBef>
                <a:spcPct val="20000"/>
              </a:spcBef>
            </a:pPr>
            <a:r>
              <a:rPr lang="en-US" dirty="0" smtClean="0"/>
              <a:t>                              </a:t>
            </a:r>
            <a:endParaRPr lang="en-US" dirty="0"/>
          </a:p>
        </p:txBody>
      </p:sp>
      <p:sp>
        <p:nvSpPr>
          <p:cNvPr id="3" name="Content Placeholder 2"/>
          <p:cNvSpPr>
            <a:spLocks noGrp="1"/>
          </p:cNvSpPr>
          <p:nvPr>
            <p:ph idx="1"/>
          </p:nvPr>
        </p:nvSpPr>
        <p:spPr>
          <a:xfrm>
            <a:off x="3617162" y="2119989"/>
            <a:ext cx="2911422" cy="1579040"/>
          </a:xfrm>
        </p:spPr>
        <p:txBody>
          <a:bodyPr>
            <a:normAutofit/>
          </a:bodyPr>
          <a:lstStyle/>
          <a:p>
            <a:pPr marL="68580" indent="0" algn="ctr">
              <a:buNone/>
            </a:pPr>
            <a:r>
              <a:rPr lang="en-US" sz="3600" dirty="0">
                <a:solidFill>
                  <a:srgbClr val="94C600"/>
                </a:solidFill>
              </a:rPr>
              <a:t>Thank you</a:t>
            </a:r>
            <a:r>
              <a:rPr lang="en-US" sz="3200" dirty="0">
                <a:solidFill>
                  <a:srgbClr val="3E3D2D"/>
                </a:solidFill>
              </a:rPr>
              <a:t/>
            </a:r>
            <a:br>
              <a:rPr lang="en-US" sz="3200" dirty="0">
                <a:solidFill>
                  <a:srgbClr val="3E3D2D"/>
                </a:solidFill>
              </a:rPr>
            </a:br>
            <a:endParaRPr lang="en-US" sz="3600" dirty="0" smtClean="0"/>
          </a:p>
        </p:txBody>
      </p:sp>
      <p:pic>
        <p:nvPicPr>
          <p:cNvPr id="1026" name="Picture 2" descr="C:\Users\VHAATGWestJ2\AppData\Local\Microsoft\Windows\Temporary Internet Files\Content.IE5\A2D68B9D\14051-illustration-of-a-four-leaf-clover-pv[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2971800"/>
            <a:ext cx="3429000"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8740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VHA MISSION</a:t>
            </a:r>
            <a:endParaRPr lang="en-US" dirty="0"/>
          </a:p>
        </p:txBody>
      </p:sp>
      <p:sp>
        <p:nvSpPr>
          <p:cNvPr id="3" name="Content Placeholder 2"/>
          <p:cNvSpPr>
            <a:spLocks noGrp="1"/>
          </p:cNvSpPr>
          <p:nvPr>
            <p:ph idx="1"/>
          </p:nvPr>
        </p:nvSpPr>
        <p:spPr/>
        <p:txBody>
          <a:bodyPr/>
          <a:lstStyle/>
          <a:p>
            <a:pPr marL="68580" indent="0">
              <a:buNone/>
            </a:pPr>
            <a:r>
              <a:rPr lang="en-US" dirty="0" smtClean="0"/>
              <a:t>Strategic Plan 2013-2018:</a:t>
            </a:r>
          </a:p>
          <a:p>
            <a:pPr marL="68580" indent="0">
              <a:buNone/>
            </a:pPr>
            <a:endParaRPr lang="en-US" dirty="0"/>
          </a:p>
          <a:p>
            <a:pPr marL="68580" indent="0">
              <a:buNone/>
            </a:pPr>
            <a:r>
              <a:rPr lang="en-US" dirty="0" smtClean="0"/>
              <a:t>“Honor America’s Veterans by </a:t>
            </a:r>
            <a:r>
              <a:rPr lang="en-US" u="sng" dirty="0" smtClean="0"/>
              <a:t>providing exceptional health care </a:t>
            </a:r>
            <a:r>
              <a:rPr lang="en-US" dirty="0" smtClean="0"/>
              <a:t>that improves their health and well-being.”</a:t>
            </a:r>
          </a:p>
          <a:p>
            <a:pPr marL="68580" indent="0">
              <a:buNone/>
            </a:pPr>
            <a:endParaRPr lang="en-US" dirty="0"/>
          </a:p>
          <a:p>
            <a:pPr marL="68580" indent="0">
              <a:buNone/>
            </a:pPr>
            <a:endParaRPr lang="en-US" dirty="0" smtClean="0"/>
          </a:p>
          <a:p>
            <a:pPr marL="68580" indent="0">
              <a:buNone/>
            </a:pPr>
            <a:endParaRPr lang="en-US" dirty="0"/>
          </a:p>
          <a:p>
            <a:pPr marL="68580" indent="0">
              <a:buNone/>
            </a:pPr>
            <a:endParaRPr lang="en-US" dirty="0"/>
          </a:p>
        </p:txBody>
      </p:sp>
    </p:spTree>
    <p:extLst>
      <p:ext uri="{BB962C8B-B14F-4D97-AF65-F5344CB8AC3E}">
        <p14:creationId xmlns:p14="http://schemas.microsoft.com/office/powerpoint/2010/main" val="16204271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Guidance</a:t>
            </a:r>
            <a:endParaRPr lang="en-US" dirty="0"/>
          </a:p>
        </p:txBody>
      </p:sp>
      <p:sp>
        <p:nvSpPr>
          <p:cNvPr id="3" name="Content Placeholder 2"/>
          <p:cNvSpPr>
            <a:spLocks noGrp="1"/>
          </p:cNvSpPr>
          <p:nvPr>
            <p:ph idx="1"/>
          </p:nvPr>
        </p:nvSpPr>
        <p:spPr/>
        <p:txBody>
          <a:bodyPr/>
          <a:lstStyle/>
          <a:p>
            <a:r>
              <a:rPr lang="en-US" dirty="0" smtClean="0"/>
              <a:t>CLIA</a:t>
            </a:r>
          </a:p>
          <a:p>
            <a:r>
              <a:rPr lang="en-US" dirty="0" smtClean="0"/>
              <a:t>CAP checklists (GEN, MOLECULAR, MICRO)</a:t>
            </a:r>
          </a:p>
          <a:p>
            <a:r>
              <a:rPr lang="en-US" dirty="0" smtClean="0"/>
              <a:t>VAMC mandates; Chief of Pathology may add additional procedures as warranted</a:t>
            </a:r>
          </a:p>
          <a:p>
            <a:pPr marL="68580" indent="0">
              <a:buNone/>
            </a:pPr>
            <a:r>
              <a:rPr lang="en-US" dirty="0" smtClean="0"/>
              <a:t>(Pathology holds all  lab CLIA certificates)</a:t>
            </a:r>
          </a:p>
          <a:p>
            <a:pPr marL="68580" indent="0">
              <a:buNone/>
            </a:pPr>
            <a:endParaRPr lang="en-US" dirty="0"/>
          </a:p>
        </p:txBody>
      </p:sp>
    </p:spTree>
    <p:extLst>
      <p:ext uri="{BB962C8B-B14F-4D97-AF65-F5344CB8AC3E}">
        <p14:creationId xmlns:p14="http://schemas.microsoft.com/office/powerpoint/2010/main" val="23935490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SOPs</a:t>
            </a:r>
            <a:endParaRPr lang="en-US" dirty="0"/>
          </a:p>
        </p:txBody>
      </p:sp>
      <p:sp>
        <p:nvSpPr>
          <p:cNvPr id="3" name="Content Placeholder 2"/>
          <p:cNvSpPr>
            <a:spLocks noGrp="1"/>
          </p:cNvSpPr>
          <p:nvPr>
            <p:ph idx="1"/>
          </p:nvPr>
        </p:nvSpPr>
        <p:spPr/>
        <p:txBody>
          <a:bodyPr>
            <a:normAutofit fontScale="92500" lnSpcReduction="20000"/>
          </a:bodyPr>
          <a:lstStyle/>
          <a:p>
            <a:pPr marL="68580" indent="0">
              <a:buNone/>
            </a:pPr>
            <a:r>
              <a:rPr lang="en-US" dirty="0" smtClean="0"/>
              <a:t>Overarching SOPs:</a:t>
            </a:r>
          </a:p>
          <a:p>
            <a:pPr marL="68580" indent="0">
              <a:buNone/>
            </a:pPr>
            <a:r>
              <a:rPr lang="en-US" b="1" dirty="0" smtClean="0"/>
              <a:t>QUALITY CONTROL and QUALITY IMPROVEMENT</a:t>
            </a:r>
          </a:p>
          <a:p>
            <a:pPr marL="68580" indent="0">
              <a:buNone/>
            </a:pPr>
            <a:endParaRPr lang="en-US" dirty="0"/>
          </a:p>
          <a:p>
            <a:pPr marL="68580" indent="0">
              <a:buNone/>
            </a:pPr>
            <a:r>
              <a:rPr lang="en-US" dirty="0" smtClean="0"/>
              <a:t>MI-001-12</a:t>
            </a:r>
          </a:p>
          <a:p>
            <a:pPr marL="68580" indent="0">
              <a:buNone/>
            </a:pPr>
            <a:r>
              <a:rPr lang="en-US" dirty="0" smtClean="0"/>
              <a:t>(contains definitions, frequency of QC/PMs, and expected results of molecular QC platforms)</a:t>
            </a:r>
          </a:p>
          <a:p>
            <a:pPr marL="68580" indent="0">
              <a:buNone/>
            </a:pPr>
            <a:endParaRPr lang="en-US" dirty="0"/>
          </a:p>
          <a:p>
            <a:pPr marL="68580" indent="0">
              <a:buNone/>
            </a:pPr>
            <a:r>
              <a:rPr lang="en-US" dirty="0" smtClean="0"/>
              <a:t>LAB GEN (contains specific information on corrective actions – occurrence reporting, </a:t>
            </a:r>
            <a:r>
              <a:rPr lang="en-US" b="1" dirty="0" smtClean="0"/>
              <a:t>Check Point </a:t>
            </a:r>
            <a:r>
              <a:rPr lang="en-US" dirty="0" smtClean="0"/>
              <a:t>use, and other general laboratory)</a:t>
            </a:r>
            <a:endParaRPr lang="en-US" dirty="0"/>
          </a:p>
        </p:txBody>
      </p:sp>
    </p:spTree>
    <p:extLst>
      <p:ext uri="{BB962C8B-B14F-4D97-AF65-F5344CB8AC3E}">
        <p14:creationId xmlns:p14="http://schemas.microsoft.com/office/powerpoint/2010/main" val="41278475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a:t>
            </a:r>
            <a:endParaRPr lang="en-US" dirty="0"/>
          </a:p>
        </p:txBody>
      </p:sp>
      <p:sp>
        <p:nvSpPr>
          <p:cNvPr id="3" name="Content Placeholder 2"/>
          <p:cNvSpPr>
            <a:spLocks noGrp="1"/>
          </p:cNvSpPr>
          <p:nvPr>
            <p:ph idx="1"/>
          </p:nvPr>
        </p:nvSpPr>
        <p:spPr/>
        <p:txBody>
          <a:bodyPr>
            <a:normAutofit/>
          </a:bodyPr>
          <a:lstStyle/>
          <a:p>
            <a:pPr marL="68580" indent="0">
              <a:buNone/>
            </a:pPr>
            <a:endParaRPr lang="en-US" dirty="0">
              <a:solidFill>
                <a:srgbClr val="FF0000"/>
              </a:solidFill>
            </a:endParaRPr>
          </a:p>
          <a:p>
            <a:pPr marL="68580" indent="0">
              <a:buNone/>
            </a:pPr>
            <a:r>
              <a:rPr lang="en-US" sz="2000" b="1" dirty="0" smtClean="0"/>
              <a:t>“The Only Thing That Is Constant Is Change -” </a:t>
            </a:r>
            <a:r>
              <a:rPr lang="en-US" dirty="0" smtClean="0"/>
              <a:t/>
            </a:r>
            <a:br>
              <a:rPr lang="en-US" dirty="0" smtClean="0"/>
            </a:br>
            <a:r>
              <a:rPr lang="en-US" sz="1800" dirty="0" smtClean="0"/>
              <a:t>― </a:t>
            </a:r>
            <a:r>
              <a:rPr lang="en-US" sz="1800" dirty="0" smtClean="0">
                <a:hlinkClick r:id="rId2"/>
              </a:rPr>
              <a:t>Heraclitus</a:t>
            </a:r>
            <a:r>
              <a:rPr lang="en-US" sz="1800" dirty="0" smtClean="0"/>
              <a:t> (Greek philosopher, 500 B.C.)</a:t>
            </a:r>
          </a:p>
          <a:p>
            <a:pPr marL="68580" indent="0">
              <a:buNone/>
            </a:pPr>
            <a:endParaRPr lang="en-US" dirty="0" smtClean="0"/>
          </a:p>
          <a:p>
            <a:pPr marL="68580" indent="0">
              <a:buNone/>
            </a:pPr>
            <a:endParaRPr lang="en-US" dirty="0" smtClean="0"/>
          </a:p>
          <a:p>
            <a:pPr marL="68580" indent="0">
              <a:buNone/>
            </a:pPr>
            <a:endParaRPr lang="en-US" dirty="0" smtClean="0"/>
          </a:p>
          <a:p>
            <a:pPr marL="68580" indent="0">
              <a:buNone/>
            </a:pPr>
            <a:r>
              <a:rPr lang="en-US" b="1" i="1" dirty="0" smtClean="0"/>
              <a:t>NEW CAP Individualized QC PLAN (IQCP</a:t>
            </a:r>
            <a:r>
              <a:rPr lang="en-US" dirty="0" smtClean="0"/>
              <a:t>) requirements … refer to CAP letter.</a:t>
            </a:r>
            <a:endParaRPr lang="en-US" dirty="0"/>
          </a:p>
          <a:p>
            <a:endParaRPr lang="en-US"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52800" y="3502024"/>
            <a:ext cx="1370542" cy="1222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465249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rgbClr val="0070C0"/>
            </a:solidFill>
          </a:ln>
        </p:spPr>
        <p:txBody>
          <a:bodyPr>
            <a:normAutofit fontScale="90000"/>
          </a:bodyPr>
          <a:lstStyle/>
          <a:p>
            <a:r>
              <a:rPr lang="en-US" dirty="0" smtClean="0">
                <a:solidFill>
                  <a:srgbClr val="FF0000"/>
                </a:solidFill>
              </a:rPr>
              <a:t>IQCP</a:t>
            </a:r>
            <a:r>
              <a:rPr lang="en-US" dirty="0" smtClean="0"/>
              <a:t> in </a:t>
            </a:r>
            <a:r>
              <a:rPr lang="en-US" b="1" dirty="0" smtClean="0">
                <a:solidFill>
                  <a:srgbClr val="FF0000"/>
                </a:solidFill>
              </a:rPr>
              <a:t>Molecular</a:t>
            </a:r>
            <a:r>
              <a:rPr lang="en-US" dirty="0" smtClean="0"/>
              <a:t>… in our ATL VAMC Laboratory</a:t>
            </a:r>
            <a:endParaRPr lang="en-US" dirty="0"/>
          </a:p>
        </p:txBody>
      </p:sp>
      <p:sp>
        <p:nvSpPr>
          <p:cNvPr id="3" name="Content Placeholder 2"/>
          <p:cNvSpPr>
            <a:spLocks noGrp="1"/>
          </p:cNvSpPr>
          <p:nvPr>
            <p:ph idx="1"/>
          </p:nvPr>
        </p:nvSpPr>
        <p:spPr/>
        <p:txBody>
          <a:bodyPr/>
          <a:lstStyle/>
          <a:p>
            <a:r>
              <a:rPr lang="en-US" dirty="0" smtClean="0"/>
              <a:t>Current procedures do not change</a:t>
            </a:r>
          </a:p>
          <a:p>
            <a:r>
              <a:rPr lang="en-US" dirty="0" smtClean="0"/>
              <a:t>IQCP plans define the reasons for our current frequency of QC (because CLIA requires more frequent QC…)</a:t>
            </a:r>
          </a:p>
          <a:p>
            <a:r>
              <a:rPr lang="en-US" dirty="0" smtClean="0"/>
              <a:t>Used for microbiology systems (Susceptibility, ID, rapid kits, and MOLECULAR - </a:t>
            </a:r>
          </a:p>
          <a:p>
            <a:r>
              <a:rPr lang="en-US" dirty="0" smtClean="0">
                <a:solidFill>
                  <a:srgbClr val="FF0000"/>
                </a:solidFill>
              </a:rPr>
              <a:t>Which molecular tests?</a:t>
            </a:r>
            <a:endParaRPr lang="en-US" dirty="0">
              <a:solidFill>
                <a:srgbClr val="FF0000"/>
              </a:solidFill>
            </a:endParaRPr>
          </a:p>
        </p:txBody>
      </p:sp>
    </p:spTree>
    <p:extLst>
      <p:ext uri="{BB962C8B-B14F-4D97-AF65-F5344CB8AC3E}">
        <p14:creationId xmlns:p14="http://schemas.microsoft.com/office/powerpoint/2010/main" val="11984160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pic>
        <p:nvPicPr>
          <p:cNvPr id="4"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741894" y="2324100"/>
            <a:ext cx="5379224" cy="3508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741230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457200" marR="0" indent="-457200">
              <a:lnSpc>
                <a:spcPct val="115000"/>
              </a:lnSpc>
              <a:spcBef>
                <a:spcPts val="0"/>
              </a:spcBef>
              <a:spcAft>
                <a:spcPts val="0"/>
              </a:spcAft>
            </a:pPr>
            <a:r>
              <a:rPr lang="en-US" i="1" dirty="0">
                <a:latin typeface="Arial"/>
                <a:ea typeface="Times New Roman"/>
                <a:cs typeface="Times New Roman"/>
              </a:rPr>
              <a:t> </a:t>
            </a:r>
            <a:r>
              <a:rPr lang="en-US" sz="1800" b="1" dirty="0">
                <a:solidFill>
                  <a:schemeClr val="tx1"/>
                </a:solidFill>
                <a:latin typeface="Arial"/>
                <a:ea typeface="Times New Roman"/>
                <a:cs typeface="Times New Roman"/>
              </a:rPr>
              <a:t>IN THIS LAB, much of the QC required is dependent on the type of patient sample matrix and the test platform. The following is to be used as a basic guide as testing applies </a:t>
            </a:r>
            <a:r>
              <a:rPr lang="en-US" sz="1800" b="1" dirty="0" smtClean="0">
                <a:solidFill>
                  <a:schemeClr val="tx1"/>
                </a:solidFill>
                <a:latin typeface="Arial"/>
                <a:ea typeface="Times New Roman"/>
                <a:cs typeface="Times New Roman"/>
              </a:rPr>
              <a:t>to Molecular platforms</a:t>
            </a:r>
            <a:r>
              <a:rPr lang="en-US" sz="1800" b="1" dirty="0">
                <a:solidFill>
                  <a:schemeClr val="tx1"/>
                </a:solidFill>
                <a:latin typeface="Arial"/>
                <a:ea typeface="Times New Roman"/>
                <a:cs typeface="Times New Roman"/>
              </a:rPr>
              <a:t>:</a:t>
            </a:r>
            <a:r>
              <a:rPr lang="en-US" sz="4800" dirty="0">
                <a:solidFill>
                  <a:schemeClr val="tx1"/>
                </a:solidFill>
                <a:latin typeface="Calibri"/>
                <a:ea typeface="Calibri"/>
                <a:cs typeface="Times New Roman"/>
              </a:rPr>
              <a:t/>
            </a:r>
            <a:br>
              <a:rPr lang="en-US" sz="4800" dirty="0">
                <a:solidFill>
                  <a:schemeClr val="tx1"/>
                </a:solidFill>
                <a:latin typeface="Calibri"/>
                <a:ea typeface="Calibri"/>
                <a:cs typeface="Times New Roman"/>
              </a:rPr>
            </a:br>
            <a:endParaRPr lang="en-US" dirty="0">
              <a:solidFill>
                <a:schemeClr val="tx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0301373"/>
              </p:ext>
            </p:extLst>
          </p:nvPr>
        </p:nvGraphicFramePr>
        <p:xfrm>
          <a:off x="1143000" y="1616927"/>
          <a:ext cx="6781800" cy="4079875"/>
        </p:xfrm>
        <a:graphic>
          <a:graphicData uri="http://schemas.openxmlformats.org/drawingml/2006/table">
            <a:tbl>
              <a:tblPr firstRow="1" firstCol="1" bandRow="1">
                <a:tableStyleId>{5C22544A-7EE6-4342-B048-85BDC9FD1C3A}</a:tableStyleId>
              </a:tblPr>
              <a:tblGrid>
                <a:gridCol w="2823261"/>
                <a:gridCol w="3958539"/>
              </a:tblGrid>
              <a:tr h="1406853">
                <a:tc>
                  <a:txBody>
                    <a:bodyPr/>
                    <a:lstStyle/>
                    <a:p>
                      <a:pPr marL="0" marR="0">
                        <a:lnSpc>
                          <a:spcPct val="115000"/>
                        </a:lnSpc>
                        <a:spcBef>
                          <a:spcPts val="0"/>
                        </a:spcBef>
                        <a:spcAft>
                          <a:spcPts val="0"/>
                        </a:spcAft>
                      </a:pPr>
                      <a:r>
                        <a:rPr lang="en-US" sz="800">
                          <a:effectLst/>
                        </a:rPr>
                        <a:t>Molecular Tests – QUALITATIVE (AFFIRM and CEPHEID analyzers)</a:t>
                      </a:r>
                      <a:endParaRPr lang="en-US" sz="900">
                        <a:effectLst/>
                      </a:endParaRPr>
                    </a:p>
                    <a:p>
                      <a:pPr marL="0" marR="0">
                        <a:lnSpc>
                          <a:spcPct val="115000"/>
                        </a:lnSpc>
                        <a:spcBef>
                          <a:spcPts val="0"/>
                        </a:spcBef>
                        <a:spcAft>
                          <a:spcPts val="0"/>
                        </a:spcAft>
                      </a:pPr>
                      <a:r>
                        <a:rPr lang="en-US" sz="800">
                          <a:effectLst/>
                        </a:rPr>
                        <a:t> </a:t>
                      </a:r>
                      <a:endParaRPr lang="en-US" sz="900">
                        <a:effectLst/>
                      </a:endParaRPr>
                    </a:p>
                    <a:p>
                      <a:pPr marL="0" marR="0">
                        <a:lnSpc>
                          <a:spcPct val="115000"/>
                        </a:lnSpc>
                        <a:spcBef>
                          <a:spcPts val="0"/>
                        </a:spcBef>
                        <a:spcAft>
                          <a:spcPts val="0"/>
                        </a:spcAft>
                      </a:pPr>
                      <a:r>
                        <a:rPr lang="en-US" sz="800">
                          <a:effectLst/>
                        </a:rPr>
                        <a:t>(BD Affirm – multiplex test, MRSA-Cepheid, CDIF-Cepheid, Multiplex FLU-Cepheid)</a:t>
                      </a:r>
                      <a:endParaRPr lang="en-US" sz="900">
                        <a:effectLst/>
                      </a:endParaRPr>
                    </a:p>
                    <a:p>
                      <a:pPr marL="0" marR="0">
                        <a:lnSpc>
                          <a:spcPct val="115000"/>
                        </a:lnSpc>
                        <a:spcBef>
                          <a:spcPts val="0"/>
                        </a:spcBef>
                        <a:spcAft>
                          <a:spcPts val="0"/>
                        </a:spcAft>
                      </a:pPr>
                      <a:r>
                        <a:rPr lang="en-US" sz="800">
                          <a:effectLst/>
                        </a:rPr>
                        <a:t> </a:t>
                      </a:r>
                      <a:endParaRPr lang="en-US" sz="900">
                        <a:effectLst/>
                      </a:endParaRPr>
                    </a:p>
                    <a:p>
                      <a:pPr marL="0" marR="0">
                        <a:lnSpc>
                          <a:spcPct val="115000"/>
                        </a:lnSpc>
                        <a:spcBef>
                          <a:spcPts val="0"/>
                        </a:spcBef>
                        <a:spcAft>
                          <a:spcPts val="0"/>
                        </a:spcAft>
                      </a:pPr>
                      <a:r>
                        <a:rPr lang="en-US" sz="800">
                          <a:effectLst/>
                        </a:rPr>
                        <a:t> </a:t>
                      </a:r>
                      <a:endParaRPr lang="en-US" sz="900">
                        <a:effectLst/>
                        <a:latin typeface="Calibri"/>
                        <a:ea typeface="Calibri"/>
                        <a:cs typeface="Times New Roman"/>
                      </a:endParaRPr>
                    </a:p>
                  </a:txBody>
                  <a:tcPr marL="55051" marR="55051" marT="0" marB="0"/>
                </a:tc>
                <a:tc>
                  <a:txBody>
                    <a:bodyPr/>
                    <a:lstStyle/>
                    <a:p>
                      <a:pPr marL="342900" marR="0" lvl="0" indent="-342900">
                        <a:lnSpc>
                          <a:spcPct val="115000"/>
                        </a:lnSpc>
                        <a:spcBef>
                          <a:spcPts val="0"/>
                        </a:spcBef>
                        <a:spcAft>
                          <a:spcPts val="0"/>
                        </a:spcAft>
                        <a:buFont typeface="Symbol"/>
                        <a:buChar char=""/>
                      </a:pPr>
                      <a:r>
                        <a:rPr lang="en-US" sz="800">
                          <a:effectLst/>
                        </a:rPr>
                        <a:t>30-day external QC on lot in use</a:t>
                      </a:r>
                      <a:endParaRPr lang="en-US" sz="900">
                        <a:effectLst/>
                      </a:endParaRPr>
                    </a:p>
                    <a:p>
                      <a:pPr marL="342900" marR="0" lvl="0" indent="-342900">
                        <a:lnSpc>
                          <a:spcPct val="115000"/>
                        </a:lnSpc>
                        <a:spcBef>
                          <a:spcPts val="0"/>
                        </a:spcBef>
                        <a:spcAft>
                          <a:spcPts val="0"/>
                        </a:spcAft>
                        <a:buFont typeface="Symbol"/>
                        <a:buChar char=""/>
                      </a:pPr>
                      <a:r>
                        <a:rPr lang="en-US" sz="800">
                          <a:effectLst/>
                        </a:rPr>
                        <a:t>Internal QC with each patient test</a:t>
                      </a:r>
                      <a:endParaRPr lang="en-US" sz="900">
                        <a:effectLst/>
                      </a:endParaRPr>
                    </a:p>
                    <a:p>
                      <a:pPr marL="342900" marR="0" lvl="0" indent="-342900">
                        <a:lnSpc>
                          <a:spcPct val="115000"/>
                        </a:lnSpc>
                        <a:spcBef>
                          <a:spcPts val="0"/>
                        </a:spcBef>
                        <a:spcAft>
                          <a:spcPts val="0"/>
                        </a:spcAft>
                        <a:buFont typeface="Symbol"/>
                        <a:buChar char=""/>
                      </a:pPr>
                      <a:r>
                        <a:rPr lang="en-US" sz="800">
                          <a:effectLst/>
                        </a:rPr>
                        <a:t>QC each new lot/new shipment using external QC PRIOR to placing a lot in use (note: cannot use a surrogate patient for Affirm or MRSA; may use a surrogate patient specimen for CDIF); test one kit only (of the batch). Must also be performed after instrument software update or major maintenance.</a:t>
                      </a:r>
                      <a:endParaRPr lang="en-US" sz="900">
                        <a:effectLst/>
                        <a:latin typeface="Calibri"/>
                        <a:ea typeface="Calibri"/>
                        <a:cs typeface="Times New Roman"/>
                      </a:endParaRPr>
                    </a:p>
                  </a:txBody>
                  <a:tcPr marL="55051" marR="55051" marT="0" marB="0"/>
                </a:tc>
              </a:tr>
              <a:tr h="1125483">
                <a:tc>
                  <a:txBody>
                    <a:bodyPr/>
                    <a:lstStyle/>
                    <a:p>
                      <a:pPr marL="0" marR="0">
                        <a:lnSpc>
                          <a:spcPct val="115000"/>
                        </a:lnSpc>
                        <a:spcBef>
                          <a:spcPts val="0"/>
                        </a:spcBef>
                        <a:spcAft>
                          <a:spcPts val="0"/>
                        </a:spcAft>
                      </a:pPr>
                      <a:r>
                        <a:rPr lang="en-US" sz="800">
                          <a:effectLst/>
                        </a:rPr>
                        <a:t>Molecular Tests – QUALITATIVE</a:t>
                      </a:r>
                      <a:endParaRPr lang="en-US" sz="900">
                        <a:effectLst/>
                      </a:endParaRPr>
                    </a:p>
                    <a:p>
                      <a:pPr marL="0" marR="0">
                        <a:lnSpc>
                          <a:spcPct val="115000"/>
                        </a:lnSpc>
                        <a:spcBef>
                          <a:spcPts val="0"/>
                        </a:spcBef>
                        <a:spcAft>
                          <a:spcPts val="0"/>
                        </a:spcAft>
                      </a:pPr>
                      <a:r>
                        <a:rPr lang="en-US" sz="800">
                          <a:effectLst/>
                        </a:rPr>
                        <a:t>(ROCHE CT/NG platform: 4800)</a:t>
                      </a:r>
                      <a:endParaRPr lang="en-US" sz="900">
                        <a:effectLst/>
                        <a:latin typeface="Calibri"/>
                        <a:ea typeface="Calibri"/>
                        <a:cs typeface="Times New Roman"/>
                      </a:endParaRPr>
                    </a:p>
                  </a:txBody>
                  <a:tcPr marL="55051" marR="55051" marT="0" marB="0"/>
                </a:tc>
                <a:tc>
                  <a:txBody>
                    <a:bodyPr/>
                    <a:lstStyle/>
                    <a:p>
                      <a:pPr marL="342900" marR="0" lvl="0" indent="-342900">
                        <a:lnSpc>
                          <a:spcPct val="115000"/>
                        </a:lnSpc>
                        <a:spcBef>
                          <a:spcPts val="0"/>
                        </a:spcBef>
                        <a:spcAft>
                          <a:spcPts val="0"/>
                        </a:spcAft>
                        <a:buFont typeface="Symbol"/>
                        <a:buChar char=""/>
                      </a:pPr>
                      <a:r>
                        <a:rPr lang="en-US" sz="800">
                          <a:effectLst/>
                        </a:rPr>
                        <a:t>External QC is always on board with each run. No need for 30-day QC.</a:t>
                      </a:r>
                      <a:endParaRPr lang="en-US" sz="900">
                        <a:effectLst/>
                      </a:endParaRPr>
                    </a:p>
                    <a:p>
                      <a:pPr marL="342900" marR="0" lvl="0" indent="-342900">
                        <a:lnSpc>
                          <a:spcPct val="115000"/>
                        </a:lnSpc>
                        <a:spcBef>
                          <a:spcPts val="0"/>
                        </a:spcBef>
                        <a:spcAft>
                          <a:spcPts val="0"/>
                        </a:spcAft>
                        <a:buFont typeface="Symbol"/>
                        <a:buChar char=""/>
                      </a:pPr>
                      <a:r>
                        <a:rPr lang="en-US" sz="800">
                          <a:effectLst/>
                        </a:rPr>
                        <a:t>QC each new lot/new shipment of detection reagents with surrogate patient specimens analyzed using a prior lot number (positive for CT/NG, negative for CT/NG).</a:t>
                      </a:r>
                      <a:endParaRPr lang="en-US" sz="900">
                        <a:effectLst/>
                      </a:endParaRPr>
                    </a:p>
                    <a:p>
                      <a:pPr marL="342900" marR="0" lvl="0" indent="-342900">
                        <a:lnSpc>
                          <a:spcPct val="115000"/>
                        </a:lnSpc>
                        <a:spcBef>
                          <a:spcPts val="0"/>
                        </a:spcBef>
                        <a:spcAft>
                          <a:spcPts val="0"/>
                        </a:spcAft>
                        <a:buFont typeface="Symbol"/>
                        <a:buChar char=""/>
                      </a:pPr>
                      <a:r>
                        <a:rPr lang="en-US" sz="800">
                          <a:effectLst/>
                        </a:rPr>
                        <a:t>Internal QC is automatically on board with each patient test</a:t>
                      </a:r>
                      <a:endParaRPr lang="en-US" sz="900">
                        <a:effectLst/>
                        <a:latin typeface="Calibri"/>
                        <a:ea typeface="Calibri"/>
                        <a:cs typeface="Times New Roman"/>
                      </a:endParaRPr>
                    </a:p>
                  </a:txBody>
                  <a:tcPr marL="55051" marR="55051" marT="0" marB="0"/>
                </a:tc>
              </a:tr>
              <a:tr h="1547539">
                <a:tc>
                  <a:txBody>
                    <a:bodyPr/>
                    <a:lstStyle/>
                    <a:p>
                      <a:pPr marL="0" marR="0">
                        <a:lnSpc>
                          <a:spcPct val="115000"/>
                        </a:lnSpc>
                        <a:spcBef>
                          <a:spcPts val="0"/>
                        </a:spcBef>
                        <a:spcAft>
                          <a:spcPts val="0"/>
                        </a:spcAft>
                      </a:pPr>
                      <a:r>
                        <a:rPr lang="en-US" sz="800">
                          <a:effectLst/>
                        </a:rPr>
                        <a:t>Molecular Tests – QUANTITATIVE</a:t>
                      </a:r>
                      <a:endParaRPr lang="en-US" sz="900">
                        <a:effectLst/>
                      </a:endParaRPr>
                    </a:p>
                    <a:p>
                      <a:pPr marL="0" marR="0">
                        <a:lnSpc>
                          <a:spcPct val="115000"/>
                        </a:lnSpc>
                        <a:spcBef>
                          <a:spcPts val="0"/>
                        </a:spcBef>
                        <a:spcAft>
                          <a:spcPts val="0"/>
                        </a:spcAft>
                      </a:pPr>
                      <a:r>
                        <a:rPr lang="en-US" sz="800">
                          <a:effectLst/>
                        </a:rPr>
                        <a:t>(ROCHE HIV PCR viral load)</a:t>
                      </a:r>
                      <a:endParaRPr lang="en-US" sz="900">
                        <a:effectLst/>
                        <a:latin typeface="Calibri"/>
                        <a:ea typeface="Calibri"/>
                        <a:cs typeface="Times New Roman"/>
                      </a:endParaRPr>
                    </a:p>
                  </a:txBody>
                  <a:tcPr marL="55051" marR="55051" marT="0" marB="0"/>
                </a:tc>
                <a:tc>
                  <a:txBody>
                    <a:bodyPr/>
                    <a:lstStyle/>
                    <a:p>
                      <a:pPr marL="342900" marR="0" lvl="0" indent="-342900">
                        <a:lnSpc>
                          <a:spcPct val="115000"/>
                        </a:lnSpc>
                        <a:spcBef>
                          <a:spcPts val="0"/>
                        </a:spcBef>
                        <a:spcAft>
                          <a:spcPts val="0"/>
                        </a:spcAft>
                        <a:buFont typeface="Symbol"/>
                        <a:buChar char=""/>
                      </a:pPr>
                      <a:r>
                        <a:rPr lang="en-US" sz="800" dirty="0">
                          <a:effectLst/>
                        </a:rPr>
                        <a:t>30-day external SURROGATE QC on lot in use</a:t>
                      </a:r>
                      <a:endParaRPr lang="en-US" sz="900" dirty="0">
                        <a:effectLst/>
                      </a:endParaRPr>
                    </a:p>
                    <a:p>
                      <a:pPr marL="342900" marR="0" lvl="0" indent="-342900">
                        <a:lnSpc>
                          <a:spcPct val="115000"/>
                        </a:lnSpc>
                        <a:spcBef>
                          <a:spcPts val="0"/>
                        </a:spcBef>
                        <a:spcAft>
                          <a:spcPts val="0"/>
                        </a:spcAft>
                        <a:buFont typeface="Symbol"/>
                        <a:buChar char=""/>
                      </a:pPr>
                      <a:r>
                        <a:rPr lang="en-US" sz="800" dirty="0">
                          <a:effectLst/>
                        </a:rPr>
                        <a:t>QC each New lot/new shipment using external (saved, frozen) surrogate QC and a “TND” surrogate tested previously with the last reagent lot in use (test one run of one kit only of the lot/shipment)</a:t>
                      </a:r>
                      <a:endParaRPr lang="en-US" sz="900" dirty="0">
                        <a:effectLst/>
                      </a:endParaRPr>
                    </a:p>
                    <a:p>
                      <a:pPr marL="342900" marR="0" lvl="0" indent="-342900">
                        <a:lnSpc>
                          <a:spcPct val="115000"/>
                        </a:lnSpc>
                        <a:spcBef>
                          <a:spcPts val="0"/>
                        </a:spcBef>
                        <a:spcAft>
                          <a:spcPts val="0"/>
                        </a:spcAft>
                        <a:buFont typeface="Symbol"/>
                        <a:buChar char=""/>
                      </a:pPr>
                      <a:r>
                        <a:rPr lang="en-US" sz="800" dirty="0">
                          <a:effectLst/>
                        </a:rPr>
                        <a:t>Internal QC automatic with each patient test</a:t>
                      </a:r>
                      <a:endParaRPr lang="en-US" sz="900" dirty="0">
                        <a:effectLst/>
                      </a:endParaRPr>
                    </a:p>
                    <a:p>
                      <a:pPr marL="342900" marR="0" lvl="0" indent="-342900">
                        <a:lnSpc>
                          <a:spcPct val="115000"/>
                        </a:lnSpc>
                        <a:spcBef>
                          <a:spcPts val="0"/>
                        </a:spcBef>
                        <a:spcAft>
                          <a:spcPts val="0"/>
                        </a:spcAft>
                        <a:buFont typeface="Symbol"/>
                        <a:buChar char=""/>
                      </a:pPr>
                      <a:r>
                        <a:rPr lang="en-US" sz="800" dirty="0">
                          <a:effectLst/>
                        </a:rPr>
                        <a:t>External QC on board with each PCR run</a:t>
                      </a:r>
                      <a:endParaRPr lang="en-US" sz="900" dirty="0">
                        <a:effectLst/>
                      </a:endParaRPr>
                    </a:p>
                    <a:p>
                      <a:pPr marL="342900" marR="0" lvl="0" indent="-342900">
                        <a:lnSpc>
                          <a:spcPct val="115000"/>
                        </a:lnSpc>
                        <a:spcBef>
                          <a:spcPts val="0"/>
                        </a:spcBef>
                        <a:spcAft>
                          <a:spcPts val="0"/>
                        </a:spcAft>
                        <a:buFont typeface="Symbol"/>
                        <a:buChar char=""/>
                      </a:pPr>
                      <a:r>
                        <a:rPr lang="en-US" sz="800" dirty="0">
                          <a:effectLst/>
                        </a:rPr>
                        <a:t>AMR/LINEARITY VERIFICATION every 6 months (using CAP linearity kit)</a:t>
                      </a:r>
                      <a:endParaRPr lang="en-US" sz="900" dirty="0">
                        <a:effectLst/>
                        <a:latin typeface="Calibri"/>
                        <a:ea typeface="Calibri"/>
                        <a:cs typeface="Times New Roman"/>
                      </a:endParaRPr>
                    </a:p>
                  </a:txBody>
                  <a:tcPr marL="55051" marR="55051" marT="0" marB="0"/>
                </a:tc>
              </a:tr>
            </a:tbl>
          </a:graphicData>
        </a:graphic>
      </p:graphicFrame>
    </p:spTree>
    <p:extLst>
      <p:ext uri="{BB962C8B-B14F-4D97-AF65-F5344CB8AC3E}">
        <p14:creationId xmlns:p14="http://schemas.microsoft.com/office/powerpoint/2010/main" val="34818805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217</TotalTime>
  <Words>2027</Words>
  <Application>Microsoft Office PowerPoint</Application>
  <PresentationFormat>On-screen Show (4:3)</PresentationFormat>
  <Paragraphs>210</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Austin</vt:lpstr>
      <vt:lpstr>Qualitative and Quantitative Molecular QC</vt:lpstr>
      <vt:lpstr>Objectives</vt:lpstr>
      <vt:lpstr>VHA MISSION</vt:lpstr>
      <vt:lpstr>Guidance</vt:lpstr>
      <vt:lpstr>SOPs</vt:lpstr>
      <vt:lpstr>CHANGE</vt:lpstr>
      <vt:lpstr>IQCP in Molecular… in our ATL VAMC Laboratory</vt:lpstr>
      <vt:lpstr>Definitions</vt:lpstr>
      <vt:lpstr> IN THIS LAB, much of the QC required is dependent on the type of patient sample matrix and the test platform. The following is to be used as a basic guide as testing applies to Molecular platforms: </vt:lpstr>
      <vt:lpstr>New shipments – What to do?</vt:lpstr>
      <vt:lpstr>Linearity / CAL-ver</vt:lpstr>
      <vt:lpstr>Pause to Review</vt:lpstr>
      <vt:lpstr>Examples of Occurrences</vt:lpstr>
      <vt:lpstr>QUALITATIVE MOLECULAR</vt:lpstr>
      <vt:lpstr>Quantitative Molecular</vt:lpstr>
      <vt:lpstr>HIV QC - During the month: (Review logs and calculations) </vt:lpstr>
      <vt:lpstr>HIV: End of month QC paperwork…from the SOP:</vt:lpstr>
      <vt:lpstr>Continued…</vt:lpstr>
      <vt:lpstr>Continued…</vt:lpstr>
      <vt:lpstr>Continued…</vt:lpstr>
      <vt:lpstr>      “Running SD” and Establishing historical CV (CVh) … FYI (for your information)… </vt:lpstr>
      <vt:lpstr>Surrogates…</vt:lpstr>
      <vt:lpstr>Continued…surrogates</vt:lpstr>
      <vt:lpstr>Continued… surrogates</vt:lpstr>
      <vt:lpstr>Time to look at the LJ Charts…</vt:lpstr>
      <vt:lpstr>CAP surveys – and QC</vt:lpstr>
      <vt:lpstr>Open Discussion</vt:lpstr>
      <vt:lpstr>                              </vt:lpstr>
    </vt:vector>
  </TitlesOfParts>
  <Company>Veteran Affairs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Microbiology and Molecular QC</dc:title>
  <dc:creator>Department of Veterans Affairs</dc:creator>
  <cp:lastModifiedBy>Department of Veterans Affairs</cp:lastModifiedBy>
  <cp:revision>23</cp:revision>
  <cp:lastPrinted>2016-01-13T17:48:58Z</cp:lastPrinted>
  <dcterms:created xsi:type="dcterms:W3CDTF">2015-04-15T11:16:45Z</dcterms:created>
  <dcterms:modified xsi:type="dcterms:W3CDTF">2016-02-23T17:52:04Z</dcterms:modified>
</cp:coreProperties>
</file>