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C82D2-A4F9-468C-8DD5-2D34BAE0FB94}" type="doc">
      <dgm:prSet loTypeId="urn:microsoft.com/office/officeart/2005/8/layout/process1" loCatId="process" qsTypeId="urn:microsoft.com/office/officeart/2005/8/quickstyle/simple1" qsCatId="simple" csTypeId="urn:microsoft.com/office/officeart/2005/8/colors/accent1_2" csCatId="accent1" phldr="1"/>
      <dgm:spPr/>
    </dgm:pt>
    <dgm:pt modelId="{92F153CB-8399-442C-AC0D-1CB4AD94A429}">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2000" dirty="0" smtClean="0"/>
            <a:t>External QC (LPC, HPC)</a:t>
          </a:r>
          <a:endParaRPr lang="en-US" sz="2000" dirty="0"/>
        </a:p>
      </dgm:t>
    </dgm:pt>
    <dgm:pt modelId="{8B54873A-E734-42CC-A62B-9F681AC067F3}" type="parTrans" cxnId="{FA947F58-53CF-4AEE-BFCF-453AB6956569}">
      <dgm:prSet/>
      <dgm:spPr/>
      <dgm:t>
        <a:bodyPr/>
        <a:lstStyle/>
        <a:p>
          <a:endParaRPr lang="en-US"/>
        </a:p>
      </dgm:t>
    </dgm:pt>
    <dgm:pt modelId="{4198202B-E8D6-4293-83D1-F62DC921DE34}" type="sibTrans" cxnId="{FA947F58-53CF-4AEE-BFCF-453AB6956569}">
      <dgm:prSet/>
      <dgm:spPr/>
      <dgm:t>
        <a:bodyPr/>
        <a:lstStyle/>
        <a:p>
          <a:endParaRPr lang="en-US"/>
        </a:p>
      </dgm:t>
    </dgm:pt>
    <dgm:pt modelId="{22A606EC-A640-45FE-8F18-76746467B646}">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1600" dirty="0" smtClean="0"/>
            <a:t>Run new lot of reagent, document external QC results.  Determine manufacturer range, folded (target) mean from instrument printout. </a:t>
          </a:r>
          <a:endParaRPr lang="en-US" sz="1600" dirty="0"/>
        </a:p>
      </dgm:t>
    </dgm:pt>
    <dgm:pt modelId="{73B0EA5A-1758-4646-9A96-92350D6538E8}" type="parTrans" cxnId="{98A35450-2E27-466A-A237-129D75AD27FA}">
      <dgm:prSet/>
      <dgm:spPr/>
      <dgm:t>
        <a:bodyPr/>
        <a:lstStyle/>
        <a:p>
          <a:endParaRPr lang="en-US"/>
        </a:p>
      </dgm:t>
    </dgm:pt>
    <dgm:pt modelId="{486F56A3-01E5-40BB-BF1F-9F8ACC23852C}" type="sibTrans" cxnId="{98A35450-2E27-466A-A237-129D75AD27FA}">
      <dgm:prSet/>
      <dgm:spPr/>
      <dgm:t>
        <a:bodyPr/>
        <a:lstStyle/>
        <a:p>
          <a:endParaRPr lang="en-US"/>
        </a:p>
      </dgm:t>
    </dgm:pt>
    <dgm:pt modelId="{1A63814F-912C-42A2-A034-3D833B894963}">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1400" dirty="0" smtClean="0"/>
            <a:t>If less than 10 data points, “Float” ranges using manufacturer target mean (as lab mean) and historical SD for LJ charts. After 10 points, “FIX” the new 3SD ranges. Document this new (tightened) range on the daily HIV QC sheet.</a:t>
          </a:r>
          <a:endParaRPr lang="en-US" sz="1400" dirty="0"/>
        </a:p>
      </dgm:t>
    </dgm:pt>
    <dgm:pt modelId="{46B654C3-31AB-4068-A37E-55D5081B3F95}" type="parTrans" cxnId="{C6194488-ACEC-4556-8707-CFA34956CD1B}">
      <dgm:prSet/>
      <dgm:spPr/>
      <dgm:t>
        <a:bodyPr/>
        <a:lstStyle/>
        <a:p>
          <a:endParaRPr lang="en-US"/>
        </a:p>
      </dgm:t>
    </dgm:pt>
    <dgm:pt modelId="{8F9B8107-E4FD-4828-ABE1-681CFDFC3A4E}" type="sibTrans" cxnId="{C6194488-ACEC-4556-8707-CFA34956CD1B}">
      <dgm:prSet/>
      <dgm:spPr/>
      <dgm:t>
        <a:bodyPr/>
        <a:lstStyle/>
        <a:p>
          <a:endParaRPr lang="en-US"/>
        </a:p>
      </dgm:t>
    </dgm:pt>
    <dgm:pt modelId="{E43E7874-8E80-4573-970C-1933FA03CD89}" type="pres">
      <dgm:prSet presAssocID="{6ADC82D2-A4F9-468C-8DD5-2D34BAE0FB94}" presName="Name0" presStyleCnt="0">
        <dgm:presLayoutVars>
          <dgm:dir/>
          <dgm:resizeHandles val="exact"/>
        </dgm:presLayoutVars>
      </dgm:prSet>
      <dgm:spPr/>
    </dgm:pt>
    <dgm:pt modelId="{976F9ADE-68CB-4AEA-817B-B5FED92DD3A9}" type="pres">
      <dgm:prSet presAssocID="{92F153CB-8399-442C-AC0D-1CB4AD94A429}" presName="node" presStyleLbl="node1" presStyleIdx="0" presStyleCnt="3">
        <dgm:presLayoutVars>
          <dgm:bulletEnabled val="1"/>
        </dgm:presLayoutVars>
      </dgm:prSet>
      <dgm:spPr/>
      <dgm:t>
        <a:bodyPr/>
        <a:lstStyle/>
        <a:p>
          <a:endParaRPr lang="en-US"/>
        </a:p>
      </dgm:t>
    </dgm:pt>
    <dgm:pt modelId="{A1CF940A-EEAE-4326-9C5B-41172039DDC8}" type="pres">
      <dgm:prSet presAssocID="{4198202B-E8D6-4293-83D1-F62DC921DE34}" presName="sibTrans" presStyleLbl="sibTrans2D1" presStyleIdx="0" presStyleCnt="2"/>
      <dgm:spPr/>
    </dgm:pt>
    <dgm:pt modelId="{56080F7F-90CD-401C-98BF-AE9AA2A1811C}" type="pres">
      <dgm:prSet presAssocID="{4198202B-E8D6-4293-83D1-F62DC921DE34}" presName="connectorText" presStyleLbl="sibTrans2D1" presStyleIdx="0" presStyleCnt="2"/>
      <dgm:spPr/>
    </dgm:pt>
    <dgm:pt modelId="{59DFACB4-70C9-4206-8D81-8E103188B247}" type="pres">
      <dgm:prSet presAssocID="{22A606EC-A640-45FE-8F18-76746467B646}" presName="node" presStyleLbl="node1" presStyleIdx="1" presStyleCnt="3" custScaleX="88702" custLinFactNeighborX="1515">
        <dgm:presLayoutVars>
          <dgm:bulletEnabled val="1"/>
        </dgm:presLayoutVars>
      </dgm:prSet>
      <dgm:spPr/>
      <dgm:t>
        <a:bodyPr/>
        <a:lstStyle/>
        <a:p>
          <a:endParaRPr lang="en-US"/>
        </a:p>
      </dgm:t>
    </dgm:pt>
    <dgm:pt modelId="{542D6F5A-F2DF-41CA-A278-FEF4D0BF5F89}" type="pres">
      <dgm:prSet presAssocID="{486F56A3-01E5-40BB-BF1F-9F8ACC23852C}" presName="sibTrans" presStyleLbl="sibTrans2D1" presStyleIdx="1" presStyleCnt="2"/>
      <dgm:spPr/>
    </dgm:pt>
    <dgm:pt modelId="{3CB76726-B618-4778-83BE-3F2EA0A783D4}" type="pres">
      <dgm:prSet presAssocID="{486F56A3-01E5-40BB-BF1F-9F8ACC23852C}" presName="connectorText" presStyleLbl="sibTrans2D1" presStyleIdx="1" presStyleCnt="2"/>
      <dgm:spPr/>
    </dgm:pt>
    <dgm:pt modelId="{8FF6F7AD-2E71-41F5-B875-3D0F9533E39E}" type="pres">
      <dgm:prSet presAssocID="{1A63814F-912C-42A2-A034-3D833B894963}" presName="node" presStyleLbl="node1" presStyleIdx="2" presStyleCnt="3" custScaleX="106493" custLinFactNeighborX="-13442">
        <dgm:presLayoutVars>
          <dgm:bulletEnabled val="1"/>
        </dgm:presLayoutVars>
      </dgm:prSet>
      <dgm:spPr/>
      <dgm:t>
        <a:bodyPr/>
        <a:lstStyle/>
        <a:p>
          <a:endParaRPr lang="en-US"/>
        </a:p>
      </dgm:t>
    </dgm:pt>
  </dgm:ptLst>
  <dgm:cxnLst>
    <dgm:cxn modelId="{030EC614-6978-40F2-9D3B-A05E2A7DBE91}" type="presOf" srcId="{6ADC82D2-A4F9-468C-8DD5-2D34BAE0FB94}" destId="{E43E7874-8E80-4573-970C-1933FA03CD89}" srcOrd="0" destOrd="0" presId="urn:microsoft.com/office/officeart/2005/8/layout/process1"/>
    <dgm:cxn modelId="{C669FDD9-9D6B-4610-AF81-C63E08FC3A32}" type="presOf" srcId="{486F56A3-01E5-40BB-BF1F-9F8ACC23852C}" destId="{3CB76726-B618-4778-83BE-3F2EA0A783D4}" srcOrd="1" destOrd="0" presId="urn:microsoft.com/office/officeart/2005/8/layout/process1"/>
    <dgm:cxn modelId="{8897FEE3-644B-4263-8FF2-CC88D6E17B3D}" type="presOf" srcId="{1A63814F-912C-42A2-A034-3D833B894963}" destId="{8FF6F7AD-2E71-41F5-B875-3D0F9533E39E}" srcOrd="0" destOrd="0" presId="urn:microsoft.com/office/officeart/2005/8/layout/process1"/>
    <dgm:cxn modelId="{9AEE0CBF-D983-4162-B9B6-E8F7F7FC81EB}" type="presOf" srcId="{22A606EC-A640-45FE-8F18-76746467B646}" destId="{59DFACB4-70C9-4206-8D81-8E103188B247}" srcOrd="0" destOrd="0" presId="urn:microsoft.com/office/officeart/2005/8/layout/process1"/>
    <dgm:cxn modelId="{FA947F58-53CF-4AEE-BFCF-453AB6956569}" srcId="{6ADC82D2-A4F9-468C-8DD5-2D34BAE0FB94}" destId="{92F153CB-8399-442C-AC0D-1CB4AD94A429}" srcOrd="0" destOrd="0" parTransId="{8B54873A-E734-42CC-A62B-9F681AC067F3}" sibTransId="{4198202B-E8D6-4293-83D1-F62DC921DE34}"/>
    <dgm:cxn modelId="{C6194488-ACEC-4556-8707-CFA34956CD1B}" srcId="{6ADC82D2-A4F9-468C-8DD5-2D34BAE0FB94}" destId="{1A63814F-912C-42A2-A034-3D833B894963}" srcOrd="2" destOrd="0" parTransId="{46B654C3-31AB-4068-A37E-55D5081B3F95}" sibTransId="{8F9B8107-E4FD-4828-ABE1-681CFDFC3A4E}"/>
    <dgm:cxn modelId="{6B9D83B3-F788-4FA1-A05D-E22A8321E80B}" type="presOf" srcId="{4198202B-E8D6-4293-83D1-F62DC921DE34}" destId="{56080F7F-90CD-401C-98BF-AE9AA2A1811C}" srcOrd="1" destOrd="0" presId="urn:microsoft.com/office/officeart/2005/8/layout/process1"/>
    <dgm:cxn modelId="{4D83068B-354F-4465-98D8-D6DFA3D1CDA2}" type="presOf" srcId="{92F153CB-8399-442C-AC0D-1CB4AD94A429}" destId="{976F9ADE-68CB-4AEA-817B-B5FED92DD3A9}" srcOrd="0" destOrd="0" presId="urn:microsoft.com/office/officeart/2005/8/layout/process1"/>
    <dgm:cxn modelId="{98A35450-2E27-466A-A237-129D75AD27FA}" srcId="{6ADC82D2-A4F9-468C-8DD5-2D34BAE0FB94}" destId="{22A606EC-A640-45FE-8F18-76746467B646}" srcOrd="1" destOrd="0" parTransId="{73B0EA5A-1758-4646-9A96-92350D6538E8}" sibTransId="{486F56A3-01E5-40BB-BF1F-9F8ACC23852C}"/>
    <dgm:cxn modelId="{74C478D0-72BB-4CF7-B9B8-19900783A882}" type="presOf" srcId="{486F56A3-01E5-40BB-BF1F-9F8ACC23852C}" destId="{542D6F5A-F2DF-41CA-A278-FEF4D0BF5F89}" srcOrd="0" destOrd="0" presId="urn:microsoft.com/office/officeart/2005/8/layout/process1"/>
    <dgm:cxn modelId="{1724944C-7724-4F42-BD12-942D38148208}" type="presOf" srcId="{4198202B-E8D6-4293-83D1-F62DC921DE34}" destId="{A1CF940A-EEAE-4326-9C5B-41172039DDC8}" srcOrd="0" destOrd="0" presId="urn:microsoft.com/office/officeart/2005/8/layout/process1"/>
    <dgm:cxn modelId="{0C01B9BC-D67E-4FFF-900E-F8D1DAD0AEC6}" type="presParOf" srcId="{E43E7874-8E80-4573-970C-1933FA03CD89}" destId="{976F9ADE-68CB-4AEA-817B-B5FED92DD3A9}" srcOrd="0" destOrd="0" presId="urn:microsoft.com/office/officeart/2005/8/layout/process1"/>
    <dgm:cxn modelId="{9C36D583-D934-4729-B837-DCEF4FF6B394}" type="presParOf" srcId="{E43E7874-8E80-4573-970C-1933FA03CD89}" destId="{A1CF940A-EEAE-4326-9C5B-41172039DDC8}" srcOrd="1" destOrd="0" presId="urn:microsoft.com/office/officeart/2005/8/layout/process1"/>
    <dgm:cxn modelId="{50E4C67E-4F59-4128-8598-6411BF7E2A4E}" type="presParOf" srcId="{A1CF940A-EEAE-4326-9C5B-41172039DDC8}" destId="{56080F7F-90CD-401C-98BF-AE9AA2A1811C}" srcOrd="0" destOrd="0" presId="urn:microsoft.com/office/officeart/2005/8/layout/process1"/>
    <dgm:cxn modelId="{64FAF0BE-B1BD-4F72-BAAC-BB2C21824A43}" type="presParOf" srcId="{E43E7874-8E80-4573-970C-1933FA03CD89}" destId="{59DFACB4-70C9-4206-8D81-8E103188B247}" srcOrd="2" destOrd="0" presId="urn:microsoft.com/office/officeart/2005/8/layout/process1"/>
    <dgm:cxn modelId="{B7A472EF-674E-4CF4-A8DB-4BBC7FD6A4C1}" type="presParOf" srcId="{E43E7874-8E80-4573-970C-1933FA03CD89}" destId="{542D6F5A-F2DF-41CA-A278-FEF4D0BF5F89}" srcOrd="3" destOrd="0" presId="urn:microsoft.com/office/officeart/2005/8/layout/process1"/>
    <dgm:cxn modelId="{B56F84CC-BA81-4394-809A-F4CFBC23E7E5}" type="presParOf" srcId="{542D6F5A-F2DF-41CA-A278-FEF4D0BF5F89}" destId="{3CB76726-B618-4778-83BE-3F2EA0A783D4}" srcOrd="0" destOrd="0" presId="urn:microsoft.com/office/officeart/2005/8/layout/process1"/>
    <dgm:cxn modelId="{49D62DE7-A004-4193-83FF-BF7F9D326300}" type="presParOf" srcId="{E43E7874-8E80-4573-970C-1933FA03CD89}" destId="{8FF6F7AD-2E71-41F5-B875-3D0F9533E39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DC82D2-A4F9-468C-8DD5-2D34BAE0FB94}" type="doc">
      <dgm:prSet loTypeId="urn:microsoft.com/office/officeart/2005/8/layout/process1" loCatId="process" qsTypeId="urn:microsoft.com/office/officeart/2005/8/quickstyle/simple1" qsCatId="simple" csTypeId="urn:microsoft.com/office/officeart/2005/8/colors/accent1_2" csCatId="accent1" phldr="1"/>
      <dgm:spPr/>
    </dgm:pt>
    <dgm:pt modelId="{92F153CB-8399-442C-AC0D-1CB4AD94A429}">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2000" dirty="0" smtClean="0"/>
            <a:t>Patient (TND) Surrogate</a:t>
          </a:r>
          <a:endParaRPr lang="en-US" sz="2000" dirty="0"/>
        </a:p>
      </dgm:t>
    </dgm:pt>
    <dgm:pt modelId="{8B54873A-E734-42CC-A62B-9F681AC067F3}" type="parTrans" cxnId="{FA947F58-53CF-4AEE-BFCF-453AB6956569}">
      <dgm:prSet/>
      <dgm:spPr/>
      <dgm:t>
        <a:bodyPr/>
        <a:lstStyle/>
        <a:p>
          <a:endParaRPr lang="en-US"/>
        </a:p>
      </dgm:t>
    </dgm:pt>
    <dgm:pt modelId="{4198202B-E8D6-4293-83D1-F62DC921DE34}" type="sibTrans" cxnId="{FA947F58-53CF-4AEE-BFCF-453AB6956569}">
      <dgm:prSet/>
      <dgm:spPr/>
      <dgm:t>
        <a:bodyPr/>
        <a:lstStyle/>
        <a:p>
          <a:endParaRPr lang="en-US"/>
        </a:p>
      </dgm:t>
    </dgm:pt>
    <dgm:pt modelId="{22A606EC-A640-45FE-8F18-76746467B646}">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600" dirty="0" smtClean="0"/>
            <a:t>Use same TND specimen from prior run(s) using previous reagent lot number. Run with new lot of reagent, document</a:t>
          </a:r>
          <a:r>
            <a:rPr lang="en-US" sz="2000" dirty="0" smtClean="0"/>
            <a:t>.</a:t>
          </a:r>
          <a:endParaRPr lang="en-US" sz="2000" dirty="0"/>
        </a:p>
      </dgm:t>
    </dgm:pt>
    <dgm:pt modelId="{73B0EA5A-1758-4646-9A96-92350D6538E8}" type="parTrans" cxnId="{98A35450-2E27-466A-A237-129D75AD27FA}">
      <dgm:prSet/>
      <dgm:spPr/>
      <dgm:t>
        <a:bodyPr/>
        <a:lstStyle/>
        <a:p>
          <a:endParaRPr lang="en-US"/>
        </a:p>
      </dgm:t>
    </dgm:pt>
    <dgm:pt modelId="{486F56A3-01E5-40BB-BF1F-9F8ACC23852C}" type="sibTrans" cxnId="{98A35450-2E27-466A-A237-129D75AD27FA}">
      <dgm:prSet/>
      <dgm:spPr/>
      <dgm:t>
        <a:bodyPr/>
        <a:lstStyle/>
        <a:p>
          <a:endParaRPr lang="en-US"/>
        </a:p>
      </dgm:t>
    </dgm:pt>
    <dgm:pt modelId="{1A63814F-912C-42A2-A034-3D833B894963}">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600" dirty="0" smtClean="0"/>
            <a:t>Record on new lot (crosscheck) QC document. (Expected results: TND; obtained results should be: TND)</a:t>
          </a:r>
          <a:endParaRPr lang="en-US" sz="1600" dirty="0"/>
        </a:p>
      </dgm:t>
    </dgm:pt>
    <dgm:pt modelId="{46B654C3-31AB-4068-A37E-55D5081B3F95}" type="parTrans" cxnId="{C6194488-ACEC-4556-8707-CFA34956CD1B}">
      <dgm:prSet/>
      <dgm:spPr/>
      <dgm:t>
        <a:bodyPr/>
        <a:lstStyle/>
        <a:p>
          <a:endParaRPr lang="en-US"/>
        </a:p>
      </dgm:t>
    </dgm:pt>
    <dgm:pt modelId="{8F9B8107-E4FD-4828-ABE1-681CFDFC3A4E}" type="sibTrans" cxnId="{C6194488-ACEC-4556-8707-CFA34956CD1B}">
      <dgm:prSet/>
      <dgm:spPr/>
      <dgm:t>
        <a:bodyPr/>
        <a:lstStyle/>
        <a:p>
          <a:endParaRPr lang="en-US"/>
        </a:p>
      </dgm:t>
    </dgm:pt>
    <dgm:pt modelId="{E43E7874-8E80-4573-970C-1933FA03CD89}" type="pres">
      <dgm:prSet presAssocID="{6ADC82D2-A4F9-468C-8DD5-2D34BAE0FB94}" presName="Name0" presStyleCnt="0">
        <dgm:presLayoutVars>
          <dgm:dir/>
          <dgm:resizeHandles val="exact"/>
        </dgm:presLayoutVars>
      </dgm:prSet>
      <dgm:spPr/>
    </dgm:pt>
    <dgm:pt modelId="{976F9ADE-68CB-4AEA-817B-B5FED92DD3A9}" type="pres">
      <dgm:prSet presAssocID="{92F153CB-8399-442C-AC0D-1CB4AD94A429}" presName="node" presStyleLbl="node1" presStyleIdx="0" presStyleCnt="3" custLinFactNeighborX="-1302" custLinFactNeighborY="14286">
        <dgm:presLayoutVars>
          <dgm:bulletEnabled val="1"/>
        </dgm:presLayoutVars>
      </dgm:prSet>
      <dgm:spPr/>
      <dgm:t>
        <a:bodyPr/>
        <a:lstStyle/>
        <a:p>
          <a:endParaRPr lang="en-US"/>
        </a:p>
      </dgm:t>
    </dgm:pt>
    <dgm:pt modelId="{A1CF940A-EEAE-4326-9C5B-41172039DDC8}" type="pres">
      <dgm:prSet presAssocID="{4198202B-E8D6-4293-83D1-F62DC921DE34}" presName="sibTrans" presStyleLbl="sibTrans2D1" presStyleIdx="0" presStyleCnt="2"/>
      <dgm:spPr/>
    </dgm:pt>
    <dgm:pt modelId="{56080F7F-90CD-401C-98BF-AE9AA2A1811C}" type="pres">
      <dgm:prSet presAssocID="{4198202B-E8D6-4293-83D1-F62DC921DE34}" presName="connectorText" presStyleLbl="sibTrans2D1" presStyleIdx="0" presStyleCnt="2"/>
      <dgm:spPr/>
    </dgm:pt>
    <dgm:pt modelId="{59DFACB4-70C9-4206-8D81-8E103188B247}" type="pres">
      <dgm:prSet presAssocID="{22A606EC-A640-45FE-8F18-76746467B646}" presName="node" presStyleLbl="node1" presStyleIdx="1" presStyleCnt="3" custLinFactNeighborX="-7177" custLinFactNeighborY="67">
        <dgm:presLayoutVars>
          <dgm:bulletEnabled val="1"/>
        </dgm:presLayoutVars>
      </dgm:prSet>
      <dgm:spPr/>
      <dgm:t>
        <a:bodyPr/>
        <a:lstStyle/>
        <a:p>
          <a:endParaRPr lang="en-US"/>
        </a:p>
      </dgm:t>
    </dgm:pt>
    <dgm:pt modelId="{542D6F5A-F2DF-41CA-A278-FEF4D0BF5F89}" type="pres">
      <dgm:prSet presAssocID="{486F56A3-01E5-40BB-BF1F-9F8ACC23852C}" presName="sibTrans" presStyleLbl="sibTrans2D1" presStyleIdx="1" presStyleCnt="2"/>
      <dgm:spPr/>
    </dgm:pt>
    <dgm:pt modelId="{3CB76726-B618-4778-83BE-3F2EA0A783D4}" type="pres">
      <dgm:prSet presAssocID="{486F56A3-01E5-40BB-BF1F-9F8ACC23852C}" presName="connectorText" presStyleLbl="sibTrans2D1" presStyleIdx="1" presStyleCnt="2"/>
      <dgm:spPr/>
    </dgm:pt>
    <dgm:pt modelId="{8FF6F7AD-2E71-41F5-B875-3D0F9533E39E}" type="pres">
      <dgm:prSet presAssocID="{1A63814F-912C-42A2-A034-3D833B894963}" presName="node" presStyleLbl="node1" presStyleIdx="2" presStyleCnt="3" custScaleY="80952">
        <dgm:presLayoutVars>
          <dgm:bulletEnabled val="1"/>
        </dgm:presLayoutVars>
      </dgm:prSet>
      <dgm:spPr/>
      <dgm:t>
        <a:bodyPr/>
        <a:lstStyle/>
        <a:p>
          <a:endParaRPr lang="en-US"/>
        </a:p>
      </dgm:t>
    </dgm:pt>
  </dgm:ptLst>
  <dgm:cxnLst>
    <dgm:cxn modelId="{A7DC38E1-3A05-435F-82F9-045C74F013A7}" type="presOf" srcId="{1A63814F-912C-42A2-A034-3D833B894963}" destId="{8FF6F7AD-2E71-41F5-B875-3D0F9533E39E}" srcOrd="0" destOrd="0" presId="urn:microsoft.com/office/officeart/2005/8/layout/process1"/>
    <dgm:cxn modelId="{F9534483-F542-4AF6-BC84-326F49546E94}" type="presOf" srcId="{4198202B-E8D6-4293-83D1-F62DC921DE34}" destId="{56080F7F-90CD-401C-98BF-AE9AA2A1811C}" srcOrd="1" destOrd="0" presId="urn:microsoft.com/office/officeart/2005/8/layout/process1"/>
    <dgm:cxn modelId="{A2BE5040-4769-46AE-86C1-8F3312361B9B}" type="presOf" srcId="{22A606EC-A640-45FE-8F18-76746467B646}" destId="{59DFACB4-70C9-4206-8D81-8E103188B247}" srcOrd="0" destOrd="0" presId="urn:microsoft.com/office/officeart/2005/8/layout/process1"/>
    <dgm:cxn modelId="{F0DE2C3D-DAF0-418F-AD2D-1918E508ABA1}" type="presOf" srcId="{6ADC82D2-A4F9-468C-8DD5-2D34BAE0FB94}" destId="{E43E7874-8E80-4573-970C-1933FA03CD89}" srcOrd="0" destOrd="0" presId="urn:microsoft.com/office/officeart/2005/8/layout/process1"/>
    <dgm:cxn modelId="{FA947F58-53CF-4AEE-BFCF-453AB6956569}" srcId="{6ADC82D2-A4F9-468C-8DD5-2D34BAE0FB94}" destId="{92F153CB-8399-442C-AC0D-1CB4AD94A429}" srcOrd="0" destOrd="0" parTransId="{8B54873A-E734-42CC-A62B-9F681AC067F3}" sibTransId="{4198202B-E8D6-4293-83D1-F62DC921DE34}"/>
    <dgm:cxn modelId="{C6194488-ACEC-4556-8707-CFA34956CD1B}" srcId="{6ADC82D2-A4F9-468C-8DD5-2D34BAE0FB94}" destId="{1A63814F-912C-42A2-A034-3D833B894963}" srcOrd="2" destOrd="0" parTransId="{46B654C3-31AB-4068-A37E-55D5081B3F95}" sibTransId="{8F9B8107-E4FD-4828-ABE1-681CFDFC3A4E}"/>
    <dgm:cxn modelId="{40B03598-6320-4D98-B158-F3C083FE5B5A}" type="presOf" srcId="{4198202B-E8D6-4293-83D1-F62DC921DE34}" destId="{A1CF940A-EEAE-4326-9C5B-41172039DDC8}" srcOrd="0" destOrd="0" presId="urn:microsoft.com/office/officeart/2005/8/layout/process1"/>
    <dgm:cxn modelId="{40062B56-6A29-41A5-9968-9BB443881606}" type="presOf" srcId="{486F56A3-01E5-40BB-BF1F-9F8ACC23852C}" destId="{3CB76726-B618-4778-83BE-3F2EA0A783D4}" srcOrd="1" destOrd="0" presId="urn:microsoft.com/office/officeart/2005/8/layout/process1"/>
    <dgm:cxn modelId="{358E7628-4F59-43FC-9333-8E5EC30D8D55}" type="presOf" srcId="{92F153CB-8399-442C-AC0D-1CB4AD94A429}" destId="{976F9ADE-68CB-4AEA-817B-B5FED92DD3A9}" srcOrd="0" destOrd="0" presId="urn:microsoft.com/office/officeart/2005/8/layout/process1"/>
    <dgm:cxn modelId="{98A35450-2E27-466A-A237-129D75AD27FA}" srcId="{6ADC82D2-A4F9-468C-8DD5-2D34BAE0FB94}" destId="{22A606EC-A640-45FE-8F18-76746467B646}" srcOrd="1" destOrd="0" parTransId="{73B0EA5A-1758-4646-9A96-92350D6538E8}" sibTransId="{486F56A3-01E5-40BB-BF1F-9F8ACC23852C}"/>
    <dgm:cxn modelId="{67F44C53-E729-4865-B04C-FA2EBD5D89A8}" type="presOf" srcId="{486F56A3-01E5-40BB-BF1F-9F8ACC23852C}" destId="{542D6F5A-F2DF-41CA-A278-FEF4D0BF5F89}" srcOrd="0" destOrd="0" presId="urn:microsoft.com/office/officeart/2005/8/layout/process1"/>
    <dgm:cxn modelId="{6A7B14D5-2D32-4BBC-A597-CE55077FD52A}" type="presParOf" srcId="{E43E7874-8E80-4573-970C-1933FA03CD89}" destId="{976F9ADE-68CB-4AEA-817B-B5FED92DD3A9}" srcOrd="0" destOrd="0" presId="urn:microsoft.com/office/officeart/2005/8/layout/process1"/>
    <dgm:cxn modelId="{1117EDE8-F124-4C03-93B1-23F632875322}" type="presParOf" srcId="{E43E7874-8E80-4573-970C-1933FA03CD89}" destId="{A1CF940A-EEAE-4326-9C5B-41172039DDC8}" srcOrd="1" destOrd="0" presId="urn:microsoft.com/office/officeart/2005/8/layout/process1"/>
    <dgm:cxn modelId="{86EB3246-5EEF-4F5C-8114-07810BF9DEB2}" type="presParOf" srcId="{A1CF940A-EEAE-4326-9C5B-41172039DDC8}" destId="{56080F7F-90CD-401C-98BF-AE9AA2A1811C}" srcOrd="0" destOrd="0" presId="urn:microsoft.com/office/officeart/2005/8/layout/process1"/>
    <dgm:cxn modelId="{139EE4C5-3C11-42B4-8D4A-41C838ACDEF1}" type="presParOf" srcId="{E43E7874-8E80-4573-970C-1933FA03CD89}" destId="{59DFACB4-70C9-4206-8D81-8E103188B247}" srcOrd="2" destOrd="0" presId="urn:microsoft.com/office/officeart/2005/8/layout/process1"/>
    <dgm:cxn modelId="{A29A9F88-A64C-467E-B6B3-70262057425C}" type="presParOf" srcId="{E43E7874-8E80-4573-970C-1933FA03CD89}" destId="{542D6F5A-F2DF-41CA-A278-FEF4D0BF5F89}" srcOrd="3" destOrd="0" presId="urn:microsoft.com/office/officeart/2005/8/layout/process1"/>
    <dgm:cxn modelId="{672D4637-7792-47CA-BFED-E1A4FD931C89}" type="presParOf" srcId="{542D6F5A-F2DF-41CA-A278-FEF4D0BF5F89}" destId="{3CB76726-B618-4778-83BE-3F2EA0A783D4}" srcOrd="0" destOrd="0" presId="urn:microsoft.com/office/officeart/2005/8/layout/process1"/>
    <dgm:cxn modelId="{1EEBCAFF-D2DF-423E-BF15-02B0777A9CD4}" type="presParOf" srcId="{E43E7874-8E80-4573-970C-1933FA03CD89}" destId="{8FF6F7AD-2E71-41F5-B875-3D0F9533E39E}"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DC82D2-A4F9-468C-8DD5-2D34BAE0FB94}" type="doc">
      <dgm:prSet loTypeId="urn:microsoft.com/office/officeart/2005/8/layout/process1" loCatId="process" qsTypeId="urn:microsoft.com/office/officeart/2005/8/quickstyle/simple1" qsCatId="simple" csTypeId="urn:microsoft.com/office/officeart/2005/8/colors/accent1_2" csCatId="accent1" phldr="1"/>
      <dgm:spPr/>
    </dgm:pt>
    <dgm:pt modelId="{92F153CB-8399-442C-AC0D-1CB4AD94A429}">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2000" dirty="0" smtClean="0"/>
            <a:t>Surrogate (Low, Mid, High)</a:t>
          </a:r>
          <a:endParaRPr lang="en-US" sz="2000" dirty="0"/>
        </a:p>
      </dgm:t>
    </dgm:pt>
    <dgm:pt modelId="{8B54873A-E734-42CC-A62B-9F681AC067F3}" type="parTrans" cxnId="{FA947F58-53CF-4AEE-BFCF-453AB6956569}">
      <dgm:prSet/>
      <dgm:spPr/>
      <dgm:t>
        <a:bodyPr/>
        <a:lstStyle/>
        <a:p>
          <a:endParaRPr lang="en-US"/>
        </a:p>
      </dgm:t>
    </dgm:pt>
    <dgm:pt modelId="{4198202B-E8D6-4293-83D1-F62DC921DE34}" type="sibTrans" cxnId="{FA947F58-53CF-4AEE-BFCF-453AB6956569}">
      <dgm:prSet/>
      <dgm:spPr/>
      <dgm:t>
        <a:bodyPr/>
        <a:lstStyle/>
        <a:p>
          <a:endParaRPr lang="en-US"/>
        </a:p>
      </dgm:t>
    </dgm:pt>
    <dgm:pt modelId="{22A606EC-A640-45FE-8F18-76746467B646}">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1600" dirty="0" smtClean="0"/>
            <a:t>Run with new lot of reagent and every 30 days, document results. Plot points. These QC surrogates remain the same over time, between different lot numbers. </a:t>
          </a:r>
          <a:endParaRPr lang="en-US" sz="1600" dirty="0"/>
        </a:p>
      </dgm:t>
    </dgm:pt>
    <dgm:pt modelId="{73B0EA5A-1758-4646-9A96-92350D6538E8}" type="parTrans" cxnId="{98A35450-2E27-466A-A237-129D75AD27FA}">
      <dgm:prSet/>
      <dgm:spPr/>
      <dgm:t>
        <a:bodyPr/>
        <a:lstStyle/>
        <a:p>
          <a:endParaRPr lang="en-US"/>
        </a:p>
      </dgm:t>
    </dgm:pt>
    <dgm:pt modelId="{486F56A3-01E5-40BB-BF1F-9F8ACC23852C}" type="sibTrans" cxnId="{98A35450-2E27-466A-A237-129D75AD27FA}">
      <dgm:prSet/>
      <dgm:spPr/>
      <dgm:t>
        <a:bodyPr/>
        <a:lstStyle/>
        <a:p>
          <a:endParaRPr lang="en-US"/>
        </a:p>
      </dgm:t>
    </dgm:pt>
    <dgm:pt modelId="{1A63814F-912C-42A2-A034-3D833B894963}">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1600" dirty="0" smtClean="0"/>
            <a:t>Record on new lot (crosscheck) QC document. (Acceptable ranges are found from the top of the previous month’s AcroMetrix /Surrogate LJ charts.)</a:t>
          </a:r>
          <a:endParaRPr lang="en-US" sz="1600" dirty="0"/>
        </a:p>
      </dgm:t>
    </dgm:pt>
    <dgm:pt modelId="{46B654C3-31AB-4068-A37E-55D5081B3F95}" type="parTrans" cxnId="{C6194488-ACEC-4556-8707-CFA34956CD1B}">
      <dgm:prSet/>
      <dgm:spPr/>
      <dgm:t>
        <a:bodyPr/>
        <a:lstStyle/>
        <a:p>
          <a:endParaRPr lang="en-US"/>
        </a:p>
      </dgm:t>
    </dgm:pt>
    <dgm:pt modelId="{8F9B8107-E4FD-4828-ABE1-681CFDFC3A4E}" type="sibTrans" cxnId="{C6194488-ACEC-4556-8707-CFA34956CD1B}">
      <dgm:prSet/>
      <dgm:spPr/>
      <dgm:t>
        <a:bodyPr/>
        <a:lstStyle/>
        <a:p>
          <a:endParaRPr lang="en-US"/>
        </a:p>
      </dgm:t>
    </dgm:pt>
    <dgm:pt modelId="{E43E7874-8E80-4573-970C-1933FA03CD89}" type="pres">
      <dgm:prSet presAssocID="{6ADC82D2-A4F9-468C-8DD5-2D34BAE0FB94}" presName="Name0" presStyleCnt="0">
        <dgm:presLayoutVars>
          <dgm:dir/>
          <dgm:resizeHandles val="exact"/>
        </dgm:presLayoutVars>
      </dgm:prSet>
      <dgm:spPr/>
    </dgm:pt>
    <dgm:pt modelId="{976F9ADE-68CB-4AEA-817B-B5FED92DD3A9}" type="pres">
      <dgm:prSet presAssocID="{92F153CB-8399-442C-AC0D-1CB4AD94A429}" presName="node" presStyleLbl="node1" presStyleIdx="0" presStyleCnt="3" custLinFactNeighborX="-9648" custLinFactNeighborY="67">
        <dgm:presLayoutVars>
          <dgm:bulletEnabled val="1"/>
        </dgm:presLayoutVars>
      </dgm:prSet>
      <dgm:spPr/>
      <dgm:t>
        <a:bodyPr/>
        <a:lstStyle/>
        <a:p>
          <a:endParaRPr lang="en-US"/>
        </a:p>
      </dgm:t>
    </dgm:pt>
    <dgm:pt modelId="{A1CF940A-EEAE-4326-9C5B-41172039DDC8}" type="pres">
      <dgm:prSet presAssocID="{4198202B-E8D6-4293-83D1-F62DC921DE34}" presName="sibTrans" presStyleLbl="sibTrans2D1" presStyleIdx="0" presStyleCnt="2"/>
      <dgm:spPr/>
    </dgm:pt>
    <dgm:pt modelId="{56080F7F-90CD-401C-98BF-AE9AA2A1811C}" type="pres">
      <dgm:prSet presAssocID="{4198202B-E8D6-4293-83D1-F62DC921DE34}" presName="connectorText" presStyleLbl="sibTrans2D1" presStyleIdx="0" presStyleCnt="2"/>
      <dgm:spPr/>
    </dgm:pt>
    <dgm:pt modelId="{59DFACB4-70C9-4206-8D81-8E103188B247}" type="pres">
      <dgm:prSet presAssocID="{22A606EC-A640-45FE-8F18-76746467B646}" presName="node" presStyleLbl="node1" presStyleIdx="1" presStyleCnt="3">
        <dgm:presLayoutVars>
          <dgm:bulletEnabled val="1"/>
        </dgm:presLayoutVars>
      </dgm:prSet>
      <dgm:spPr/>
      <dgm:t>
        <a:bodyPr/>
        <a:lstStyle/>
        <a:p>
          <a:endParaRPr lang="en-US"/>
        </a:p>
      </dgm:t>
    </dgm:pt>
    <dgm:pt modelId="{542D6F5A-F2DF-41CA-A278-FEF4D0BF5F89}" type="pres">
      <dgm:prSet presAssocID="{486F56A3-01E5-40BB-BF1F-9F8ACC23852C}" presName="sibTrans" presStyleLbl="sibTrans2D1" presStyleIdx="1" presStyleCnt="2"/>
      <dgm:spPr/>
    </dgm:pt>
    <dgm:pt modelId="{3CB76726-B618-4778-83BE-3F2EA0A783D4}" type="pres">
      <dgm:prSet presAssocID="{486F56A3-01E5-40BB-BF1F-9F8ACC23852C}" presName="connectorText" presStyleLbl="sibTrans2D1" presStyleIdx="1" presStyleCnt="2"/>
      <dgm:spPr/>
    </dgm:pt>
    <dgm:pt modelId="{8FF6F7AD-2E71-41F5-B875-3D0F9533E39E}" type="pres">
      <dgm:prSet presAssocID="{1A63814F-912C-42A2-A034-3D833B894963}" presName="node" presStyleLbl="node1" presStyleIdx="2" presStyleCnt="3">
        <dgm:presLayoutVars>
          <dgm:bulletEnabled val="1"/>
        </dgm:presLayoutVars>
      </dgm:prSet>
      <dgm:spPr/>
      <dgm:t>
        <a:bodyPr/>
        <a:lstStyle/>
        <a:p>
          <a:endParaRPr lang="en-US"/>
        </a:p>
      </dgm:t>
    </dgm:pt>
  </dgm:ptLst>
  <dgm:cxnLst>
    <dgm:cxn modelId="{C6194488-ACEC-4556-8707-CFA34956CD1B}" srcId="{6ADC82D2-A4F9-468C-8DD5-2D34BAE0FB94}" destId="{1A63814F-912C-42A2-A034-3D833B894963}" srcOrd="2" destOrd="0" parTransId="{46B654C3-31AB-4068-A37E-55D5081B3F95}" sibTransId="{8F9B8107-E4FD-4828-ABE1-681CFDFC3A4E}"/>
    <dgm:cxn modelId="{46B2A684-298C-4395-A777-26BE1BBC5A33}" type="presOf" srcId="{6ADC82D2-A4F9-468C-8DD5-2D34BAE0FB94}" destId="{E43E7874-8E80-4573-970C-1933FA03CD89}" srcOrd="0" destOrd="0" presId="urn:microsoft.com/office/officeart/2005/8/layout/process1"/>
    <dgm:cxn modelId="{86AD8D58-7C82-45C8-8213-4709A09C7123}" type="presOf" srcId="{22A606EC-A640-45FE-8F18-76746467B646}" destId="{59DFACB4-70C9-4206-8D81-8E103188B247}" srcOrd="0" destOrd="0" presId="urn:microsoft.com/office/officeart/2005/8/layout/process1"/>
    <dgm:cxn modelId="{DAF5BB77-B55D-4C5D-A298-4C26D9CC9F30}" type="presOf" srcId="{486F56A3-01E5-40BB-BF1F-9F8ACC23852C}" destId="{542D6F5A-F2DF-41CA-A278-FEF4D0BF5F89}" srcOrd="0" destOrd="0" presId="urn:microsoft.com/office/officeart/2005/8/layout/process1"/>
    <dgm:cxn modelId="{A7B8B0DB-C5CC-46DE-B556-9C5ACC6DAB45}" type="presOf" srcId="{92F153CB-8399-442C-AC0D-1CB4AD94A429}" destId="{976F9ADE-68CB-4AEA-817B-B5FED92DD3A9}" srcOrd="0" destOrd="0" presId="urn:microsoft.com/office/officeart/2005/8/layout/process1"/>
    <dgm:cxn modelId="{98A35450-2E27-466A-A237-129D75AD27FA}" srcId="{6ADC82D2-A4F9-468C-8DD5-2D34BAE0FB94}" destId="{22A606EC-A640-45FE-8F18-76746467B646}" srcOrd="1" destOrd="0" parTransId="{73B0EA5A-1758-4646-9A96-92350D6538E8}" sibTransId="{486F56A3-01E5-40BB-BF1F-9F8ACC23852C}"/>
    <dgm:cxn modelId="{8723381D-DE78-4C92-BA42-20A532F41408}" type="presOf" srcId="{1A63814F-912C-42A2-A034-3D833B894963}" destId="{8FF6F7AD-2E71-41F5-B875-3D0F9533E39E}" srcOrd="0" destOrd="0" presId="urn:microsoft.com/office/officeart/2005/8/layout/process1"/>
    <dgm:cxn modelId="{FA947F58-53CF-4AEE-BFCF-453AB6956569}" srcId="{6ADC82D2-A4F9-468C-8DD5-2D34BAE0FB94}" destId="{92F153CB-8399-442C-AC0D-1CB4AD94A429}" srcOrd="0" destOrd="0" parTransId="{8B54873A-E734-42CC-A62B-9F681AC067F3}" sibTransId="{4198202B-E8D6-4293-83D1-F62DC921DE34}"/>
    <dgm:cxn modelId="{345E0564-A599-484F-A85B-0E26357AEC67}" type="presOf" srcId="{4198202B-E8D6-4293-83D1-F62DC921DE34}" destId="{A1CF940A-EEAE-4326-9C5B-41172039DDC8}" srcOrd="0" destOrd="0" presId="urn:microsoft.com/office/officeart/2005/8/layout/process1"/>
    <dgm:cxn modelId="{ACAB1EA6-B87E-43D9-9179-94B75DCF3C2A}" type="presOf" srcId="{4198202B-E8D6-4293-83D1-F62DC921DE34}" destId="{56080F7F-90CD-401C-98BF-AE9AA2A1811C}" srcOrd="1" destOrd="0" presId="urn:microsoft.com/office/officeart/2005/8/layout/process1"/>
    <dgm:cxn modelId="{0BB9854C-0CC9-4FA9-8F87-EF7961B669C7}" type="presOf" srcId="{486F56A3-01E5-40BB-BF1F-9F8ACC23852C}" destId="{3CB76726-B618-4778-83BE-3F2EA0A783D4}" srcOrd="1" destOrd="0" presId="urn:microsoft.com/office/officeart/2005/8/layout/process1"/>
    <dgm:cxn modelId="{DA7D1A5C-F064-40EE-9B3A-119DE6836B32}" type="presParOf" srcId="{E43E7874-8E80-4573-970C-1933FA03CD89}" destId="{976F9ADE-68CB-4AEA-817B-B5FED92DD3A9}" srcOrd="0" destOrd="0" presId="urn:microsoft.com/office/officeart/2005/8/layout/process1"/>
    <dgm:cxn modelId="{F03EC2CD-DEF4-4A24-AA7B-B5CFD4778A37}" type="presParOf" srcId="{E43E7874-8E80-4573-970C-1933FA03CD89}" destId="{A1CF940A-EEAE-4326-9C5B-41172039DDC8}" srcOrd="1" destOrd="0" presId="urn:microsoft.com/office/officeart/2005/8/layout/process1"/>
    <dgm:cxn modelId="{EE93E708-71FD-47A4-8928-4AD9E46629F6}" type="presParOf" srcId="{A1CF940A-EEAE-4326-9C5B-41172039DDC8}" destId="{56080F7F-90CD-401C-98BF-AE9AA2A1811C}" srcOrd="0" destOrd="0" presId="urn:microsoft.com/office/officeart/2005/8/layout/process1"/>
    <dgm:cxn modelId="{F0FC0220-8146-4B8B-AFC9-47224B4A1377}" type="presParOf" srcId="{E43E7874-8E80-4573-970C-1933FA03CD89}" destId="{59DFACB4-70C9-4206-8D81-8E103188B247}" srcOrd="2" destOrd="0" presId="urn:microsoft.com/office/officeart/2005/8/layout/process1"/>
    <dgm:cxn modelId="{37615253-983C-4A6D-BBD8-CAECD5FFB56E}" type="presParOf" srcId="{E43E7874-8E80-4573-970C-1933FA03CD89}" destId="{542D6F5A-F2DF-41CA-A278-FEF4D0BF5F89}" srcOrd="3" destOrd="0" presId="urn:microsoft.com/office/officeart/2005/8/layout/process1"/>
    <dgm:cxn modelId="{93C2CB29-5DFD-4784-B151-13C99DE03627}" type="presParOf" srcId="{542D6F5A-F2DF-41CA-A278-FEF4D0BF5F89}" destId="{3CB76726-B618-4778-83BE-3F2EA0A783D4}" srcOrd="0" destOrd="0" presId="urn:microsoft.com/office/officeart/2005/8/layout/process1"/>
    <dgm:cxn modelId="{D079B814-A01E-4666-8D71-FD2651A5A32A}" type="presParOf" srcId="{E43E7874-8E80-4573-970C-1933FA03CD89}" destId="{8FF6F7AD-2E71-41F5-B875-3D0F9533E39E}" srcOrd="4"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F9ADE-68CB-4AEA-817B-B5FED92DD3A9}">
      <dsp:nvSpPr>
        <dsp:cNvPr id="0" name=""/>
        <dsp:cNvSpPr/>
      </dsp:nvSpPr>
      <dsp:spPr>
        <a:xfrm>
          <a:off x="10512" y="0"/>
          <a:ext cx="2208125" cy="1828800"/>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External QC (LPC, HPC)</a:t>
          </a:r>
          <a:endParaRPr lang="en-US" sz="2000" kern="1200" dirty="0"/>
        </a:p>
      </dsp:txBody>
      <dsp:txXfrm>
        <a:off x="64076" y="53564"/>
        <a:ext cx="2100997" cy="1721672"/>
      </dsp:txXfrm>
    </dsp:sp>
    <dsp:sp modelId="{A1CF940A-EEAE-4326-9C5B-41172039DDC8}">
      <dsp:nvSpPr>
        <dsp:cNvPr id="0" name=""/>
        <dsp:cNvSpPr/>
      </dsp:nvSpPr>
      <dsp:spPr>
        <a:xfrm>
          <a:off x="2442795" y="640592"/>
          <a:ext cx="475214" cy="5476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442795" y="750115"/>
        <a:ext cx="332650" cy="328569"/>
      </dsp:txXfrm>
    </dsp:sp>
    <dsp:sp modelId="{59DFACB4-70C9-4206-8D81-8E103188B247}">
      <dsp:nvSpPr>
        <dsp:cNvPr id="0" name=""/>
        <dsp:cNvSpPr/>
      </dsp:nvSpPr>
      <dsp:spPr>
        <a:xfrm>
          <a:off x="3115268" y="0"/>
          <a:ext cx="1958651" cy="1828800"/>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Run new lot of reagent, document external QC results.  Determine manufacturer range, folded (target) mean from instrument printout. </a:t>
          </a:r>
          <a:endParaRPr lang="en-US" sz="1600" kern="1200" dirty="0"/>
        </a:p>
      </dsp:txBody>
      <dsp:txXfrm>
        <a:off x="3168832" y="53564"/>
        <a:ext cx="1851523" cy="1721672"/>
      </dsp:txXfrm>
    </dsp:sp>
    <dsp:sp modelId="{542D6F5A-F2DF-41CA-A278-FEF4D0BF5F89}">
      <dsp:nvSpPr>
        <dsp:cNvPr id="0" name=""/>
        <dsp:cNvSpPr/>
      </dsp:nvSpPr>
      <dsp:spPr>
        <a:xfrm>
          <a:off x="5261705" y="640592"/>
          <a:ext cx="398105" cy="5476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261705" y="750115"/>
        <a:ext cx="278674" cy="328569"/>
      </dsp:txXfrm>
    </dsp:sp>
    <dsp:sp modelId="{8FF6F7AD-2E71-41F5-B875-3D0F9533E39E}">
      <dsp:nvSpPr>
        <dsp:cNvPr id="0" name=""/>
        <dsp:cNvSpPr/>
      </dsp:nvSpPr>
      <dsp:spPr>
        <a:xfrm>
          <a:off x="5825062" y="0"/>
          <a:ext cx="2351498" cy="1828800"/>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If less than 10 data points, “Float” ranges using manufacturer target mean (as lab mean) and historical SD for LJ charts. After 10 points, “FIX” the new 3SD ranges. Document this new (tightened) range on the daily HIV QC sheet.</a:t>
          </a:r>
          <a:endParaRPr lang="en-US" sz="1400" kern="1200" dirty="0"/>
        </a:p>
      </dsp:txBody>
      <dsp:txXfrm>
        <a:off x="5878626" y="53564"/>
        <a:ext cx="2244370" cy="1721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F9ADE-68CB-4AEA-817B-B5FED92DD3A9}">
      <dsp:nvSpPr>
        <dsp:cNvPr id="0" name=""/>
        <dsp:cNvSpPr/>
      </dsp:nvSpPr>
      <dsp:spPr>
        <a:xfrm>
          <a:off x="0" y="0"/>
          <a:ext cx="2159766" cy="1600200"/>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Patient (TND) Surrogate</a:t>
          </a:r>
          <a:endParaRPr lang="en-US" sz="2000" kern="1200" dirty="0"/>
        </a:p>
      </dsp:txBody>
      <dsp:txXfrm>
        <a:off x="46868" y="46868"/>
        <a:ext cx="2066030" cy="1506464"/>
      </dsp:txXfrm>
    </dsp:sp>
    <dsp:sp modelId="{A1CF940A-EEAE-4326-9C5B-41172039DDC8}">
      <dsp:nvSpPr>
        <dsp:cNvPr id="0" name=""/>
        <dsp:cNvSpPr/>
      </dsp:nvSpPr>
      <dsp:spPr>
        <a:xfrm>
          <a:off x="2363053" y="532288"/>
          <a:ext cx="430968" cy="5356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63053" y="639412"/>
        <a:ext cx="301678" cy="321374"/>
      </dsp:txXfrm>
    </dsp:sp>
    <dsp:sp modelId="{59DFACB4-70C9-4206-8D81-8E103188B247}">
      <dsp:nvSpPr>
        <dsp:cNvPr id="0" name=""/>
        <dsp:cNvSpPr/>
      </dsp:nvSpPr>
      <dsp:spPr>
        <a:xfrm>
          <a:off x="2972914" y="0"/>
          <a:ext cx="2159766" cy="1600200"/>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Use same TND specimen from prior run(s) using previous reagent lot number. Run with new lot of reagent, document</a:t>
          </a:r>
          <a:r>
            <a:rPr lang="en-US" sz="2000" kern="1200" dirty="0" smtClean="0"/>
            <a:t>.</a:t>
          </a:r>
          <a:endParaRPr lang="en-US" sz="2000" kern="1200" dirty="0"/>
        </a:p>
      </dsp:txBody>
      <dsp:txXfrm>
        <a:off x="3019782" y="46868"/>
        <a:ext cx="2066030" cy="1506464"/>
      </dsp:txXfrm>
    </dsp:sp>
    <dsp:sp modelId="{542D6F5A-F2DF-41CA-A278-FEF4D0BF5F89}">
      <dsp:nvSpPr>
        <dsp:cNvPr id="0" name=""/>
        <dsp:cNvSpPr/>
      </dsp:nvSpPr>
      <dsp:spPr>
        <a:xfrm>
          <a:off x="5364157" y="532288"/>
          <a:ext cx="490731" cy="5356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364157" y="639412"/>
        <a:ext cx="343512" cy="321374"/>
      </dsp:txXfrm>
    </dsp:sp>
    <dsp:sp modelId="{8FF6F7AD-2E71-41F5-B875-3D0F9533E39E}">
      <dsp:nvSpPr>
        <dsp:cNvPr id="0" name=""/>
        <dsp:cNvSpPr/>
      </dsp:nvSpPr>
      <dsp:spPr>
        <a:xfrm>
          <a:off x="6058589" y="152403"/>
          <a:ext cx="2159766" cy="1295393"/>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Record on new lot (crosscheck) QC document. (Expected results: TND; obtained results should be: TND)</a:t>
          </a:r>
          <a:endParaRPr lang="en-US" sz="1600" kern="1200" dirty="0"/>
        </a:p>
      </dsp:txBody>
      <dsp:txXfrm>
        <a:off x="6096530" y="190344"/>
        <a:ext cx="2083884" cy="12195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F9ADE-68CB-4AEA-817B-B5FED92DD3A9}">
      <dsp:nvSpPr>
        <dsp:cNvPr id="0" name=""/>
        <dsp:cNvSpPr/>
      </dsp:nvSpPr>
      <dsp:spPr>
        <a:xfrm>
          <a:off x="0" y="0"/>
          <a:ext cx="2159766" cy="1828800"/>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Surrogate (Low, Mid, High)</a:t>
          </a:r>
          <a:endParaRPr lang="en-US" sz="2000" kern="1200" dirty="0"/>
        </a:p>
      </dsp:txBody>
      <dsp:txXfrm>
        <a:off x="53564" y="53564"/>
        <a:ext cx="2052638" cy="1721672"/>
      </dsp:txXfrm>
    </dsp:sp>
    <dsp:sp modelId="{A1CF940A-EEAE-4326-9C5B-41172039DDC8}">
      <dsp:nvSpPr>
        <dsp:cNvPr id="0" name=""/>
        <dsp:cNvSpPr/>
      </dsp:nvSpPr>
      <dsp:spPr>
        <a:xfrm>
          <a:off x="2378553" y="646588"/>
          <a:ext cx="463829" cy="5356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78553" y="753712"/>
        <a:ext cx="324680" cy="321374"/>
      </dsp:txXfrm>
    </dsp:sp>
    <dsp:sp modelId="{59DFACB4-70C9-4206-8D81-8E103188B247}">
      <dsp:nvSpPr>
        <dsp:cNvPr id="0" name=""/>
        <dsp:cNvSpPr/>
      </dsp:nvSpPr>
      <dsp:spPr>
        <a:xfrm>
          <a:off x="3034916" y="0"/>
          <a:ext cx="2159766" cy="1828800"/>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Run with new lot of reagent and every 30 days, document results. Plot points. These QC surrogates remain the same over time, between different lot numbers. </a:t>
          </a:r>
          <a:endParaRPr lang="en-US" sz="1600" kern="1200" dirty="0"/>
        </a:p>
      </dsp:txBody>
      <dsp:txXfrm>
        <a:off x="3088480" y="53564"/>
        <a:ext cx="2052638" cy="1721672"/>
      </dsp:txXfrm>
    </dsp:sp>
    <dsp:sp modelId="{542D6F5A-F2DF-41CA-A278-FEF4D0BF5F89}">
      <dsp:nvSpPr>
        <dsp:cNvPr id="0" name=""/>
        <dsp:cNvSpPr/>
      </dsp:nvSpPr>
      <dsp:spPr>
        <a:xfrm>
          <a:off x="5410659" y="646588"/>
          <a:ext cx="457870" cy="5356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410659" y="753712"/>
        <a:ext cx="320509" cy="321374"/>
      </dsp:txXfrm>
    </dsp:sp>
    <dsp:sp modelId="{8FF6F7AD-2E71-41F5-B875-3D0F9533E39E}">
      <dsp:nvSpPr>
        <dsp:cNvPr id="0" name=""/>
        <dsp:cNvSpPr/>
      </dsp:nvSpPr>
      <dsp:spPr>
        <a:xfrm>
          <a:off x="6058589" y="0"/>
          <a:ext cx="2159766" cy="1828800"/>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Record on new lot (crosscheck) QC document. (Acceptable ranges are found from the top of the previous month’s AcroMetrix /Surrogate LJ charts.)</a:t>
          </a:r>
          <a:endParaRPr lang="en-US" sz="1600" kern="1200" dirty="0"/>
        </a:p>
      </dsp:txBody>
      <dsp:txXfrm>
        <a:off x="6112153" y="53564"/>
        <a:ext cx="2052638" cy="172167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95DEAF-795A-4CA1-8AFA-F60526D987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2478885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5DEAF-795A-4CA1-8AFA-F60526D987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587959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5DEAF-795A-4CA1-8AFA-F60526D987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128879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95DEAF-795A-4CA1-8AFA-F60526D987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155517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95DEAF-795A-4CA1-8AFA-F60526D9879C}" type="datetimeFigureOut">
              <a:rPr lang="en-US" smtClean="0"/>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235964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95DEAF-795A-4CA1-8AFA-F60526D987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288137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95DEAF-795A-4CA1-8AFA-F60526D9879C}" type="datetimeFigureOut">
              <a:rPr lang="en-US" smtClean="0"/>
              <a:t>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1339869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95DEAF-795A-4CA1-8AFA-F60526D9879C}" type="datetimeFigureOut">
              <a:rPr lang="en-US" smtClean="0"/>
              <a:t>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2459553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95DEAF-795A-4CA1-8AFA-F60526D9879C}" type="datetimeFigureOut">
              <a:rPr lang="en-US" smtClean="0"/>
              <a:t>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2373232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5DEAF-795A-4CA1-8AFA-F60526D987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368840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5DEAF-795A-4CA1-8AFA-F60526D9879C}" type="datetimeFigureOut">
              <a:rPr lang="en-US" smtClean="0"/>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755C7-C434-450C-A111-555CC36A76BE}" type="slidenum">
              <a:rPr lang="en-US" smtClean="0"/>
              <a:t>‹#›</a:t>
            </a:fld>
            <a:endParaRPr lang="en-US"/>
          </a:p>
        </p:txBody>
      </p:sp>
    </p:spTree>
    <p:extLst>
      <p:ext uri="{BB962C8B-B14F-4D97-AF65-F5344CB8AC3E}">
        <p14:creationId xmlns:p14="http://schemas.microsoft.com/office/powerpoint/2010/main" val="1977262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5DEAF-795A-4CA1-8AFA-F60526D9879C}" type="datetimeFigureOut">
              <a:rPr lang="en-US" smtClean="0"/>
              <a:t>2/23/2016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755C7-C434-450C-A111-555CC36A76BE}" type="slidenum">
              <a:rPr lang="en-US" smtClean="0"/>
              <a:t>‹#›</a:t>
            </a:fld>
            <a:endParaRPr lang="en-US"/>
          </a:p>
        </p:txBody>
      </p:sp>
    </p:spTree>
    <p:extLst>
      <p:ext uri="{BB962C8B-B14F-4D97-AF65-F5344CB8AC3E}">
        <p14:creationId xmlns:p14="http://schemas.microsoft.com/office/powerpoint/2010/main" val="236922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96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Quant Molecular QC: </a:t>
            </a:r>
            <a:r>
              <a:rPr lang="en-US" sz="2200" dirty="0"/>
              <a:t>N</a:t>
            </a:r>
            <a:r>
              <a:rPr lang="en-US" sz="2200" dirty="0" smtClean="0"/>
              <a:t>ew lots, new shipments</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2449501"/>
              </p:ext>
            </p:extLst>
          </p:nvPr>
        </p:nvGraphicFramePr>
        <p:xfrm>
          <a:off x="457200" y="1143000"/>
          <a:ext cx="83058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3307012298"/>
              </p:ext>
            </p:extLst>
          </p:nvPr>
        </p:nvGraphicFramePr>
        <p:xfrm>
          <a:off x="457200" y="3048000"/>
          <a:ext cx="8229600" cy="1600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441524152"/>
              </p:ext>
            </p:extLst>
          </p:nvPr>
        </p:nvGraphicFramePr>
        <p:xfrm>
          <a:off x="457200" y="4800600"/>
          <a:ext cx="8229600" cy="1828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129626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211</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Quant Molecular QC: New lots, new shipments</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Department of Veterans Affairs</cp:lastModifiedBy>
  <cp:revision>5</cp:revision>
  <dcterms:created xsi:type="dcterms:W3CDTF">2016-02-23T19:19:12Z</dcterms:created>
  <dcterms:modified xsi:type="dcterms:W3CDTF">2016-02-23T20:03:09Z</dcterms:modified>
</cp:coreProperties>
</file>