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E4BF530A-BA94-4219-B755-090A874F6EBF}" type="datetimeFigureOut">
              <a:rPr lang="en-US" smtClean="0"/>
              <a:t>2/22/2016</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1BE2181A-DDA9-42F5-B532-FE1F869FFEA8}"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BF530A-BA94-4219-B755-090A874F6EBF}" type="datetimeFigureOut">
              <a:rPr lang="en-US" smtClean="0"/>
              <a:t>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E2181A-DDA9-42F5-B532-FE1F869FFEA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BF530A-BA94-4219-B755-090A874F6EBF}" type="datetimeFigureOut">
              <a:rPr lang="en-US" smtClean="0"/>
              <a:t>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1BE2181A-DDA9-42F5-B532-FE1F869FFEA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BF530A-BA94-4219-B755-090A874F6EBF}" type="datetimeFigureOut">
              <a:rPr lang="en-US" smtClean="0"/>
              <a:t>2/22/2016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E2181A-DDA9-42F5-B532-FE1F869FFEA8}"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E4BF530A-BA94-4219-B755-090A874F6EBF}" type="datetimeFigureOut">
              <a:rPr lang="en-US" smtClean="0"/>
              <a:t>2/22/2016</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1BE2181A-DDA9-42F5-B532-FE1F869FFEA8}"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4BF530A-BA94-4219-B755-090A874F6EBF}" type="datetimeFigureOut">
              <a:rPr lang="en-US" smtClean="0"/>
              <a:t>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E2181A-DDA9-42F5-B532-FE1F869FFEA8}"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4BF530A-BA94-4219-B755-090A874F6EBF}" type="datetimeFigureOut">
              <a:rPr lang="en-US" smtClean="0"/>
              <a:t>2/22/2016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E2181A-DDA9-42F5-B532-FE1F869FFEA8}"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4BF530A-BA94-4219-B755-090A874F6EBF}" type="datetimeFigureOut">
              <a:rPr lang="en-US" smtClean="0"/>
              <a:t>2/22/2016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E2181A-DDA9-42F5-B532-FE1F869FFEA8}"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4BF530A-BA94-4219-B755-090A874F6EBF}" type="datetimeFigureOut">
              <a:rPr lang="en-US" smtClean="0"/>
              <a:t>2/22/2016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E2181A-DDA9-42F5-B532-FE1F869FFEA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BF530A-BA94-4219-B755-090A874F6EBF}" type="datetimeFigureOut">
              <a:rPr lang="en-US" smtClean="0"/>
              <a:t>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1BE2181A-DDA9-42F5-B532-FE1F869FFEA8}"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BF530A-BA94-4219-B755-090A874F6EBF}" type="datetimeFigureOut">
              <a:rPr lang="en-US" smtClean="0"/>
              <a:t>2/22/2016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E2181A-DDA9-42F5-B532-FE1F869FFEA8}"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E4BF530A-BA94-4219-B755-090A874F6EBF}" type="datetimeFigureOut">
              <a:rPr lang="en-US" smtClean="0"/>
              <a:t>2/22/2016</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1BE2181A-DDA9-42F5-B532-FE1F869FFEA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ln>
            <a:solidFill>
              <a:schemeClr val="tx1"/>
            </a:solidFill>
          </a:ln>
        </p:spPr>
        <p:txBody>
          <a:bodyPr>
            <a:normAutofit/>
          </a:bodyPr>
          <a:lstStyle/>
          <a:p>
            <a:r>
              <a:rPr lang="en-US" sz="2800" dirty="0" smtClean="0">
                <a:solidFill>
                  <a:schemeClr val="tx1"/>
                </a:solidFill>
              </a:rPr>
              <a:t>A Review</a:t>
            </a:r>
          </a:p>
          <a:p>
            <a:endParaRPr lang="en-US" dirty="0" smtClean="0"/>
          </a:p>
          <a:p>
            <a:r>
              <a:rPr lang="en-US" sz="1800" dirty="0" smtClean="0"/>
              <a:t>April, 2016</a:t>
            </a:r>
            <a:endParaRPr lang="en-US" sz="1800" dirty="0"/>
          </a:p>
        </p:txBody>
      </p:sp>
      <p:sp>
        <p:nvSpPr>
          <p:cNvPr id="2" name="Title 1"/>
          <p:cNvSpPr>
            <a:spLocks noGrp="1"/>
          </p:cNvSpPr>
          <p:nvPr>
            <p:ph type="title"/>
          </p:nvPr>
        </p:nvSpPr>
        <p:spPr/>
        <p:txBody>
          <a:bodyPr/>
          <a:lstStyle/>
          <a:p>
            <a:r>
              <a:rPr lang="en-US" dirty="0" smtClean="0"/>
              <a:t>Blood Bank Troubleshooting</a:t>
            </a:r>
            <a:endParaRPr lang="en-US" dirty="0"/>
          </a:p>
        </p:txBody>
      </p:sp>
      <p:sp>
        <p:nvSpPr>
          <p:cNvPr id="5" name="Subtitle 2"/>
          <p:cNvSpPr txBox="1">
            <a:spLocks/>
          </p:cNvSpPr>
          <p:nvPr/>
        </p:nvSpPr>
        <p:spPr>
          <a:xfrm>
            <a:off x="1371600" y="4267200"/>
            <a:ext cx="5334000" cy="1371600"/>
          </a:xfrm>
          <a:prstGeom prst="rect">
            <a:avLst/>
          </a:prstGeom>
        </p:spPr>
        <p:txBody>
          <a:bodyPr vert="horz">
            <a:normAutofit fontScale="25000" lnSpcReduction="20000"/>
          </a:bodyPr>
          <a:lstStyle>
            <a:lvl1pPr marL="0" indent="0" algn="r" rtl="0" eaLnBrk="1" latinLnBrk="0" hangingPunct="1">
              <a:spcBef>
                <a:spcPts val="600"/>
              </a:spcBef>
              <a:buClr>
                <a:schemeClr val="accent1"/>
              </a:buClr>
              <a:buSzPct val="76000"/>
              <a:buFont typeface="Wingdings 3"/>
              <a:buNone/>
              <a:defRPr kumimoji="0"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0"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0"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0"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0"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0"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0"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0"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0" lang="en-US" sz="1200" kern="1200" smtClean="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600"/>
              </a:spcBef>
              <a:spcAft>
                <a:spcPts val="0"/>
              </a:spcAft>
              <a:buClr>
                <a:srgbClr val="727CA3"/>
              </a:buClr>
              <a:buSzPct val="76000"/>
              <a:buFont typeface="Wingdings 3"/>
              <a:buNone/>
              <a:tabLst/>
              <a:defRPr/>
            </a:pPr>
            <a:r>
              <a:rPr kumimoji="0" lang="en-US" sz="7000" b="0" i="0" u="none" strike="noStrike" kern="1200" cap="none" spc="0" normalizeH="0" baseline="0" noProof="0" dirty="0" smtClean="0">
                <a:ln>
                  <a:noFill/>
                </a:ln>
                <a:solidFill>
                  <a:schemeClr val="bg2"/>
                </a:solidFill>
                <a:effectLst/>
                <a:uLnTx/>
                <a:uFillTx/>
                <a:latin typeface="Bookman Old Style"/>
                <a:ea typeface="+mj-ea"/>
                <a:cs typeface="+mj-cs"/>
              </a:rPr>
              <a:t>Speaker: Renita Scott, Blood</a:t>
            </a:r>
            <a:r>
              <a:rPr kumimoji="0" lang="en-US" sz="7000" b="0" i="0" u="none" strike="noStrike" kern="1200" cap="none" spc="0" normalizeH="0" noProof="0" dirty="0" smtClean="0">
                <a:ln>
                  <a:noFill/>
                </a:ln>
                <a:solidFill>
                  <a:schemeClr val="bg2"/>
                </a:solidFill>
                <a:effectLst/>
                <a:uLnTx/>
                <a:uFillTx/>
                <a:latin typeface="Bookman Old Style"/>
                <a:ea typeface="+mj-ea"/>
                <a:cs typeface="+mj-cs"/>
              </a:rPr>
              <a:t> Bank</a:t>
            </a:r>
            <a:r>
              <a:rPr kumimoji="0" lang="en-US" sz="7000" b="0" i="0" u="none" strike="noStrike" kern="1200" cap="none" spc="0" normalizeH="0" baseline="0" noProof="0" dirty="0" smtClean="0">
                <a:ln>
                  <a:noFill/>
                </a:ln>
                <a:solidFill>
                  <a:schemeClr val="bg2"/>
                </a:solidFill>
                <a:effectLst/>
                <a:uLnTx/>
                <a:uFillTx/>
                <a:latin typeface="Bookman Old Style"/>
                <a:ea typeface="+mj-ea"/>
                <a:cs typeface="+mj-cs"/>
              </a:rPr>
              <a:t> Supervisor</a:t>
            </a:r>
          </a:p>
          <a:p>
            <a:pPr marL="0" marR="0" lvl="0" indent="0" algn="r" defTabSz="914400" rtl="0" eaLnBrk="1" fontAlgn="auto" latinLnBrk="0" hangingPunct="1">
              <a:lnSpc>
                <a:spcPct val="100000"/>
              </a:lnSpc>
              <a:spcBef>
                <a:spcPts val="600"/>
              </a:spcBef>
              <a:spcAft>
                <a:spcPts val="0"/>
              </a:spcAft>
              <a:buClr>
                <a:srgbClr val="727CA3"/>
              </a:buClr>
              <a:buSzPct val="76000"/>
              <a:buFont typeface="Wingdings 3"/>
              <a:buNone/>
              <a:tabLst/>
              <a:defRPr/>
            </a:pPr>
            <a:r>
              <a:rPr kumimoji="0" lang="en-US" sz="5100" b="0" i="0" u="none" strike="noStrike" kern="1200" cap="none" spc="0" normalizeH="0" baseline="0" noProof="0" dirty="0" smtClean="0">
                <a:ln>
                  <a:noFill/>
                </a:ln>
                <a:solidFill>
                  <a:schemeClr val="tx1"/>
                </a:solidFill>
                <a:effectLst/>
                <a:uLnTx/>
                <a:uFillTx/>
                <a:latin typeface="Bookman Old Style"/>
                <a:ea typeface="+mj-ea"/>
                <a:cs typeface="+mj-cs"/>
              </a:rPr>
              <a:t>Atlanta VAMC Pathology &amp; Laboratory Service Line</a:t>
            </a:r>
          </a:p>
          <a:p>
            <a:pPr marL="0" marR="0" lvl="0" indent="0" algn="r" defTabSz="914400" rtl="0" eaLnBrk="1" fontAlgn="auto" latinLnBrk="0" hangingPunct="1">
              <a:lnSpc>
                <a:spcPct val="100000"/>
              </a:lnSpc>
              <a:spcBef>
                <a:spcPts val="600"/>
              </a:spcBef>
              <a:spcAft>
                <a:spcPts val="0"/>
              </a:spcAft>
              <a:buClr>
                <a:srgbClr val="727CA3"/>
              </a:buClr>
              <a:buSzPct val="76000"/>
              <a:buFont typeface="Wingdings 3"/>
              <a:buNone/>
              <a:tabLst/>
              <a:defRPr/>
            </a:pPr>
            <a:endParaRPr kumimoji="0" lang="en-US" sz="2000" b="0" i="0" u="none" strike="noStrike" kern="1200" cap="none" spc="0" normalizeH="0" baseline="0" noProof="0" dirty="0" smtClean="0">
              <a:ln>
                <a:noFill/>
              </a:ln>
              <a:solidFill>
                <a:schemeClr val="tx1"/>
              </a:solidFill>
              <a:effectLst/>
              <a:uLnTx/>
              <a:uFillTx/>
              <a:latin typeface="Bookman Old Style"/>
              <a:ea typeface="+mj-ea"/>
              <a:cs typeface="+mj-cs"/>
            </a:endParaRPr>
          </a:p>
          <a:p>
            <a:pPr marL="0" marR="0" lvl="0" indent="0" algn="r" defTabSz="914400" rtl="0" eaLnBrk="1" fontAlgn="auto" latinLnBrk="0" hangingPunct="1">
              <a:lnSpc>
                <a:spcPct val="100000"/>
              </a:lnSpc>
              <a:spcBef>
                <a:spcPts val="600"/>
              </a:spcBef>
              <a:spcAft>
                <a:spcPts val="0"/>
              </a:spcAft>
              <a:buClr>
                <a:srgbClr val="727CA3"/>
              </a:buClr>
              <a:buSzPct val="76000"/>
              <a:buFont typeface="Wingdings 3"/>
              <a:buNone/>
              <a:tabLst/>
              <a:defRPr/>
            </a:pPr>
            <a:endParaRPr kumimoji="0" lang="en-US" sz="2000" b="0" i="0" u="none" strike="noStrike" kern="1200" cap="none" spc="0" normalizeH="0" baseline="0" noProof="0" dirty="0" smtClean="0">
              <a:ln>
                <a:noFill/>
              </a:ln>
              <a:solidFill>
                <a:schemeClr val="tx1"/>
              </a:solidFill>
              <a:effectLst/>
              <a:uLnTx/>
              <a:uFillTx/>
              <a:latin typeface="Bookman Old Style"/>
              <a:ea typeface="+mj-ea"/>
              <a:cs typeface="+mj-cs"/>
            </a:endParaRPr>
          </a:p>
          <a:p>
            <a:pPr marL="0" marR="0" lvl="0" indent="0" algn="r" defTabSz="914400" rtl="0" eaLnBrk="1" fontAlgn="auto" latinLnBrk="0" hangingPunct="1">
              <a:lnSpc>
                <a:spcPct val="100000"/>
              </a:lnSpc>
              <a:spcBef>
                <a:spcPts val="600"/>
              </a:spcBef>
              <a:spcAft>
                <a:spcPts val="0"/>
              </a:spcAft>
              <a:buClr>
                <a:srgbClr val="727CA3"/>
              </a:buClr>
              <a:buSzPct val="76000"/>
              <a:buFont typeface="Wingdings 3"/>
              <a:buNone/>
              <a:tabLst/>
              <a:defRPr/>
            </a:pPr>
            <a:endParaRPr kumimoji="0" lang="en-US" sz="4400" b="0" i="0" u="none" strike="noStrike" kern="1200" cap="none" spc="0" normalizeH="0" baseline="0" noProof="0" dirty="0" smtClean="0">
              <a:ln>
                <a:noFill/>
              </a:ln>
              <a:solidFill>
                <a:schemeClr val="tx1"/>
              </a:solidFill>
              <a:effectLst/>
              <a:uLnTx/>
              <a:uFillTx/>
              <a:latin typeface="Bookman Old Style"/>
              <a:ea typeface="+mj-ea"/>
              <a:cs typeface="+mj-cs"/>
            </a:endParaRPr>
          </a:p>
          <a:p>
            <a:pPr marL="0" marR="0" lvl="0" indent="0" algn="r" defTabSz="914400" rtl="0" eaLnBrk="1" fontAlgn="auto" latinLnBrk="0" hangingPunct="1">
              <a:lnSpc>
                <a:spcPct val="100000"/>
              </a:lnSpc>
              <a:spcBef>
                <a:spcPts val="600"/>
              </a:spcBef>
              <a:spcAft>
                <a:spcPts val="0"/>
              </a:spcAft>
              <a:buClr>
                <a:srgbClr val="727CA3"/>
              </a:buClr>
              <a:buSzPct val="76000"/>
              <a:buFont typeface="Wingdings 3"/>
              <a:buNone/>
              <a:tabLst/>
              <a:defRPr/>
            </a:pPr>
            <a:r>
              <a:rPr kumimoji="0" lang="en-US" sz="4400" b="0" i="0" u="none" strike="noStrike" kern="1200" cap="none" spc="0" normalizeH="0" baseline="0" noProof="0" dirty="0" smtClean="0">
                <a:ln>
                  <a:noFill/>
                </a:ln>
                <a:solidFill>
                  <a:schemeClr val="tx1"/>
                </a:solidFill>
                <a:effectLst/>
                <a:uLnTx/>
                <a:uFillTx/>
                <a:latin typeface="Bookman Old Style"/>
                <a:ea typeface="+mj-ea"/>
                <a:cs typeface="+mj-cs"/>
              </a:rPr>
              <a:t>Facilitator and Editor: Dr. Julie West, Laboratory Technical Specialist</a:t>
            </a:r>
            <a:endParaRPr kumimoji="0" lang="en-US" sz="4400" b="0" i="0" u="none" strike="noStrike" kern="1200" cap="none" spc="0" normalizeH="0" baseline="0" noProof="0" dirty="0">
              <a:ln>
                <a:noFill/>
              </a:ln>
              <a:solidFill>
                <a:schemeClr val="tx1"/>
              </a:solidFill>
              <a:effectLst/>
              <a:uLnTx/>
              <a:uFillTx/>
              <a:latin typeface="Bookman Old Style"/>
              <a:ea typeface="+mj-ea"/>
              <a:cs typeface="+mj-cs"/>
            </a:endParaRPr>
          </a:p>
        </p:txBody>
      </p:sp>
    </p:spTree>
    <p:extLst>
      <p:ext uri="{BB962C8B-B14F-4D97-AF65-F5344CB8AC3E}">
        <p14:creationId xmlns:p14="http://schemas.microsoft.com/office/powerpoint/2010/main" val="246830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ln>
            <a:solidFill>
              <a:schemeClr val="tx1"/>
            </a:solidFill>
          </a:ln>
        </p:spPr>
        <p:txBody>
          <a:bodyPr>
            <a:normAutofit/>
          </a:bodyPr>
          <a:lstStyle/>
          <a:p>
            <a:pPr indent="0"/>
            <a:r>
              <a:rPr lang="en-US" dirty="0" smtClean="0"/>
              <a:t>ABO discrepancies</a:t>
            </a:r>
            <a:endParaRPr lang="en-US" dirty="0"/>
          </a:p>
          <a:p>
            <a:pPr marL="45720" indent="0" algn="ctr">
              <a:buNone/>
            </a:pPr>
            <a:r>
              <a:rPr lang="en-US" dirty="0" smtClean="0">
                <a:solidFill>
                  <a:srgbClr val="7030A0"/>
                </a:solidFill>
              </a:rPr>
              <a:t>What to do next?</a:t>
            </a:r>
          </a:p>
          <a:p>
            <a:pPr marL="45720" indent="0">
              <a:buNone/>
            </a:pPr>
            <a:endParaRPr lang="en-US" dirty="0" smtClean="0">
              <a:solidFill>
                <a:srgbClr val="7030A0"/>
              </a:solidFill>
            </a:endParaRPr>
          </a:p>
          <a:p>
            <a:pPr indent="0"/>
            <a:r>
              <a:rPr lang="en-US" dirty="0"/>
              <a:t>Antibody Screen: “Unexplained </a:t>
            </a:r>
            <a:r>
              <a:rPr lang="en-US" dirty="0" smtClean="0"/>
              <a:t>Reactivity”</a:t>
            </a:r>
          </a:p>
          <a:p>
            <a:pPr marL="548640" indent="0">
              <a:buFont typeface="Wingdings" panose="05000000000000000000" pitchFamily="2" charset="2"/>
              <a:buChar char="q"/>
            </a:pPr>
            <a:r>
              <a:rPr lang="en-US" sz="1500" dirty="0" smtClean="0">
                <a:solidFill>
                  <a:schemeClr val="tx1"/>
                </a:solidFill>
              </a:rPr>
              <a:t>Reactions </a:t>
            </a:r>
            <a:r>
              <a:rPr lang="en-US" sz="1500" dirty="0">
                <a:solidFill>
                  <a:schemeClr val="tx1"/>
                </a:solidFill>
              </a:rPr>
              <a:t>with few cells on the panel</a:t>
            </a:r>
          </a:p>
          <a:p>
            <a:pPr marL="548640" indent="0">
              <a:buFont typeface="Wingdings" panose="05000000000000000000" pitchFamily="2" charset="2"/>
              <a:buChar char="q"/>
            </a:pPr>
            <a:r>
              <a:rPr lang="en-US" sz="1500" dirty="0" smtClean="0">
                <a:solidFill>
                  <a:schemeClr val="tx1"/>
                </a:solidFill>
              </a:rPr>
              <a:t>Strong </a:t>
            </a:r>
            <a:r>
              <a:rPr lang="en-US" sz="1500" dirty="0">
                <a:solidFill>
                  <a:schemeClr val="tx1"/>
                </a:solidFill>
              </a:rPr>
              <a:t>reactions most likely due to antibody to a LIA</a:t>
            </a:r>
          </a:p>
          <a:p>
            <a:pPr marL="548640" indent="0">
              <a:buFont typeface="Wingdings" panose="05000000000000000000" pitchFamily="2" charset="2"/>
              <a:buChar char="q"/>
            </a:pPr>
            <a:r>
              <a:rPr lang="en-US" sz="1500" dirty="0" smtClean="0">
                <a:solidFill>
                  <a:schemeClr val="tx1"/>
                </a:solidFill>
              </a:rPr>
              <a:t>Weaker </a:t>
            </a:r>
            <a:r>
              <a:rPr lang="en-US" sz="1500" dirty="0">
                <a:solidFill>
                  <a:schemeClr val="tx1"/>
                </a:solidFill>
              </a:rPr>
              <a:t>reactions</a:t>
            </a:r>
          </a:p>
          <a:p>
            <a:pPr marL="548640" indent="0">
              <a:buFont typeface="Wingdings" panose="05000000000000000000" pitchFamily="2" charset="2"/>
              <a:buChar char="q"/>
            </a:pPr>
            <a:r>
              <a:rPr lang="en-US" sz="1500" dirty="0" smtClean="0">
                <a:solidFill>
                  <a:schemeClr val="tx1"/>
                </a:solidFill>
              </a:rPr>
              <a:t>Antibodies </a:t>
            </a:r>
            <a:r>
              <a:rPr lang="en-US" sz="1500" dirty="0">
                <a:solidFill>
                  <a:schemeClr val="tx1"/>
                </a:solidFill>
              </a:rPr>
              <a:t>to white cell antigens (</a:t>
            </a:r>
            <a:r>
              <a:rPr lang="en-US" sz="1500" dirty="0" err="1">
                <a:solidFill>
                  <a:schemeClr val="tx1"/>
                </a:solidFill>
              </a:rPr>
              <a:t>Bg</a:t>
            </a:r>
            <a:r>
              <a:rPr lang="en-US" sz="1500" dirty="0">
                <a:solidFill>
                  <a:schemeClr val="tx1"/>
                </a:solidFill>
              </a:rPr>
              <a:t>)</a:t>
            </a:r>
          </a:p>
          <a:p>
            <a:pPr marL="548640" indent="0">
              <a:buFont typeface="Wingdings" panose="05000000000000000000" pitchFamily="2" charset="2"/>
              <a:buChar char="q"/>
            </a:pPr>
            <a:r>
              <a:rPr lang="en-US" sz="1500" dirty="0" smtClean="0">
                <a:solidFill>
                  <a:schemeClr val="tx1"/>
                </a:solidFill>
              </a:rPr>
              <a:t>Antibody </a:t>
            </a:r>
            <a:r>
              <a:rPr lang="en-US" sz="1500" dirty="0">
                <a:solidFill>
                  <a:schemeClr val="tx1"/>
                </a:solidFill>
              </a:rPr>
              <a:t>reacting only with cells that have stronger expression of antigen (I, IH, P1, D or other Rh specificities)</a:t>
            </a:r>
          </a:p>
          <a:p>
            <a:pPr marL="548640" indent="0">
              <a:buFont typeface="Wingdings" panose="05000000000000000000" pitchFamily="2" charset="2"/>
              <a:buChar char="q"/>
            </a:pPr>
            <a:r>
              <a:rPr lang="en-US" sz="1500" dirty="0" smtClean="0">
                <a:solidFill>
                  <a:schemeClr val="tx1"/>
                </a:solidFill>
              </a:rPr>
              <a:t>Antibodies </a:t>
            </a:r>
            <a:r>
              <a:rPr lang="en-US" sz="1500" dirty="0">
                <a:solidFill>
                  <a:schemeClr val="tx1"/>
                </a:solidFill>
              </a:rPr>
              <a:t>showing dosage (-M, -</a:t>
            </a:r>
            <a:r>
              <a:rPr lang="en-US" sz="1500" dirty="0" err="1">
                <a:solidFill>
                  <a:schemeClr val="tx1"/>
                </a:solidFill>
              </a:rPr>
              <a:t>Jka</a:t>
            </a:r>
            <a:r>
              <a:rPr lang="en-US" sz="1500" dirty="0">
                <a:solidFill>
                  <a:schemeClr val="tx1"/>
                </a:solidFill>
              </a:rPr>
              <a:t>)</a:t>
            </a:r>
          </a:p>
          <a:p>
            <a:pPr marL="548640" indent="0">
              <a:buFont typeface="Wingdings" panose="05000000000000000000" pitchFamily="2" charset="2"/>
              <a:buChar char="q"/>
            </a:pPr>
            <a:r>
              <a:rPr lang="en-US" sz="1500" dirty="0" smtClean="0">
                <a:solidFill>
                  <a:schemeClr val="tx1"/>
                </a:solidFill>
              </a:rPr>
              <a:t>Developing antibodies ?</a:t>
            </a:r>
          </a:p>
          <a:p>
            <a:pPr marL="0" indent="0" algn="ctr">
              <a:buNone/>
            </a:pPr>
            <a:endParaRPr lang="en-US" dirty="0" smtClean="0">
              <a:solidFill>
                <a:srgbClr val="7030A0"/>
              </a:solidFill>
            </a:endParaRPr>
          </a:p>
          <a:p>
            <a:pPr marL="0" indent="0" algn="ctr">
              <a:buNone/>
            </a:pPr>
            <a:r>
              <a:rPr lang="en-US" dirty="0" smtClean="0">
                <a:solidFill>
                  <a:srgbClr val="7030A0"/>
                </a:solidFill>
              </a:rPr>
              <a:t>What </a:t>
            </a:r>
            <a:r>
              <a:rPr lang="en-US" dirty="0">
                <a:solidFill>
                  <a:srgbClr val="7030A0"/>
                </a:solidFill>
              </a:rPr>
              <a:t>to do next?</a:t>
            </a:r>
          </a:p>
          <a:p>
            <a:pPr marL="0" indent="0">
              <a:buNone/>
            </a:pPr>
            <a:endParaRPr lang="en-US" sz="1500" dirty="0" smtClean="0">
              <a:solidFill>
                <a:schemeClr val="tx1"/>
              </a:solidFill>
            </a:endParaRPr>
          </a:p>
        </p:txBody>
      </p:sp>
      <p:sp>
        <p:nvSpPr>
          <p:cNvPr id="3" name="Title 2"/>
          <p:cNvSpPr>
            <a:spLocks noGrp="1"/>
          </p:cNvSpPr>
          <p:nvPr>
            <p:ph type="title"/>
          </p:nvPr>
        </p:nvSpPr>
        <p:spPr/>
        <p:txBody>
          <a:bodyPr/>
          <a:lstStyle/>
          <a:p>
            <a:r>
              <a:rPr lang="en-US" dirty="0"/>
              <a:t>Troubleshooting: General</a:t>
            </a:r>
          </a:p>
        </p:txBody>
      </p:sp>
    </p:spTree>
    <p:extLst>
      <p:ext uri="{BB962C8B-B14F-4D97-AF65-F5344CB8AC3E}">
        <p14:creationId xmlns:p14="http://schemas.microsoft.com/office/powerpoint/2010/main" val="2008302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7150" lvl="0" indent="-285750">
              <a:buClr>
                <a:srgbClr val="93A299"/>
              </a:buClr>
              <a:buFont typeface="Wingdings" panose="05000000000000000000" pitchFamily="2" charset="2"/>
              <a:buChar char="§"/>
            </a:pPr>
            <a:r>
              <a:rPr lang="en-US" sz="1900" b="1" dirty="0">
                <a:solidFill>
                  <a:srgbClr val="D2533C"/>
                </a:solidFill>
              </a:rPr>
              <a:t>More</a:t>
            </a:r>
            <a:r>
              <a:rPr lang="en-US" sz="1900" dirty="0">
                <a:solidFill>
                  <a:srgbClr val="D2533C"/>
                </a:solidFill>
              </a:rPr>
              <a:t> Unexplained Reactions</a:t>
            </a:r>
          </a:p>
          <a:p>
            <a:pPr marL="548640" lvl="0" indent="-342900">
              <a:buClr>
                <a:srgbClr val="93A299"/>
              </a:buClr>
              <a:buFont typeface="Wingdings" panose="05000000000000000000" pitchFamily="2" charset="2"/>
              <a:buChar char="q"/>
            </a:pPr>
            <a:r>
              <a:rPr lang="en-US" sz="1400" dirty="0">
                <a:solidFill>
                  <a:srgbClr val="292934"/>
                </a:solidFill>
              </a:rPr>
              <a:t>Reactions with most or all panel cells</a:t>
            </a:r>
          </a:p>
          <a:p>
            <a:pPr marL="548640" lvl="0" indent="-285750">
              <a:buClr>
                <a:srgbClr val="93A299"/>
              </a:buClr>
              <a:buFont typeface="Wingdings" panose="05000000000000000000" pitchFamily="2" charset="2"/>
              <a:buChar char="q"/>
            </a:pPr>
            <a:r>
              <a:rPr lang="en-US" sz="1400" dirty="0">
                <a:solidFill>
                  <a:srgbClr val="292934"/>
                </a:solidFill>
              </a:rPr>
              <a:t>Antibody to HIA</a:t>
            </a:r>
          </a:p>
          <a:p>
            <a:pPr marL="548640" lvl="0" indent="-285750">
              <a:buClr>
                <a:srgbClr val="93A299"/>
              </a:buClr>
              <a:buFont typeface="Wingdings" panose="05000000000000000000" pitchFamily="2" charset="2"/>
              <a:buChar char="q"/>
            </a:pPr>
            <a:r>
              <a:rPr lang="en-US" sz="1400" dirty="0">
                <a:solidFill>
                  <a:srgbClr val="292934"/>
                </a:solidFill>
              </a:rPr>
              <a:t>Warm or Cold-reactive autoantibody</a:t>
            </a:r>
          </a:p>
          <a:p>
            <a:pPr marL="548640" lvl="0" indent="-285750">
              <a:buClr>
                <a:srgbClr val="93A299"/>
              </a:buClr>
              <a:buFont typeface="Wingdings" panose="05000000000000000000" pitchFamily="2" charset="2"/>
              <a:buChar char="q"/>
            </a:pPr>
            <a:r>
              <a:rPr lang="en-US" sz="1400" dirty="0">
                <a:solidFill>
                  <a:srgbClr val="292934"/>
                </a:solidFill>
              </a:rPr>
              <a:t>Multiple alloantibodies</a:t>
            </a:r>
          </a:p>
          <a:p>
            <a:pPr marL="548640" lvl="0" indent="-285750">
              <a:buClr>
                <a:srgbClr val="93A299"/>
              </a:buClr>
              <a:buFont typeface="Wingdings" panose="05000000000000000000" pitchFamily="2" charset="2"/>
              <a:buChar char="q"/>
            </a:pPr>
            <a:r>
              <a:rPr lang="en-US" sz="1400" dirty="0">
                <a:solidFill>
                  <a:srgbClr val="292934"/>
                </a:solidFill>
              </a:rPr>
              <a:t>Extraneous reactivity (antibody to component of test system: preservatives, diluent, solutions, antibiotics, enhancement, etc.)</a:t>
            </a:r>
          </a:p>
          <a:p>
            <a:pPr marL="45720" lvl="0" indent="0" algn="ctr">
              <a:buClr>
                <a:srgbClr val="93A299"/>
              </a:buClr>
              <a:buNone/>
            </a:pPr>
            <a:endParaRPr lang="en-US" dirty="0" smtClean="0">
              <a:solidFill>
                <a:srgbClr val="7030A0"/>
              </a:solidFill>
            </a:endParaRPr>
          </a:p>
          <a:p>
            <a:pPr marL="45720" lvl="0" indent="0" algn="ctr">
              <a:buClr>
                <a:srgbClr val="93A299"/>
              </a:buClr>
              <a:buNone/>
            </a:pPr>
            <a:r>
              <a:rPr lang="en-US" dirty="0" smtClean="0">
                <a:solidFill>
                  <a:srgbClr val="7030A0"/>
                </a:solidFill>
              </a:rPr>
              <a:t>What </a:t>
            </a:r>
            <a:r>
              <a:rPr lang="en-US" dirty="0">
                <a:solidFill>
                  <a:srgbClr val="7030A0"/>
                </a:solidFill>
              </a:rPr>
              <a:t>to do next</a:t>
            </a:r>
            <a:r>
              <a:rPr lang="en-US" dirty="0" smtClean="0">
                <a:solidFill>
                  <a:srgbClr val="7030A0"/>
                </a:solidFill>
              </a:rPr>
              <a:t>?</a:t>
            </a:r>
          </a:p>
          <a:p>
            <a:pPr marL="45720" lvl="0" indent="0" algn="ctr">
              <a:buClr>
                <a:srgbClr val="93A299"/>
              </a:buClr>
              <a:buNone/>
            </a:pPr>
            <a:endParaRPr lang="en-US" dirty="0">
              <a:solidFill>
                <a:srgbClr val="7030A0"/>
              </a:solidFill>
            </a:endParaRPr>
          </a:p>
          <a:p>
            <a:pPr marL="45720" lvl="0" indent="0" algn="ctr">
              <a:buClr>
                <a:srgbClr val="93A299"/>
              </a:buClr>
              <a:buNone/>
            </a:pPr>
            <a:endParaRPr lang="en-US" dirty="0" smtClean="0">
              <a:solidFill>
                <a:srgbClr val="7030A0"/>
              </a:solidFill>
            </a:endParaRPr>
          </a:p>
          <a:p>
            <a:pPr marL="45720" lvl="0" indent="0" algn="ctr">
              <a:buClr>
                <a:srgbClr val="93A299"/>
              </a:buClr>
              <a:buNone/>
            </a:pPr>
            <a:endParaRPr lang="en-US" dirty="0">
              <a:solidFill>
                <a:srgbClr val="7030A0"/>
              </a:solidFill>
            </a:endParaRPr>
          </a:p>
          <a:p>
            <a:pPr marL="45720" lvl="0" indent="0" algn="ctr">
              <a:buClr>
                <a:srgbClr val="93A299"/>
              </a:buClr>
              <a:buNone/>
            </a:pPr>
            <a:r>
              <a:rPr lang="en-US" dirty="0" smtClean="0">
                <a:solidFill>
                  <a:srgbClr val="7030A0"/>
                </a:solidFill>
              </a:rPr>
              <a:t>Discussion</a:t>
            </a:r>
            <a:endParaRPr lang="en-US" dirty="0">
              <a:solidFill>
                <a:srgbClr val="7030A0"/>
              </a:solidFill>
            </a:endParaRPr>
          </a:p>
          <a:p>
            <a:pPr marL="45720" indent="0">
              <a:buNone/>
            </a:pPr>
            <a:endParaRPr lang="en-US" dirty="0"/>
          </a:p>
        </p:txBody>
      </p:sp>
      <p:sp>
        <p:nvSpPr>
          <p:cNvPr id="3" name="Title 2"/>
          <p:cNvSpPr>
            <a:spLocks noGrp="1"/>
          </p:cNvSpPr>
          <p:nvPr>
            <p:ph type="title"/>
          </p:nvPr>
        </p:nvSpPr>
        <p:spPr/>
        <p:txBody>
          <a:bodyPr/>
          <a:lstStyle/>
          <a:p>
            <a:r>
              <a:rPr lang="en-US" dirty="0"/>
              <a:t>Troubleshooting: General</a:t>
            </a:r>
          </a:p>
        </p:txBody>
      </p:sp>
    </p:spTree>
    <p:extLst>
      <p:ext uri="{BB962C8B-B14F-4D97-AF65-F5344CB8AC3E}">
        <p14:creationId xmlns:p14="http://schemas.microsoft.com/office/powerpoint/2010/main" val="1789354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sz="2800" b="1" dirty="0" smtClean="0"/>
              <a:t>Discuss ways to prevent repeat occurrences:</a:t>
            </a:r>
          </a:p>
          <a:p>
            <a:pPr marL="45720" indent="0">
              <a:buNone/>
            </a:pPr>
            <a:endParaRPr lang="en-US" dirty="0"/>
          </a:p>
          <a:p>
            <a:pPr marL="45720" indent="0">
              <a:buNone/>
            </a:pPr>
            <a:r>
              <a:rPr lang="en-US" dirty="0" smtClean="0"/>
              <a:t>Suggestions?</a:t>
            </a:r>
          </a:p>
          <a:p>
            <a:pPr marL="45720" indent="0">
              <a:buNone/>
            </a:pPr>
            <a:endParaRPr lang="en-US" dirty="0" smtClean="0"/>
          </a:p>
          <a:p>
            <a:pPr marL="45720" indent="0">
              <a:buNone/>
            </a:pPr>
            <a:r>
              <a:rPr lang="en-US" dirty="0" smtClean="0"/>
              <a:t>Comments?</a:t>
            </a:r>
          </a:p>
          <a:p>
            <a:pPr marL="45720" indent="0">
              <a:buNone/>
            </a:pPr>
            <a:endParaRPr lang="en-US" dirty="0" smtClean="0"/>
          </a:p>
          <a:p>
            <a:pPr marL="45720" indent="0">
              <a:buNone/>
            </a:pPr>
            <a:r>
              <a:rPr lang="en-US" dirty="0" smtClean="0"/>
              <a:t>Concerns?</a:t>
            </a:r>
          </a:p>
          <a:p>
            <a:pPr marL="45720" indent="0">
              <a:buNone/>
            </a:pPr>
            <a:endParaRPr lang="en-US" dirty="0"/>
          </a:p>
          <a:p>
            <a:pPr marL="45720" indent="0">
              <a:buNone/>
            </a:pPr>
            <a:endParaRPr lang="en-US" dirty="0"/>
          </a:p>
        </p:txBody>
      </p:sp>
      <p:sp>
        <p:nvSpPr>
          <p:cNvPr id="3" name="Title 2"/>
          <p:cNvSpPr>
            <a:spLocks noGrp="1"/>
          </p:cNvSpPr>
          <p:nvPr>
            <p:ph type="title"/>
          </p:nvPr>
        </p:nvSpPr>
        <p:spPr/>
        <p:txBody>
          <a:bodyPr/>
          <a:lstStyle/>
          <a:p>
            <a:r>
              <a:rPr lang="en-US" dirty="0" smtClean="0"/>
              <a:t>In closing…</a:t>
            </a:r>
            <a:endParaRPr lang="en-US" dirty="0"/>
          </a:p>
        </p:txBody>
      </p:sp>
    </p:spTree>
    <p:extLst>
      <p:ext uri="{BB962C8B-B14F-4D97-AF65-F5344CB8AC3E}">
        <p14:creationId xmlns:p14="http://schemas.microsoft.com/office/powerpoint/2010/main" val="3636174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lgn="ctr">
              <a:buNone/>
            </a:pPr>
            <a:endParaRPr lang="en-US" sz="6000" b="1" dirty="0" smtClean="0"/>
          </a:p>
          <a:p>
            <a:pPr marL="45720" indent="0" algn="ctr">
              <a:buNone/>
            </a:pPr>
            <a:r>
              <a:rPr lang="en-US" sz="6000" b="1" dirty="0" smtClean="0"/>
              <a:t>QUESTIONS?</a:t>
            </a:r>
            <a:endParaRPr lang="en-US" sz="6000" b="1" dirty="0"/>
          </a:p>
        </p:txBody>
      </p:sp>
      <p:sp>
        <p:nvSpPr>
          <p:cNvPr id="3" name="Title 2"/>
          <p:cNvSpPr>
            <a:spLocks noGrp="1"/>
          </p:cNvSpPr>
          <p:nvPr>
            <p:ph type="title"/>
          </p:nvPr>
        </p:nvSpPr>
        <p:spPr/>
        <p:txBody>
          <a:bodyPr/>
          <a:lstStyle/>
          <a:p>
            <a:r>
              <a:rPr lang="en-US" dirty="0" smtClean="0"/>
              <a:t>Thank you</a:t>
            </a:r>
            <a:endParaRPr lang="en-US" dirty="0"/>
          </a:p>
        </p:txBody>
      </p:sp>
    </p:spTree>
    <p:extLst>
      <p:ext uri="{BB962C8B-B14F-4D97-AF65-F5344CB8AC3E}">
        <p14:creationId xmlns:p14="http://schemas.microsoft.com/office/powerpoint/2010/main" val="3945991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endParaRPr lang="en-US" b="1" dirty="0" smtClean="0"/>
          </a:p>
          <a:p>
            <a:pPr marL="45720" indent="0">
              <a:buNone/>
            </a:pPr>
            <a:endParaRPr lang="en-US" b="1" dirty="0"/>
          </a:p>
          <a:p>
            <a:pPr marL="45720" indent="0">
              <a:buNone/>
            </a:pPr>
            <a:endParaRPr lang="en-US" b="1" dirty="0" smtClean="0"/>
          </a:p>
          <a:p>
            <a:pPr marL="45720" indent="0">
              <a:buNone/>
            </a:pPr>
            <a:endParaRPr lang="en-US" b="1" dirty="0"/>
          </a:p>
          <a:p>
            <a:pPr marL="45720" indent="0">
              <a:buNone/>
            </a:pPr>
            <a:r>
              <a:rPr lang="en-US" sz="3200" b="1" u="sng" dirty="0" smtClean="0"/>
              <a:t>Advocacy</a:t>
            </a:r>
            <a:r>
              <a:rPr lang="en-US" sz="3200" dirty="0"/>
              <a:t>: </a:t>
            </a:r>
            <a:r>
              <a:rPr lang="en-US" dirty="0"/>
              <a:t>Be truly Veteran-centric by identifying, fully considering, and appropriately advancing the interests of Veterans and other beneficiaries</a:t>
            </a:r>
            <a:r>
              <a:rPr lang="en-US" dirty="0" smtClean="0"/>
              <a:t>.</a:t>
            </a:r>
          </a:p>
          <a:p>
            <a:pPr marL="45720" indent="0">
              <a:buNone/>
            </a:pPr>
            <a:endParaRPr lang="en-US" dirty="0"/>
          </a:p>
          <a:p>
            <a:pPr marL="45720" indent="0">
              <a:buNone/>
            </a:pPr>
            <a:endParaRPr lang="en-US" dirty="0"/>
          </a:p>
        </p:txBody>
      </p:sp>
      <p:sp>
        <p:nvSpPr>
          <p:cNvPr id="3" name="Title 2"/>
          <p:cNvSpPr>
            <a:spLocks noGrp="1"/>
          </p:cNvSpPr>
          <p:nvPr>
            <p:ph type="title"/>
          </p:nvPr>
        </p:nvSpPr>
        <p:spPr/>
        <p:txBody>
          <a:bodyPr/>
          <a:lstStyle/>
          <a:p>
            <a:r>
              <a:rPr lang="en-US" dirty="0" smtClean="0"/>
              <a:t>VA CORE VALUE:</a:t>
            </a:r>
            <a:endParaRPr lang="en-US" dirty="0"/>
          </a:p>
        </p:txBody>
      </p:sp>
    </p:spTree>
    <p:extLst>
      <p:ext uri="{BB962C8B-B14F-4D97-AF65-F5344CB8AC3E}">
        <p14:creationId xmlns:p14="http://schemas.microsoft.com/office/powerpoint/2010/main" val="802205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b="1" dirty="0" smtClean="0">
                <a:solidFill>
                  <a:schemeClr val="tx1"/>
                </a:solidFill>
              </a:rPr>
              <a:t>A Review of 2015 Transfusion Service Occurrences:</a:t>
            </a:r>
          </a:p>
          <a:p>
            <a:endParaRPr lang="en-US" dirty="0"/>
          </a:p>
          <a:p>
            <a:r>
              <a:rPr lang="en-US" dirty="0" smtClean="0"/>
              <a:t>PRBCs left in the OR over the weekend: 7 units over the past few months</a:t>
            </a:r>
          </a:p>
          <a:p>
            <a:r>
              <a:rPr lang="en-US" dirty="0" smtClean="0"/>
              <a:t>Delay in processing a patient with known antibodies</a:t>
            </a:r>
          </a:p>
          <a:p>
            <a:r>
              <a:rPr lang="en-US" dirty="0" smtClean="0"/>
              <a:t>Wrong blood component (on correct patient) released to nurse at time of sign-out</a:t>
            </a:r>
          </a:p>
          <a:p>
            <a:r>
              <a:rPr lang="en-US" dirty="0" smtClean="0"/>
              <a:t>VBECS: Failure to document real-time issue of blood component</a:t>
            </a:r>
          </a:p>
          <a:p>
            <a:r>
              <a:rPr lang="en-US" dirty="0" smtClean="0"/>
              <a:t>Failure to double-check the patient SS# identifier </a:t>
            </a:r>
            <a:endParaRPr lang="en-US" dirty="0"/>
          </a:p>
        </p:txBody>
      </p:sp>
      <p:sp>
        <p:nvSpPr>
          <p:cNvPr id="3" name="Title 2"/>
          <p:cNvSpPr>
            <a:spLocks noGrp="1"/>
          </p:cNvSpPr>
          <p:nvPr>
            <p:ph type="title"/>
          </p:nvPr>
        </p:nvSpPr>
        <p:spPr/>
        <p:txBody>
          <a:bodyPr/>
          <a:lstStyle/>
          <a:p>
            <a:r>
              <a:rPr lang="en-US" dirty="0" smtClean="0"/>
              <a:t>Occurrence Reports/Trends for 2015 </a:t>
            </a:r>
            <a:endParaRPr lang="en-US" dirty="0"/>
          </a:p>
        </p:txBody>
      </p:sp>
    </p:spTree>
    <p:extLst>
      <p:ext uri="{BB962C8B-B14F-4D97-AF65-F5344CB8AC3E}">
        <p14:creationId xmlns:p14="http://schemas.microsoft.com/office/powerpoint/2010/main" val="528865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02920" indent="-457200">
              <a:buAutoNum type="arabicPeriod"/>
            </a:pPr>
            <a:r>
              <a:rPr lang="en-US" dirty="0" smtClean="0"/>
              <a:t>Review current </a:t>
            </a:r>
            <a:r>
              <a:rPr lang="en-US" b="1" u="sng" dirty="0" smtClean="0"/>
              <a:t>Standard Operating Procedures</a:t>
            </a:r>
          </a:p>
          <a:p>
            <a:pPr marL="502920" indent="-457200">
              <a:buAutoNum type="arabicPeriod"/>
            </a:pPr>
            <a:endParaRPr lang="en-US" dirty="0" smtClean="0"/>
          </a:p>
          <a:p>
            <a:pPr marL="502920" indent="-457200">
              <a:buAutoNum type="arabicPeriod"/>
            </a:pPr>
            <a:r>
              <a:rPr lang="en-US" dirty="0" smtClean="0"/>
              <a:t>Review and discuss </a:t>
            </a:r>
            <a:r>
              <a:rPr lang="en-US" b="1" u="sng" dirty="0" smtClean="0"/>
              <a:t>troubleshooting</a:t>
            </a:r>
          </a:p>
          <a:p>
            <a:pPr marL="502920" indent="-457200">
              <a:buAutoNum type="arabicPeriod"/>
            </a:pPr>
            <a:endParaRPr lang="en-US" dirty="0" smtClean="0"/>
          </a:p>
          <a:p>
            <a:pPr marL="502920" indent="-457200">
              <a:buAutoNum type="arabicPeriod"/>
            </a:pPr>
            <a:r>
              <a:rPr lang="en-US" dirty="0" smtClean="0"/>
              <a:t>Discuss ways to </a:t>
            </a:r>
            <a:r>
              <a:rPr lang="en-US" b="1" u="sng" dirty="0" smtClean="0"/>
              <a:t>prevent repeat occurrences</a:t>
            </a:r>
          </a:p>
          <a:p>
            <a:pPr marL="45720" indent="0">
              <a:buNone/>
            </a:pPr>
            <a:endParaRPr lang="en-US" dirty="0"/>
          </a:p>
        </p:txBody>
      </p:sp>
      <p:sp>
        <p:nvSpPr>
          <p:cNvPr id="3" name="Title 2"/>
          <p:cNvSpPr>
            <a:spLocks noGrp="1"/>
          </p:cNvSpPr>
          <p:nvPr>
            <p:ph type="title"/>
          </p:nvPr>
        </p:nvSpPr>
        <p:spPr/>
        <p:txBody>
          <a:bodyPr/>
          <a:lstStyle/>
          <a:p>
            <a:r>
              <a:rPr lang="en-US" dirty="0" smtClean="0"/>
              <a:t>Objectives for today:</a:t>
            </a:r>
            <a:endParaRPr lang="en-US" dirty="0"/>
          </a:p>
        </p:txBody>
      </p:sp>
    </p:spTree>
    <p:extLst>
      <p:ext uri="{BB962C8B-B14F-4D97-AF65-F5344CB8AC3E}">
        <p14:creationId xmlns:p14="http://schemas.microsoft.com/office/powerpoint/2010/main" val="200559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fontScale="92500" lnSpcReduction="20000"/>
          </a:bodyPr>
          <a:lstStyle/>
          <a:p>
            <a:r>
              <a:rPr lang="en-US" dirty="0" smtClean="0"/>
              <a:t>408-9 Issuing Blood Components in VBECS</a:t>
            </a:r>
            <a:endParaRPr lang="en-US" dirty="0"/>
          </a:p>
        </p:txBody>
      </p:sp>
      <p:sp>
        <p:nvSpPr>
          <p:cNvPr id="4" name="Text Placeholder 3"/>
          <p:cNvSpPr>
            <a:spLocks noGrp="1"/>
          </p:cNvSpPr>
          <p:nvPr>
            <p:ph type="body" sz="quarter" idx="3"/>
          </p:nvPr>
        </p:nvSpPr>
        <p:spPr/>
        <p:txBody>
          <a:bodyPr/>
          <a:lstStyle/>
          <a:p>
            <a:r>
              <a:rPr lang="en-US" dirty="0" smtClean="0"/>
              <a:t>Discussion</a:t>
            </a:r>
            <a:endParaRPr lang="en-US" dirty="0"/>
          </a:p>
        </p:txBody>
      </p:sp>
      <p:sp>
        <p:nvSpPr>
          <p:cNvPr id="5" name="Content Placeholder 4"/>
          <p:cNvSpPr>
            <a:spLocks noGrp="1"/>
          </p:cNvSpPr>
          <p:nvPr>
            <p:ph sz="quarter" idx="4"/>
          </p:nvPr>
        </p:nvSpPr>
        <p:spPr/>
        <p:txBody>
          <a:bodyPr>
            <a:normAutofit/>
          </a:bodyPr>
          <a:lstStyle/>
          <a:p>
            <a:r>
              <a:rPr lang="en-US" sz="2000" dirty="0" smtClean="0"/>
              <a:t>What if the “issue date and time are incorrect?</a:t>
            </a:r>
          </a:p>
          <a:p>
            <a:endParaRPr lang="en-US" sz="2000" dirty="0"/>
          </a:p>
          <a:p>
            <a:r>
              <a:rPr lang="en-US" sz="2000" dirty="0" smtClean="0"/>
              <a:t>Do you enter the transporter and location names?</a:t>
            </a:r>
          </a:p>
          <a:p>
            <a:endParaRPr lang="en-US" sz="2000" dirty="0"/>
          </a:p>
          <a:p>
            <a:r>
              <a:rPr lang="en-US" sz="2000" dirty="0" smtClean="0"/>
              <a:t>What do you do when the ISSUE window opens?</a:t>
            </a:r>
            <a:endParaRPr lang="en-US" sz="2000" dirty="0"/>
          </a:p>
        </p:txBody>
      </p:sp>
      <p:sp>
        <p:nvSpPr>
          <p:cNvPr id="6" name="Title 5"/>
          <p:cNvSpPr>
            <a:spLocks noGrp="1"/>
          </p:cNvSpPr>
          <p:nvPr>
            <p:ph type="title"/>
          </p:nvPr>
        </p:nvSpPr>
        <p:spPr/>
        <p:txBody>
          <a:bodyPr/>
          <a:lstStyle/>
          <a:p>
            <a:r>
              <a:rPr lang="en-US" dirty="0" smtClean="0"/>
              <a:t>Standard Operating Procedures</a:t>
            </a:r>
            <a:endParaRPr lang="en-US" dirty="0"/>
          </a:p>
        </p:txBody>
      </p:sp>
      <p:pic>
        <p:nvPicPr>
          <p:cNvPr id="1026" name="Picture 2"/>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553090" y="2438400"/>
            <a:ext cx="3848408" cy="3687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9094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fontScale="85000" lnSpcReduction="20000"/>
          </a:bodyPr>
          <a:lstStyle/>
          <a:p>
            <a:r>
              <a:rPr lang="en-US" dirty="0" smtClean="0"/>
              <a:t>408-17Relocating Blood Components to Blood Bank…</a:t>
            </a:r>
            <a:endParaRPr lang="en-US" dirty="0"/>
          </a:p>
        </p:txBody>
      </p:sp>
      <p:sp>
        <p:nvSpPr>
          <p:cNvPr id="4" name="Text Placeholder 3"/>
          <p:cNvSpPr>
            <a:spLocks noGrp="1"/>
          </p:cNvSpPr>
          <p:nvPr>
            <p:ph type="body" sz="quarter" idx="3"/>
          </p:nvPr>
        </p:nvSpPr>
        <p:spPr/>
        <p:txBody>
          <a:bodyPr>
            <a:normAutofit fontScale="55000" lnSpcReduction="20000"/>
          </a:bodyPr>
          <a:lstStyle/>
          <a:p>
            <a:endParaRPr lang="en-US" dirty="0" smtClean="0"/>
          </a:p>
          <a:p>
            <a:r>
              <a:rPr lang="en-US" sz="3800" dirty="0" smtClean="0"/>
              <a:t>Discussion</a:t>
            </a:r>
            <a:endParaRPr lang="en-US" sz="3800" dirty="0"/>
          </a:p>
        </p:txBody>
      </p:sp>
      <p:sp>
        <p:nvSpPr>
          <p:cNvPr id="5" name="Content Placeholder 4"/>
          <p:cNvSpPr>
            <a:spLocks noGrp="1"/>
          </p:cNvSpPr>
          <p:nvPr>
            <p:ph sz="quarter" idx="4"/>
          </p:nvPr>
        </p:nvSpPr>
        <p:spPr/>
        <p:txBody>
          <a:bodyPr>
            <a:normAutofit lnSpcReduction="10000"/>
          </a:bodyPr>
          <a:lstStyle/>
          <a:p>
            <a:r>
              <a:rPr lang="en-US" sz="2000" dirty="0" smtClean="0"/>
              <a:t>Do you ensure that the date, time, and “Return By” personnel are correct?</a:t>
            </a:r>
          </a:p>
          <a:p>
            <a:endParaRPr lang="en-US" sz="2000" dirty="0"/>
          </a:p>
          <a:p>
            <a:r>
              <a:rPr lang="en-US" sz="2000" dirty="0" smtClean="0"/>
              <a:t>What to do if units are </a:t>
            </a:r>
            <a:r>
              <a:rPr lang="en-US" sz="2000" b="1" u="sng" dirty="0" smtClean="0"/>
              <a:t>NOT</a:t>
            </a:r>
            <a:r>
              <a:rPr lang="en-US" sz="2000" dirty="0" smtClean="0"/>
              <a:t> returned in a timely manner?</a:t>
            </a:r>
          </a:p>
          <a:p>
            <a:endParaRPr lang="en-US" sz="2000" dirty="0"/>
          </a:p>
          <a:p>
            <a:endParaRPr lang="en-US" sz="2000" dirty="0" smtClean="0"/>
          </a:p>
          <a:p>
            <a:r>
              <a:rPr lang="en-US" sz="2000" b="1" dirty="0" smtClean="0">
                <a:solidFill>
                  <a:schemeClr val="tx1"/>
                </a:solidFill>
              </a:rPr>
              <a:t>430-22 Returning Unused Blood…</a:t>
            </a:r>
            <a:endParaRPr lang="en-US" sz="2000" b="1" dirty="0">
              <a:solidFill>
                <a:schemeClr val="tx1"/>
              </a:solidFill>
            </a:endParaRPr>
          </a:p>
        </p:txBody>
      </p:sp>
      <p:sp>
        <p:nvSpPr>
          <p:cNvPr id="6" name="Title 5"/>
          <p:cNvSpPr>
            <a:spLocks noGrp="1"/>
          </p:cNvSpPr>
          <p:nvPr>
            <p:ph type="title"/>
          </p:nvPr>
        </p:nvSpPr>
        <p:spPr/>
        <p:txBody>
          <a:bodyPr/>
          <a:lstStyle/>
          <a:p>
            <a:r>
              <a:rPr lang="en-US" dirty="0"/>
              <a:t>Standard Operating Procedures</a:t>
            </a:r>
          </a:p>
        </p:txBody>
      </p:sp>
      <p:pic>
        <p:nvPicPr>
          <p:cNvPr id="2050" name="Picture 2"/>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2590800"/>
            <a:ext cx="4040188"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8385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fontScale="85000" lnSpcReduction="20000"/>
          </a:bodyPr>
          <a:lstStyle/>
          <a:p>
            <a:r>
              <a:rPr lang="en-US" dirty="0" smtClean="0"/>
              <a:t>410-2 Criteria for Acceptable Blood Bank Specimen</a:t>
            </a:r>
            <a:endParaRPr lang="en-US" dirty="0"/>
          </a:p>
        </p:txBody>
      </p:sp>
      <p:sp>
        <p:nvSpPr>
          <p:cNvPr id="4" name="Text Placeholder 3"/>
          <p:cNvSpPr>
            <a:spLocks noGrp="1"/>
          </p:cNvSpPr>
          <p:nvPr>
            <p:ph type="body" sz="quarter" idx="3"/>
          </p:nvPr>
        </p:nvSpPr>
        <p:spPr/>
        <p:txBody>
          <a:bodyPr/>
          <a:lstStyle/>
          <a:p>
            <a:r>
              <a:rPr lang="en-US" dirty="0" smtClean="0"/>
              <a:t>Discussion</a:t>
            </a:r>
            <a:endParaRPr lang="en-US" dirty="0"/>
          </a:p>
        </p:txBody>
      </p:sp>
      <p:sp>
        <p:nvSpPr>
          <p:cNvPr id="5" name="Content Placeholder 4"/>
          <p:cNvSpPr>
            <a:spLocks noGrp="1"/>
          </p:cNvSpPr>
          <p:nvPr>
            <p:ph sz="quarter" idx="4"/>
          </p:nvPr>
        </p:nvSpPr>
        <p:spPr/>
        <p:txBody>
          <a:bodyPr>
            <a:normAutofit/>
          </a:bodyPr>
          <a:lstStyle/>
          <a:p>
            <a:r>
              <a:rPr lang="en-US" sz="2000" dirty="0" smtClean="0"/>
              <a:t>Can you think of situations where you had to troubleshoot a specimen or “Securline” wristband?</a:t>
            </a:r>
          </a:p>
          <a:p>
            <a:pPr marL="45720" indent="0">
              <a:buNone/>
            </a:pPr>
            <a:endParaRPr lang="en-US" sz="2000" dirty="0" smtClean="0"/>
          </a:p>
          <a:p>
            <a:r>
              <a:rPr lang="en-US" sz="2000" dirty="0" smtClean="0"/>
              <a:t>Reject a specimen?</a:t>
            </a:r>
          </a:p>
          <a:p>
            <a:pPr marL="45720" indent="0">
              <a:buNone/>
            </a:pPr>
            <a:r>
              <a:rPr lang="en-US" sz="1200" dirty="0">
                <a:solidFill>
                  <a:schemeClr val="tx1"/>
                </a:solidFill>
                <a:latin typeface="Times New Roman" panose="02020603050405020304" pitchFamily="18" charset="0"/>
                <a:cs typeface="Times New Roman" panose="02020603050405020304" pitchFamily="18" charset="0"/>
              </a:rPr>
              <a:t>a) the tube is unlabeled, b) the label is missing required information, c) the label information does not match the Doctor’s Order, d) the label is illegible, e) the sample is hemolyzed, f) the sample is grossly </a:t>
            </a:r>
            <a:r>
              <a:rPr lang="en-US" sz="1200" dirty="0" err="1">
                <a:solidFill>
                  <a:schemeClr val="tx1"/>
                </a:solidFill>
                <a:latin typeface="Times New Roman" panose="02020603050405020304" pitchFamily="18" charset="0"/>
                <a:cs typeface="Times New Roman" panose="02020603050405020304" pitchFamily="18" charset="0"/>
              </a:rPr>
              <a:t>lipemic</a:t>
            </a:r>
            <a:r>
              <a:rPr lang="en-US" sz="1200" dirty="0">
                <a:solidFill>
                  <a:schemeClr val="tx1"/>
                </a:solidFill>
                <a:latin typeface="Times New Roman" panose="02020603050405020304" pitchFamily="18" charset="0"/>
                <a:cs typeface="Times New Roman" panose="02020603050405020304" pitchFamily="18" charset="0"/>
              </a:rPr>
              <a:t>, g) the sample is collected in an inappropriate anticoagulant.</a:t>
            </a:r>
            <a:endParaRPr lang="en-US" sz="1200" dirty="0" smtClean="0">
              <a:solidFill>
                <a:schemeClr val="tx1"/>
              </a:solidFill>
              <a:latin typeface="Times New Roman" panose="02020603050405020304" pitchFamily="18" charset="0"/>
              <a:cs typeface="Times New Roman" panose="02020603050405020304" pitchFamily="18" charset="0"/>
            </a:endParaRPr>
          </a:p>
          <a:p>
            <a:pPr marL="45720" indent="0">
              <a:buNone/>
            </a:pPr>
            <a:endParaRPr lang="en-US" dirty="0"/>
          </a:p>
        </p:txBody>
      </p:sp>
      <p:sp>
        <p:nvSpPr>
          <p:cNvPr id="6" name="Title 5"/>
          <p:cNvSpPr>
            <a:spLocks noGrp="1"/>
          </p:cNvSpPr>
          <p:nvPr>
            <p:ph type="title"/>
          </p:nvPr>
        </p:nvSpPr>
        <p:spPr/>
        <p:txBody>
          <a:bodyPr/>
          <a:lstStyle/>
          <a:p>
            <a:r>
              <a:rPr lang="en-US" dirty="0"/>
              <a:t>Standard Operating Procedures</a:t>
            </a:r>
          </a:p>
        </p:txBody>
      </p:sp>
      <p:pic>
        <p:nvPicPr>
          <p:cNvPr id="3074" name="Picture 2"/>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2514600"/>
            <a:ext cx="4040188"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57200" y="4267200"/>
            <a:ext cx="3962400" cy="2462213"/>
          </a:xfrm>
          <a:prstGeom prst="rect">
            <a:avLst/>
          </a:prstGeom>
          <a:noFill/>
        </p:spPr>
        <p:txBody>
          <a:bodyPr wrap="square" rtlCol="0">
            <a:spAutoFit/>
          </a:bodyPr>
          <a:lstStyle/>
          <a:p>
            <a:r>
              <a:rPr lang="en-US" sz="1100" b="1" dirty="0" smtClean="0">
                <a:effectLst/>
                <a:latin typeface="Times New Roman"/>
                <a:ea typeface="Times New Roman"/>
              </a:rPr>
              <a:t>NOTE 1:  </a:t>
            </a:r>
            <a:r>
              <a:rPr lang="en-US" sz="1100" dirty="0" smtClean="0">
                <a:effectLst/>
                <a:latin typeface="Times New Roman"/>
                <a:ea typeface="Times New Roman"/>
              </a:rPr>
              <a:t>Type and Screen samples </a:t>
            </a:r>
            <a:r>
              <a:rPr lang="en-US" sz="1100" b="1" dirty="0" smtClean="0">
                <a:effectLst/>
                <a:latin typeface="Times New Roman"/>
                <a:ea typeface="Times New Roman"/>
              </a:rPr>
              <a:t>collected</a:t>
            </a:r>
            <a:r>
              <a:rPr lang="en-US" sz="1100" dirty="0" smtClean="0">
                <a:effectLst/>
                <a:latin typeface="Times New Roman"/>
                <a:ea typeface="Times New Roman"/>
              </a:rPr>
              <a:t> </a:t>
            </a:r>
            <a:r>
              <a:rPr lang="en-US" sz="1100" b="1" dirty="0" smtClean="0">
                <a:effectLst/>
                <a:latin typeface="Times New Roman"/>
                <a:ea typeface="Times New Roman"/>
              </a:rPr>
              <a:t>greater than 3 days</a:t>
            </a:r>
            <a:r>
              <a:rPr lang="en-US" sz="1100" dirty="0" smtClean="0">
                <a:effectLst/>
                <a:latin typeface="Times New Roman"/>
                <a:ea typeface="Times New Roman"/>
              </a:rPr>
              <a:t> (during preadmission workup) before a patient’s surgery </a:t>
            </a:r>
            <a:r>
              <a:rPr lang="en-US" sz="1100" b="1" u="sng" dirty="0" smtClean="0">
                <a:effectLst/>
                <a:latin typeface="Times New Roman"/>
                <a:ea typeface="Times New Roman"/>
              </a:rPr>
              <a:t>do not require</a:t>
            </a:r>
            <a:r>
              <a:rPr lang="en-US" sz="1100" dirty="0" smtClean="0">
                <a:effectLst/>
                <a:latin typeface="Times New Roman"/>
                <a:ea typeface="Times New Roman"/>
              </a:rPr>
              <a:t> </a:t>
            </a:r>
            <a:r>
              <a:rPr lang="en-US" sz="1100" b="1" u="sng" dirty="0" smtClean="0">
                <a:effectLst/>
                <a:latin typeface="Times New Roman"/>
                <a:ea typeface="Times New Roman"/>
              </a:rPr>
              <a:t>a Securline Blood</a:t>
            </a:r>
            <a:r>
              <a:rPr lang="en-US" sz="1100" dirty="0" smtClean="0">
                <a:effectLst/>
                <a:latin typeface="Times New Roman"/>
                <a:ea typeface="Times New Roman"/>
              </a:rPr>
              <a:t> </a:t>
            </a:r>
            <a:r>
              <a:rPr lang="en-US" sz="1100" b="1" u="sng" dirty="0" smtClean="0">
                <a:effectLst/>
                <a:latin typeface="Times New Roman"/>
                <a:ea typeface="Times New Roman"/>
              </a:rPr>
              <a:t>Recipient Identification Wristband</a:t>
            </a:r>
            <a:r>
              <a:rPr lang="en-US" sz="1100" dirty="0" smtClean="0">
                <a:effectLst/>
                <a:latin typeface="Times New Roman"/>
                <a:ea typeface="Times New Roman"/>
              </a:rPr>
              <a:t>.  However, the specimen label must contain items 4b through 4g above.</a:t>
            </a:r>
          </a:p>
          <a:p>
            <a:r>
              <a:rPr lang="en-US" sz="1100" dirty="0" smtClean="0">
                <a:effectLst/>
                <a:latin typeface="Times New Roman"/>
                <a:ea typeface="Times New Roman"/>
              </a:rPr>
              <a:t> </a:t>
            </a:r>
          </a:p>
          <a:p>
            <a:r>
              <a:rPr lang="en-US" sz="1100" b="1" dirty="0" smtClean="0">
                <a:effectLst/>
                <a:latin typeface="Times New Roman"/>
                <a:ea typeface="Times New Roman"/>
              </a:rPr>
              <a:t>NOTE 2: </a:t>
            </a:r>
            <a:r>
              <a:rPr lang="en-US" sz="1100" dirty="0" smtClean="0">
                <a:effectLst/>
                <a:latin typeface="Times New Roman"/>
                <a:ea typeface="Times New Roman"/>
              </a:rPr>
              <a:t>The collector’s signature may be handwritten or printed in blue or black ink.  All other information should be printed.</a:t>
            </a:r>
          </a:p>
          <a:p>
            <a:r>
              <a:rPr lang="en-US" sz="1100" dirty="0" smtClean="0">
                <a:effectLst/>
                <a:latin typeface="Times New Roman"/>
                <a:ea typeface="Times New Roman"/>
              </a:rPr>
              <a:t> </a:t>
            </a:r>
          </a:p>
          <a:p>
            <a:r>
              <a:rPr lang="en-US" sz="1100" b="1" dirty="0" smtClean="0">
                <a:effectLst/>
                <a:latin typeface="Times New Roman"/>
                <a:ea typeface="Times New Roman"/>
              </a:rPr>
              <a:t>NOTE 3:</a:t>
            </a:r>
            <a:r>
              <a:rPr lang="en-US" sz="1100" dirty="0" smtClean="0">
                <a:effectLst/>
                <a:latin typeface="Times New Roman"/>
                <a:ea typeface="Times New Roman"/>
              </a:rPr>
              <a:t> Doctors, nurses, residents, and hospital personnel trained in proper specimen collection, and laboratory personnel are the only individuals authorized to collect Blood Bank samples.  Medical students and Physician Assistant students </a:t>
            </a:r>
            <a:r>
              <a:rPr lang="en-US" sz="1100" b="1" u="sng" dirty="0" smtClean="0">
                <a:effectLst/>
                <a:latin typeface="Times New Roman"/>
                <a:ea typeface="Times New Roman"/>
              </a:rPr>
              <a:t>CANNOT</a:t>
            </a:r>
            <a:r>
              <a:rPr lang="en-US" sz="1100" dirty="0" smtClean="0">
                <a:effectLst/>
                <a:latin typeface="Times New Roman"/>
                <a:ea typeface="Times New Roman"/>
              </a:rPr>
              <a:t> draw Blood Bank specimens.</a:t>
            </a:r>
            <a:endParaRPr lang="en-US" sz="1100" dirty="0">
              <a:effectLst/>
              <a:latin typeface="Times New Roman"/>
              <a:ea typeface="Times New Roman"/>
            </a:endParaRPr>
          </a:p>
        </p:txBody>
      </p:sp>
    </p:spTree>
    <p:extLst>
      <p:ext uri="{BB962C8B-B14F-4D97-AF65-F5344CB8AC3E}">
        <p14:creationId xmlns:p14="http://schemas.microsoft.com/office/powerpoint/2010/main" val="767443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normAutofit fontScale="92500"/>
          </a:bodyPr>
          <a:lstStyle/>
          <a:p>
            <a:r>
              <a:rPr lang="en-US" dirty="0" smtClean="0"/>
              <a:t>420-15 Emergency Release</a:t>
            </a:r>
            <a:endParaRPr lang="en-US" dirty="0"/>
          </a:p>
        </p:txBody>
      </p:sp>
      <p:sp>
        <p:nvSpPr>
          <p:cNvPr id="4" name="Text Placeholder 3"/>
          <p:cNvSpPr>
            <a:spLocks noGrp="1"/>
          </p:cNvSpPr>
          <p:nvPr>
            <p:ph type="body" sz="quarter" idx="3"/>
          </p:nvPr>
        </p:nvSpPr>
        <p:spPr>
          <a:xfrm>
            <a:off x="4645025" y="1722438"/>
            <a:ext cx="4041775" cy="106362"/>
          </a:xfrm>
        </p:spPr>
        <p:txBody>
          <a:bodyPr>
            <a:normAutofit fontScale="25000" lnSpcReduction="20000"/>
          </a:bodyPr>
          <a:lstStyle/>
          <a:p>
            <a:endParaRPr lang="en-US" dirty="0"/>
          </a:p>
        </p:txBody>
      </p:sp>
      <p:sp>
        <p:nvSpPr>
          <p:cNvPr id="6" name="Title 5"/>
          <p:cNvSpPr>
            <a:spLocks noGrp="1"/>
          </p:cNvSpPr>
          <p:nvPr>
            <p:ph type="title"/>
          </p:nvPr>
        </p:nvSpPr>
        <p:spPr/>
        <p:txBody>
          <a:bodyPr/>
          <a:lstStyle/>
          <a:p>
            <a:r>
              <a:rPr lang="en-US" dirty="0"/>
              <a:t>Standard Operating Procedures</a:t>
            </a:r>
          </a:p>
        </p:txBody>
      </p:sp>
      <p:pic>
        <p:nvPicPr>
          <p:cNvPr id="4099" name="Picture 3"/>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624953" y="2438400"/>
            <a:ext cx="370468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7" name="Group 7"/>
          <p:cNvGrpSpPr>
            <a:grpSpLocks noChangeAspect="1"/>
          </p:cNvGrpSpPr>
          <p:nvPr/>
        </p:nvGrpSpPr>
        <p:grpSpPr bwMode="auto">
          <a:xfrm>
            <a:off x="4563269" y="2470150"/>
            <a:ext cx="4379913" cy="2101850"/>
            <a:chOff x="2926" y="2176"/>
            <a:chExt cx="2759" cy="1066"/>
          </a:xfrm>
        </p:grpSpPr>
        <p:sp>
          <p:nvSpPr>
            <p:cNvPr id="8" name="AutoShape 6"/>
            <p:cNvSpPr>
              <a:spLocks noChangeAspect="1" noChangeArrowheads="1" noTextEdit="1"/>
            </p:cNvSpPr>
            <p:nvPr/>
          </p:nvSpPr>
          <p:spPr bwMode="auto">
            <a:xfrm>
              <a:off x="2926" y="2176"/>
              <a:ext cx="2546" cy="1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Rectangle 8"/>
            <p:cNvSpPr>
              <a:spLocks noChangeArrowheads="1"/>
            </p:cNvSpPr>
            <p:nvPr/>
          </p:nvSpPr>
          <p:spPr bwMode="auto">
            <a:xfrm>
              <a:off x="3244" y="2177"/>
              <a:ext cx="37"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800" dirty="0" smtClean="0">
                  <a:solidFill>
                    <a:srgbClr val="000000"/>
                  </a:solidFill>
                  <a:latin typeface="Times New Roman" pitchFamily="18" charset="0"/>
                </a:rPr>
                <a:t>f.</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9"/>
            <p:cNvSpPr>
              <a:spLocks noChangeArrowheads="1"/>
            </p:cNvSpPr>
            <p:nvPr/>
          </p:nvSpPr>
          <p:spPr bwMode="auto">
            <a:xfrm>
              <a:off x="3289" y="2176"/>
              <a:ext cx="5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10"/>
            <p:cNvSpPr>
              <a:spLocks noChangeArrowheads="1"/>
            </p:cNvSpPr>
            <p:nvPr/>
          </p:nvSpPr>
          <p:spPr bwMode="auto">
            <a:xfrm>
              <a:off x="3350" y="2177"/>
              <a:ext cx="2128"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rgbClr val="000000"/>
                  </a:solidFill>
                  <a:effectLst/>
                  <a:latin typeface="Times New Roman" pitchFamily="18" charset="0"/>
                  <a:cs typeface="Arial" pitchFamily="34" charset="0"/>
                </a:rPr>
                <a:t>Attach an UNCROSSMATCHED label to each unit of blood (see below)</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11"/>
            <p:cNvSpPr>
              <a:spLocks noChangeArrowheads="1"/>
            </p:cNvSpPr>
            <p:nvPr/>
          </p:nvSpPr>
          <p:spPr bwMode="auto">
            <a:xfrm>
              <a:off x="5246" y="2177"/>
              <a:ext cx="4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2"/>
            <p:cNvSpPr>
              <a:spLocks noChangeArrowheads="1"/>
            </p:cNvSpPr>
            <p:nvPr/>
          </p:nvSpPr>
          <p:spPr bwMode="auto">
            <a:xfrm>
              <a:off x="5262" y="2177"/>
              <a:ext cx="4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13"/>
            <p:cNvSpPr>
              <a:spLocks noChangeArrowheads="1"/>
            </p:cNvSpPr>
            <p:nvPr/>
          </p:nvSpPr>
          <p:spPr bwMode="auto">
            <a:xfrm>
              <a:off x="3350" y="2251"/>
              <a:ext cx="264"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Remove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14"/>
            <p:cNvSpPr>
              <a:spLocks noChangeArrowheads="1"/>
            </p:cNvSpPr>
            <p:nvPr/>
          </p:nvSpPr>
          <p:spPr bwMode="auto">
            <a:xfrm>
              <a:off x="3565" y="2251"/>
              <a:ext cx="4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15"/>
            <p:cNvSpPr>
              <a:spLocks noChangeArrowheads="1"/>
            </p:cNvSpPr>
            <p:nvPr/>
          </p:nvSpPr>
          <p:spPr bwMode="auto">
            <a:xfrm>
              <a:off x="3582" y="2251"/>
              <a:ext cx="333"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a segment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16"/>
            <p:cNvSpPr>
              <a:spLocks noChangeArrowheads="1"/>
            </p:cNvSpPr>
            <p:nvPr/>
          </p:nvSpPr>
          <p:spPr bwMode="auto">
            <a:xfrm>
              <a:off x="3859" y="2251"/>
              <a:ext cx="464"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from each unit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17"/>
            <p:cNvSpPr>
              <a:spLocks noChangeArrowheads="1"/>
            </p:cNvSpPr>
            <p:nvPr/>
          </p:nvSpPr>
          <p:spPr bwMode="auto">
            <a:xfrm>
              <a:off x="4254" y="2251"/>
              <a:ext cx="55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for the crossmatch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18"/>
            <p:cNvSpPr>
              <a:spLocks noChangeArrowheads="1"/>
            </p:cNvSpPr>
            <p:nvPr/>
          </p:nvSpPr>
          <p:spPr bwMode="auto">
            <a:xfrm>
              <a:off x="4732" y="2251"/>
              <a:ext cx="4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19"/>
            <p:cNvSpPr>
              <a:spLocks noChangeArrowheads="1"/>
            </p:cNvSpPr>
            <p:nvPr/>
          </p:nvSpPr>
          <p:spPr bwMode="auto">
            <a:xfrm>
              <a:off x="4748" y="2251"/>
              <a:ext cx="711"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and label each segment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20"/>
            <p:cNvSpPr>
              <a:spLocks noChangeArrowheads="1"/>
            </p:cNvSpPr>
            <p:nvPr/>
          </p:nvSpPr>
          <p:spPr bwMode="auto">
            <a:xfrm>
              <a:off x="3350" y="2326"/>
              <a:ext cx="1392"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with a preprinted label from the component bag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Rectangle 21"/>
            <p:cNvSpPr>
              <a:spLocks noChangeArrowheads="1"/>
            </p:cNvSpPr>
            <p:nvPr/>
          </p:nvSpPr>
          <p:spPr bwMode="auto">
            <a:xfrm>
              <a:off x="4586" y="2326"/>
              <a:ext cx="4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Rectangle 22"/>
            <p:cNvSpPr>
              <a:spLocks noChangeArrowheads="1"/>
            </p:cNvSpPr>
            <p:nvPr/>
          </p:nvSpPr>
          <p:spPr bwMode="auto">
            <a:xfrm>
              <a:off x="4602" y="2326"/>
              <a:ext cx="4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23"/>
            <p:cNvSpPr>
              <a:spLocks noChangeArrowheads="1"/>
            </p:cNvSpPr>
            <p:nvPr/>
          </p:nvSpPr>
          <p:spPr bwMode="auto">
            <a:xfrm>
              <a:off x="2926" y="2400"/>
              <a:ext cx="4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24"/>
            <p:cNvSpPr>
              <a:spLocks noChangeArrowheads="1"/>
            </p:cNvSpPr>
            <p:nvPr/>
          </p:nvSpPr>
          <p:spPr bwMode="auto">
            <a:xfrm>
              <a:off x="2926" y="2475"/>
              <a:ext cx="4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25"/>
            <p:cNvSpPr>
              <a:spLocks noChangeArrowheads="1"/>
            </p:cNvSpPr>
            <p:nvPr/>
          </p:nvSpPr>
          <p:spPr bwMode="auto">
            <a:xfrm>
              <a:off x="2926" y="2549"/>
              <a:ext cx="4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26"/>
            <p:cNvSpPr>
              <a:spLocks noChangeArrowheads="1"/>
            </p:cNvSpPr>
            <p:nvPr/>
          </p:nvSpPr>
          <p:spPr bwMode="auto">
            <a:xfrm>
              <a:off x="3244" y="2623"/>
              <a:ext cx="6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800" dirty="0" smtClean="0">
                  <a:solidFill>
                    <a:srgbClr val="000000"/>
                  </a:solidFill>
                  <a:latin typeface="Times New Roman" pitchFamily="18" charset="0"/>
                </a:rPr>
                <a:t>g.</a:t>
              </a:r>
              <a:r>
                <a:rPr kumimoji="0" lang="en-US" altLang="en-US" sz="800" b="0" i="0" u="none" strike="noStrike" cap="none" normalizeH="0" baseline="0" dirty="0" smtClean="0">
                  <a:ln>
                    <a:noFill/>
                  </a:ln>
                  <a:solidFill>
                    <a:srgbClr val="000000"/>
                  </a:solidFill>
                  <a:effectLst/>
                  <a:latin typeface="Times New Roman" pitchFamily="18" charset="0"/>
                  <a:cs typeface="Arial" pitchFamily="34" charset="0"/>
                </a:rPr>
                <a:t>.</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Rectangle 27"/>
            <p:cNvSpPr>
              <a:spLocks noChangeArrowheads="1"/>
            </p:cNvSpPr>
            <p:nvPr/>
          </p:nvSpPr>
          <p:spPr bwMode="auto">
            <a:xfrm>
              <a:off x="3293" y="2622"/>
              <a:ext cx="5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28"/>
            <p:cNvSpPr>
              <a:spLocks noChangeArrowheads="1"/>
            </p:cNvSpPr>
            <p:nvPr/>
          </p:nvSpPr>
          <p:spPr bwMode="auto">
            <a:xfrm>
              <a:off x="3350" y="2623"/>
              <a:ext cx="602"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Attach a label from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Rectangle 29"/>
            <p:cNvSpPr>
              <a:spLocks noChangeArrowheads="1"/>
            </p:cNvSpPr>
            <p:nvPr/>
          </p:nvSpPr>
          <p:spPr bwMode="auto">
            <a:xfrm>
              <a:off x="3868" y="2623"/>
              <a:ext cx="1740"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each unit to the “Authorization” form or handwrite the unit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30"/>
            <p:cNvSpPr>
              <a:spLocks noChangeArrowheads="1"/>
            </p:cNvSpPr>
            <p:nvPr/>
          </p:nvSpPr>
          <p:spPr bwMode="auto">
            <a:xfrm>
              <a:off x="3350" y="2698"/>
              <a:ext cx="651"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numbers on the sheet.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096" name="Rectangle 31"/>
            <p:cNvSpPr>
              <a:spLocks noChangeArrowheads="1"/>
            </p:cNvSpPr>
            <p:nvPr/>
          </p:nvSpPr>
          <p:spPr bwMode="auto">
            <a:xfrm>
              <a:off x="3914" y="2698"/>
              <a:ext cx="4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097" name="Rectangle 32"/>
            <p:cNvSpPr>
              <a:spLocks noChangeArrowheads="1"/>
            </p:cNvSpPr>
            <p:nvPr/>
          </p:nvSpPr>
          <p:spPr bwMode="auto">
            <a:xfrm>
              <a:off x="2926" y="2772"/>
              <a:ext cx="4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1" name="Rectangle 33"/>
            <p:cNvSpPr>
              <a:spLocks noChangeArrowheads="1"/>
            </p:cNvSpPr>
            <p:nvPr/>
          </p:nvSpPr>
          <p:spPr bwMode="auto">
            <a:xfrm>
              <a:off x="3244" y="2847"/>
              <a:ext cx="4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800" dirty="0">
                  <a:solidFill>
                    <a:srgbClr val="000000"/>
                  </a:solidFill>
                  <a:latin typeface="Times New Roman" pitchFamily="18" charset="0"/>
                </a:rPr>
                <a:t>h</a:t>
              </a:r>
              <a:r>
                <a:rPr kumimoji="0" lang="en-US" altLang="en-US" sz="800" b="0" i="0" u="none" strike="noStrike" cap="none" normalizeH="0" baseline="0" dirty="0" smtClean="0">
                  <a:ln>
                    <a:noFill/>
                  </a:ln>
                  <a:solidFill>
                    <a:srgbClr val="000000"/>
                  </a:solidFill>
                  <a:effectLst/>
                  <a:latin typeface="Times New Roman" pitchFamily="18" charset="0"/>
                  <a:cs typeface="Arial" pitchFamily="34" charset="0"/>
                </a:rPr>
                <a:t>.</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02" name="Rectangle 34"/>
            <p:cNvSpPr>
              <a:spLocks noChangeArrowheads="1"/>
            </p:cNvSpPr>
            <p:nvPr/>
          </p:nvSpPr>
          <p:spPr bwMode="auto">
            <a:xfrm>
              <a:off x="3289" y="2846"/>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03" name="Rectangle 35"/>
            <p:cNvSpPr>
              <a:spLocks noChangeArrowheads="1"/>
            </p:cNvSpPr>
            <p:nvPr/>
          </p:nvSpPr>
          <p:spPr bwMode="auto">
            <a:xfrm>
              <a:off x="3350" y="2847"/>
              <a:ext cx="982"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Complete the Authorization form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4" name="Rectangle 36"/>
            <p:cNvSpPr>
              <a:spLocks noChangeArrowheads="1"/>
            </p:cNvSpPr>
            <p:nvPr/>
          </p:nvSpPr>
          <p:spPr bwMode="auto">
            <a:xfrm>
              <a:off x="4215" y="2847"/>
              <a:ext cx="4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5" name="Rectangle 37"/>
            <p:cNvSpPr>
              <a:spLocks noChangeArrowheads="1"/>
            </p:cNvSpPr>
            <p:nvPr/>
          </p:nvSpPr>
          <p:spPr bwMode="auto">
            <a:xfrm>
              <a:off x="4231" y="2847"/>
              <a:ext cx="1345"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as thoroughly as possible before releasing the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6" name="Rectangle 38"/>
            <p:cNvSpPr>
              <a:spLocks noChangeArrowheads="1"/>
            </p:cNvSpPr>
            <p:nvPr/>
          </p:nvSpPr>
          <p:spPr bwMode="auto">
            <a:xfrm>
              <a:off x="3350" y="2921"/>
              <a:ext cx="18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units.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7" name="Rectangle 39"/>
            <p:cNvSpPr>
              <a:spLocks noChangeArrowheads="1"/>
            </p:cNvSpPr>
            <p:nvPr/>
          </p:nvSpPr>
          <p:spPr bwMode="auto">
            <a:xfrm>
              <a:off x="3492" y="2921"/>
              <a:ext cx="4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8" name="Rectangle 40"/>
            <p:cNvSpPr>
              <a:spLocks noChangeArrowheads="1"/>
            </p:cNvSpPr>
            <p:nvPr/>
          </p:nvSpPr>
          <p:spPr bwMode="auto">
            <a:xfrm>
              <a:off x="2926" y="2995"/>
              <a:ext cx="4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9" name="Rectangle 41"/>
            <p:cNvSpPr>
              <a:spLocks noChangeArrowheads="1"/>
            </p:cNvSpPr>
            <p:nvPr/>
          </p:nvSpPr>
          <p:spPr bwMode="auto">
            <a:xfrm>
              <a:off x="3244" y="3070"/>
              <a:ext cx="67"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dirty="0" smtClean="0">
                  <a:ln>
                    <a:noFill/>
                  </a:ln>
                  <a:solidFill>
                    <a:srgbClr val="000000"/>
                  </a:solidFill>
                  <a:effectLst/>
                  <a:latin typeface="Times New Roman" pitchFamily="18" charset="0"/>
                  <a:cs typeface="Arial" pitchFamily="34" charset="0"/>
                </a:rPr>
                <a:t>id.</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10" name="Rectangle 42"/>
            <p:cNvSpPr>
              <a:spLocks noChangeArrowheads="1"/>
            </p:cNvSpPr>
            <p:nvPr/>
          </p:nvSpPr>
          <p:spPr bwMode="auto">
            <a:xfrm>
              <a:off x="3293" y="3069"/>
              <a:ext cx="5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11" name="Rectangle 43"/>
            <p:cNvSpPr>
              <a:spLocks noChangeArrowheads="1"/>
            </p:cNvSpPr>
            <p:nvPr/>
          </p:nvSpPr>
          <p:spPr bwMode="auto">
            <a:xfrm>
              <a:off x="3350" y="3070"/>
              <a:ext cx="2335"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You may have to complete one of our Caution Tags with the patient’s name and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12" name="Rectangle 44"/>
            <p:cNvSpPr>
              <a:spLocks noChangeArrowheads="1"/>
            </p:cNvSpPr>
            <p:nvPr/>
          </p:nvSpPr>
          <p:spPr bwMode="auto">
            <a:xfrm>
              <a:off x="3350" y="3144"/>
              <a:ext cx="14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full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13" name="Rectangle 45"/>
            <p:cNvSpPr>
              <a:spLocks noChangeArrowheads="1"/>
            </p:cNvSpPr>
            <p:nvPr/>
          </p:nvSpPr>
          <p:spPr bwMode="auto">
            <a:xfrm>
              <a:off x="3457" y="3144"/>
              <a:ext cx="1399"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social security number and attach it to the units.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14" name="Rectangle 46"/>
            <p:cNvSpPr>
              <a:spLocks noChangeArrowheads="1"/>
            </p:cNvSpPr>
            <p:nvPr/>
          </p:nvSpPr>
          <p:spPr bwMode="auto">
            <a:xfrm>
              <a:off x="4695" y="3144"/>
              <a:ext cx="47"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Times New Roman" pitchFamily="18"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4115" name="TextBox 4114"/>
          <p:cNvSpPr txBox="1"/>
          <p:nvPr/>
        </p:nvSpPr>
        <p:spPr>
          <a:xfrm>
            <a:off x="5353050" y="4800600"/>
            <a:ext cx="2811861" cy="369332"/>
          </a:xfrm>
          <a:prstGeom prst="rect">
            <a:avLst/>
          </a:prstGeom>
          <a:noFill/>
        </p:spPr>
        <p:txBody>
          <a:bodyPr wrap="square" rtlCol="0">
            <a:spAutoFit/>
          </a:bodyPr>
          <a:lstStyle/>
          <a:p>
            <a:r>
              <a:rPr lang="en-US" dirty="0" smtClean="0">
                <a:solidFill>
                  <a:srgbClr val="C00000"/>
                </a:solidFill>
              </a:rPr>
              <a:t>Discussion</a:t>
            </a:r>
            <a:endParaRPr lang="en-US" dirty="0">
              <a:solidFill>
                <a:srgbClr val="C00000"/>
              </a:solidFill>
            </a:endParaRPr>
          </a:p>
        </p:txBody>
      </p:sp>
    </p:spTree>
    <p:extLst>
      <p:ext uri="{BB962C8B-B14F-4D97-AF65-F5344CB8AC3E}">
        <p14:creationId xmlns:p14="http://schemas.microsoft.com/office/powerpoint/2010/main" val="1934367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smtClean="0"/>
              <a:t>Quality Control</a:t>
            </a:r>
          </a:p>
          <a:p>
            <a:pPr marL="45720" indent="0">
              <a:buNone/>
            </a:pPr>
            <a:endParaRPr lang="en-US" dirty="0"/>
          </a:p>
          <a:p>
            <a:pPr marL="45720" indent="0">
              <a:buNone/>
            </a:pPr>
            <a:r>
              <a:rPr lang="en-US" dirty="0" err="1" smtClean="0"/>
              <a:t>ProVue</a:t>
            </a:r>
            <a:r>
              <a:rPr lang="en-US" dirty="0" smtClean="0"/>
              <a:t> maintenance</a:t>
            </a:r>
          </a:p>
          <a:p>
            <a:pPr marL="45720" indent="0">
              <a:buNone/>
            </a:pPr>
            <a:endParaRPr lang="en-US" dirty="0"/>
          </a:p>
          <a:p>
            <a:pPr marL="45720" indent="0">
              <a:buNone/>
            </a:pPr>
            <a:r>
              <a:rPr lang="en-US" dirty="0" smtClean="0"/>
              <a:t>CAP surveys</a:t>
            </a:r>
          </a:p>
          <a:p>
            <a:pPr marL="45720" indent="0">
              <a:buNone/>
            </a:pPr>
            <a:endParaRPr lang="en-US" dirty="0"/>
          </a:p>
          <a:p>
            <a:pPr marL="45720" indent="0">
              <a:buNone/>
            </a:pPr>
            <a:r>
              <a:rPr lang="en-US" dirty="0" smtClean="0"/>
              <a:t>CAP competency: “Assessment of Problem-Solving Skills”</a:t>
            </a:r>
          </a:p>
          <a:p>
            <a:pPr marL="45720" indent="0">
              <a:buNone/>
            </a:pPr>
            <a:endParaRPr lang="en-US" dirty="0"/>
          </a:p>
          <a:p>
            <a:pPr marL="45720" indent="0">
              <a:buNone/>
            </a:pPr>
            <a:endParaRPr lang="en-US" dirty="0" smtClean="0"/>
          </a:p>
          <a:p>
            <a:pPr marL="45720" indent="0">
              <a:buNone/>
            </a:pPr>
            <a:endParaRPr lang="en-US" dirty="0"/>
          </a:p>
          <a:p>
            <a:pPr marL="45720" indent="0">
              <a:buNone/>
            </a:pPr>
            <a:endParaRPr lang="en-US" dirty="0" smtClean="0"/>
          </a:p>
          <a:p>
            <a:pPr marL="45720" indent="0">
              <a:buNone/>
            </a:pPr>
            <a:endParaRPr lang="en-US" dirty="0"/>
          </a:p>
          <a:p>
            <a:pPr marL="45720" indent="0">
              <a:buNone/>
            </a:pPr>
            <a:endParaRPr lang="en-US" dirty="0" smtClean="0"/>
          </a:p>
          <a:p>
            <a:pPr marL="45720" indent="0">
              <a:buNone/>
            </a:pPr>
            <a:endParaRPr lang="en-US" dirty="0"/>
          </a:p>
        </p:txBody>
      </p:sp>
      <p:sp>
        <p:nvSpPr>
          <p:cNvPr id="3" name="Title 2"/>
          <p:cNvSpPr>
            <a:spLocks noGrp="1"/>
          </p:cNvSpPr>
          <p:nvPr>
            <p:ph type="title"/>
          </p:nvPr>
        </p:nvSpPr>
        <p:spPr/>
        <p:txBody>
          <a:bodyPr/>
          <a:lstStyle/>
          <a:p>
            <a:r>
              <a:rPr lang="en-US" dirty="0" smtClean="0"/>
              <a:t>QC and QA</a:t>
            </a:r>
            <a:endParaRPr lang="en-US" dirty="0"/>
          </a:p>
        </p:txBody>
      </p:sp>
    </p:spTree>
    <p:extLst>
      <p:ext uri="{BB962C8B-B14F-4D97-AF65-F5344CB8AC3E}">
        <p14:creationId xmlns:p14="http://schemas.microsoft.com/office/powerpoint/2010/main" val="13356662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64</TotalTime>
  <Words>674</Words>
  <Application>Microsoft Office PowerPoint</Application>
  <PresentationFormat>On-screen Show (4:3)</PresentationFormat>
  <Paragraphs>152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Grid</vt:lpstr>
      <vt:lpstr>Blood Bank Troubleshooting</vt:lpstr>
      <vt:lpstr>VA CORE VALUE:</vt:lpstr>
      <vt:lpstr>Occurrence Reports/Trends for 2015 </vt:lpstr>
      <vt:lpstr>Objectives for today:</vt:lpstr>
      <vt:lpstr>Standard Operating Procedures</vt:lpstr>
      <vt:lpstr>Standard Operating Procedures</vt:lpstr>
      <vt:lpstr>Standard Operating Procedures</vt:lpstr>
      <vt:lpstr>Standard Operating Procedures</vt:lpstr>
      <vt:lpstr>QC and QA</vt:lpstr>
      <vt:lpstr>Troubleshooting: General</vt:lpstr>
      <vt:lpstr>Troubleshooting: General</vt:lpstr>
      <vt:lpstr>In closing…</vt:lpstr>
      <vt:lpstr>Thank you</vt:lpstr>
    </vt:vector>
  </TitlesOfParts>
  <Company>Veteran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Bank Troubleshooting</dc:title>
  <dc:creator>Department of Veterans Affairs</dc:creator>
  <cp:lastModifiedBy>Department of Veterans Affairs</cp:lastModifiedBy>
  <cp:revision>7</cp:revision>
  <dcterms:created xsi:type="dcterms:W3CDTF">2015-11-25T15:42:10Z</dcterms:created>
  <dcterms:modified xsi:type="dcterms:W3CDTF">2016-02-22T16:27:19Z</dcterms:modified>
</cp:coreProperties>
</file>