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64" r:id="rId5"/>
    <p:sldId id="260" r:id="rId6"/>
    <p:sldId id="259" r:id="rId7"/>
    <p:sldId id="265" r:id="rId8"/>
    <p:sldId id="266" r:id="rId9"/>
    <p:sldId id="261" r:id="rId10"/>
    <p:sldId id="262"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918"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9DF31B-47EC-42E6-A443-3D605948A728}"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F8B67-8C3B-476C-AE14-F369064D4371}"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9DF31B-47EC-42E6-A443-3D605948A728}"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F8B67-8C3B-476C-AE14-F369064D437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9DF31B-47EC-42E6-A443-3D605948A728}"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F8B67-8C3B-476C-AE14-F369064D437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9DF31B-47EC-42E6-A443-3D605948A728}"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F8B67-8C3B-476C-AE14-F369064D437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9DF31B-47EC-42E6-A443-3D605948A728}" type="datetimeFigureOut">
              <a:rPr lang="en-US" smtClean="0"/>
              <a:t>4/26/2016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F8B67-8C3B-476C-AE14-F369064D4371}"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9DF31B-47EC-42E6-A443-3D605948A728}" type="datetimeFigureOut">
              <a:rPr lang="en-US" smtClean="0"/>
              <a:t>4/26/2016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F8B67-8C3B-476C-AE14-F369064D437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9DF31B-47EC-42E6-A443-3D605948A728}" type="datetimeFigureOut">
              <a:rPr lang="en-US" smtClean="0"/>
              <a:t>4/26/2016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8F8B67-8C3B-476C-AE14-F369064D4371}"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9DF31B-47EC-42E6-A443-3D605948A728}" type="datetimeFigureOut">
              <a:rPr lang="en-US" smtClean="0"/>
              <a:t>4/26/2016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8F8B67-8C3B-476C-AE14-F369064D437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9DF31B-47EC-42E6-A443-3D605948A728}" type="datetimeFigureOut">
              <a:rPr lang="en-US" smtClean="0"/>
              <a:t>4/26/2016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8F8B67-8C3B-476C-AE14-F369064D437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DF31B-47EC-42E6-A443-3D605948A728}" type="datetimeFigureOut">
              <a:rPr lang="en-US" smtClean="0"/>
              <a:t>4/26/2016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F8B67-8C3B-476C-AE14-F369064D4371}"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DF31B-47EC-42E6-A443-3D605948A728}" type="datetimeFigureOut">
              <a:rPr lang="en-US" smtClean="0"/>
              <a:t>4/26/2016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F8B67-8C3B-476C-AE14-F369064D437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59DF31B-47EC-42E6-A443-3D605948A728}" type="datetimeFigureOut">
              <a:rPr lang="en-US" smtClean="0"/>
              <a:t>4/26/2016</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88F8B67-8C3B-476C-AE14-F369064D4371}"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LEAN </a:t>
            </a:r>
            <a:br>
              <a:rPr lang="en-US" dirty="0" smtClean="0"/>
            </a:br>
            <a:r>
              <a:rPr lang="en-US" dirty="0" smtClean="0"/>
              <a:t>“5-S” for LAB</a:t>
            </a:r>
            <a:endParaRPr lang="en-US" dirty="0"/>
          </a:p>
        </p:txBody>
      </p:sp>
      <p:sp>
        <p:nvSpPr>
          <p:cNvPr id="3" name="Subtitle 2"/>
          <p:cNvSpPr>
            <a:spLocks noGrp="1"/>
          </p:cNvSpPr>
          <p:nvPr>
            <p:ph type="subTitle" idx="1"/>
          </p:nvPr>
        </p:nvSpPr>
        <p:spPr/>
        <p:txBody>
          <a:bodyPr>
            <a:normAutofit fontScale="92500"/>
          </a:bodyPr>
          <a:lstStyle/>
          <a:p>
            <a:r>
              <a:rPr lang="en-US" dirty="0" smtClean="0"/>
              <a:t>May 2016</a:t>
            </a:r>
          </a:p>
          <a:p>
            <a:r>
              <a:rPr lang="en-US" dirty="0" smtClean="0"/>
              <a:t>Trainer: Dr. Julie West, Lab Technical Specialist</a:t>
            </a:r>
            <a:endParaRPr lang="en-US" dirty="0"/>
          </a:p>
        </p:txBody>
      </p:sp>
    </p:spTree>
    <p:extLst>
      <p:ext uri="{BB962C8B-B14F-4D97-AF65-F5344CB8AC3E}">
        <p14:creationId xmlns:p14="http://schemas.microsoft.com/office/powerpoint/2010/main" val="3713370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a:bodyPr>
          <a:lstStyle/>
          <a:p>
            <a:r>
              <a:rPr lang="en-US" b="1" i="1" dirty="0" smtClean="0"/>
              <a:t>Roundtable Discussion between stakeholders</a:t>
            </a:r>
            <a:endParaRPr lang="en-US" dirty="0"/>
          </a:p>
          <a:p>
            <a:pPr marL="0" indent="0">
              <a:buNone/>
            </a:pPr>
            <a:r>
              <a:rPr lang="en-US" b="1" dirty="0" smtClean="0"/>
              <a:t>LET’s BEGIN!</a:t>
            </a:r>
          </a:p>
          <a:p>
            <a:r>
              <a:rPr lang="en-US" dirty="0" smtClean="0">
                <a:solidFill>
                  <a:srgbClr val="FF0000"/>
                </a:solidFill>
              </a:rPr>
              <a:t>Homework: </a:t>
            </a:r>
            <a:r>
              <a:rPr lang="en-US" dirty="0" smtClean="0"/>
              <a:t>Choose </a:t>
            </a:r>
            <a:r>
              <a:rPr lang="en-US" b="1" dirty="0" smtClean="0"/>
              <a:t>one thing </a:t>
            </a:r>
            <a:r>
              <a:rPr lang="en-US" dirty="0" smtClean="0"/>
              <a:t>that you want to improve</a:t>
            </a:r>
          </a:p>
          <a:p>
            <a:r>
              <a:rPr lang="en-US" dirty="0" smtClean="0"/>
              <a:t>Discuss </a:t>
            </a:r>
            <a:r>
              <a:rPr lang="en-US" dirty="0" smtClean="0">
                <a:solidFill>
                  <a:srgbClr val="FF0000"/>
                </a:solidFill>
              </a:rPr>
              <a:t>how </a:t>
            </a:r>
            <a:r>
              <a:rPr lang="en-US" dirty="0" smtClean="0"/>
              <a:t>to begin 5-S</a:t>
            </a:r>
          </a:p>
          <a:p>
            <a:r>
              <a:rPr lang="en-US" dirty="0" smtClean="0">
                <a:solidFill>
                  <a:srgbClr val="FF0000"/>
                </a:solidFill>
              </a:rPr>
              <a:t>Report</a:t>
            </a:r>
            <a:r>
              <a:rPr lang="en-US" dirty="0" smtClean="0"/>
              <a:t> back to Julie </a:t>
            </a:r>
            <a:r>
              <a:rPr lang="en-US" dirty="0" smtClean="0">
                <a:solidFill>
                  <a:srgbClr val="FF0000"/>
                </a:solidFill>
              </a:rPr>
              <a:t>within 1 week</a:t>
            </a:r>
            <a:r>
              <a:rPr lang="en-US" dirty="0" smtClean="0"/>
              <a:t> on progress</a:t>
            </a:r>
          </a:p>
          <a:p>
            <a:r>
              <a:rPr lang="en-US" dirty="0" smtClean="0">
                <a:solidFill>
                  <a:srgbClr val="FF0000"/>
                </a:solidFill>
              </a:rPr>
              <a:t>Continue</a:t>
            </a:r>
            <a:r>
              <a:rPr lang="en-US" dirty="0" smtClean="0"/>
              <a:t> with a new item every month – reporting progress back to monthly supervisor meetings</a:t>
            </a:r>
          </a:p>
          <a:p>
            <a:pPr marL="0" indent="0">
              <a:buNone/>
            </a:pPr>
            <a:endParaRPr lang="en-US" dirty="0"/>
          </a:p>
        </p:txBody>
      </p:sp>
    </p:spTree>
    <p:extLst>
      <p:ext uri="{BB962C8B-B14F-4D97-AF65-F5344CB8AC3E}">
        <p14:creationId xmlns:p14="http://schemas.microsoft.com/office/powerpoint/2010/main" val="3036378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You have to start somewhere, right?</a:t>
            </a:r>
            <a:r>
              <a:rPr lang="en-US" b="1" dirty="0"/>
              <a:t> </a:t>
            </a:r>
            <a:r>
              <a:rPr lang="en-US" b="1" dirty="0" smtClean="0"/>
              <a:t>“If </a:t>
            </a:r>
            <a:r>
              <a:rPr lang="en-US" b="1" dirty="0"/>
              <a:t>you don't know where to start remember that you have to start somewhere to get somewhere and doing NOTHING will get you nowhere</a:t>
            </a:r>
            <a:r>
              <a:rPr lang="en-US" b="1" dirty="0" smtClean="0"/>
              <a:t>.”</a:t>
            </a:r>
          </a:p>
          <a:p>
            <a:endParaRPr lang="en-US" b="1" dirty="0"/>
          </a:p>
          <a:p>
            <a:pPr marL="0" indent="0">
              <a:buNone/>
            </a:pPr>
            <a:r>
              <a:rPr lang="en-US" sz="1400" b="1" dirty="0" smtClean="0"/>
              <a:t>-Sonya Parker quotes</a:t>
            </a:r>
            <a:endParaRPr lang="en-US" sz="1400" b="1"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884694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r>
              <a:rPr lang="en-US" dirty="0" smtClean="0"/>
              <a:t>What is LEAN? What is “5-S”? </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What is 5S?</a:t>
            </a:r>
          </a:p>
          <a:p>
            <a:r>
              <a:rPr lang="en-US" dirty="0"/>
              <a:t>5S is a systematic form of visual management utilizing everything from </a:t>
            </a:r>
            <a:r>
              <a:rPr lang="en-US" dirty="0" smtClean="0"/>
              <a:t>floor tape to </a:t>
            </a:r>
            <a:r>
              <a:rPr lang="en-US" dirty="0"/>
              <a:t>operations manuals, that are not just simply about cleanliness or organization, but created to maximize efficiency and profit. Instead, it is a framework that emphasizes the use of a specific mindset and tools to create efficiency and value. It involves observing, analyzing, collaborating, and searching for waste and also involves the practice of removing waste.</a:t>
            </a:r>
          </a:p>
          <a:p>
            <a:r>
              <a:rPr lang="en-US" dirty="0"/>
              <a:t>5S includes five terms that all start with the letter “S.” </a:t>
            </a:r>
            <a:endParaRPr lang="en-US" dirty="0" smtClean="0"/>
          </a:p>
          <a:p>
            <a:pPr marL="0" indent="0">
              <a:buNone/>
            </a:pPr>
            <a:endParaRPr lang="en-US" dirty="0" smtClean="0"/>
          </a:p>
          <a:p>
            <a:pPr marL="0" indent="0" fontAlgn="base">
              <a:buNone/>
            </a:pPr>
            <a:r>
              <a:rPr lang="en-US" b="1" dirty="0" smtClean="0"/>
              <a:t>History:</a:t>
            </a:r>
          </a:p>
          <a:p>
            <a:pPr fontAlgn="base"/>
            <a:r>
              <a:rPr lang="en-US" dirty="0" smtClean="0"/>
              <a:t>The </a:t>
            </a:r>
            <a:r>
              <a:rPr lang="en-US" dirty="0"/>
              <a:t>history of 5S goes back as far as the 16th Century and Venice shipbuilders. In an effort to streamline the assembly process, workers used quality process production to build ships in hours instead of days or weeks.</a:t>
            </a:r>
          </a:p>
          <a:p>
            <a:pPr fontAlgn="base"/>
            <a:r>
              <a:rPr lang="en-US" dirty="0" smtClean="0"/>
              <a:t>Toyota engineers… to modern day use of LEAN, 5-S, Six-sigma methodologies</a:t>
            </a:r>
            <a:endParaRPr lang="en-US" dirty="0"/>
          </a:p>
          <a:p>
            <a:pPr marL="0" indent="0">
              <a:buNone/>
            </a:pPr>
            <a:endParaRPr lang="en-US" dirty="0"/>
          </a:p>
          <a:p>
            <a:pPr marL="0" indent="0">
              <a:buNone/>
            </a:pPr>
            <a:endParaRPr lang="en-US" dirty="0" smtClean="0"/>
          </a:p>
          <a:p>
            <a:pPr marL="0" indent="0">
              <a:buNone/>
            </a:pPr>
            <a:r>
              <a:rPr lang="en-US" dirty="0" smtClean="0"/>
              <a:t>Reference: </a:t>
            </a:r>
            <a:r>
              <a:rPr lang="en-US" b="1" dirty="0"/>
              <a:t>5S Comprehensive Training, Education and Resource Center</a:t>
            </a:r>
            <a:endParaRPr lang="en-US" dirty="0"/>
          </a:p>
        </p:txBody>
      </p:sp>
    </p:spTree>
    <p:extLst>
      <p:ext uri="{BB962C8B-B14F-4D97-AF65-F5344CB8AC3E}">
        <p14:creationId xmlns:p14="http://schemas.microsoft.com/office/powerpoint/2010/main" val="2430720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3848" y="685800"/>
            <a:ext cx="5120104" cy="3886200"/>
          </a:xfrm>
        </p:spPr>
      </p:pic>
    </p:spTree>
    <p:extLst>
      <p:ext uri="{BB962C8B-B14F-4D97-AF65-F5344CB8AC3E}">
        <p14:creationId xmlns:p14="http://schemas.microsoft.com/office/powerpoint/2010/main" val="2101800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r>
              <a:rPr lang="en-US" dirty="0" smtClean="0"/>
              <a:t>Another way to look at 5-S…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685800"/>
            <a:ext cx="3886200" cy="3886200"/>
          </a:xfrm>
        </p:spPr>
      </p:pic>
    </p:spTree>
    <p:extLst>
      <p:ext uri="{BB962C8B-B14F-4D97-AF65-F5344CB8AC3E}">
        <p14:creationId xmlns:p14="http://schemas.microsoft.com/office/powerpoint/2010/main" val="2773381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it?</a:t>
            </a:r>
            <a:endParaRPr lang="en-US" dirty="0"/>
          </a:p>
        </p:txBody>
      </p:sp>
      <p:sp>
        <p:nvSpPr>
          <p:cNvPr id="3" name="Content Placeholder 2"/>
          <p:cNvSpPr>
            <a:spLocks noGrp="1"/>
          </p:cNvSpPr>
          <p:nvPr>
            <p:ph idx="1"/>
          </p:nvPr>
        </p:nvSpPr>
        <p:spPr/>
        <p:txBody>
          <a:bodyPr/>
          <a:lstStyle/>
          <a:p>
            <a:r>
              <a:rPr lang="en-US" dirty="0" smtClean="0"/>
              <a:t>Improve workflow</a:t>
            </a:r>
          </a:p>
          <a:p>
            <a:r>
              <a:rPr lang="en-US" dirty="0" smtClean="0"/>
              <a:t>Mitigate points of potential confusion</a:t>
            </a:r>
          </a:p>
          <a:p>
            <a:r>
              <a:rPr lang="en-US" dirty="0" smtClean="0"/>
              <a:t>Improve safety</a:t>
            </a:r>
          </a:p>
          <a:p>
            <a:pPr marL="0" indent="0">
              <a:buNone/>
            </a:pPr>
            <a:endParaRPr lang="en-US" dirty="0"/>
          </a:p>
          <a:p>
            <a:pPr marL="0" indent="0">
              <a:buNone/>
            </a:pPr>
            <a:r>
              <a:rPr lang="en-US" dirty="0" smtClean="0"/>
              <a:t>In our lab:</a:t>
            </a:r>
          </a:p>
          <a:p>
            <a:r>
              <a:rPr lang="en-US" dirty="0" smtClean="0"/>
              <a:t>Decrease frustration</a:t>
            </a:r>
          </a:p>
          <a:p>
            <a:r>
              <a:rPr lang="en-US" dirty="0" smtClean="0"/>
              <a:t>Prevent lost specimens, patient/provider call-backs</a:t>
            </a:r>
          </a:p>
          <a:p>
            <a:r>
              <a:rPr lang="en-US" dirty="0" smtClean="0"/>
              <a:t>Improve work experience</a:t>
            </a:r>
            <a:endParaRPr lang="en-US" dirty="0"/>
          </a:p>
        </p:txBody>
      </p:sp>
    </p:spTree>
    <p:extLst>
      <p:ext uri="{BB962C8B-B14F-4D97-AF65-F5344CB8AC3E}">
        <p14:creationId xmlns:p14="http://schemas.microsoft.com/office/powerpoint/2010/main" val="1311921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for 5-S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Shadow Boxing </a:t>
            </a:r>
            <a:r>
              <a:rPr lang="en-US" b="1" dirty="0" smtClean="0"/>
              <a:t>–</a:t>
            </a:r>
            <a:r>
              <a:rPr lang="en-US" dirty="0" smtClean="0"/>
              <a:t>Shadow </a:t>
            </a:r>
            <a:r>
              <a:rPr lang="en-US" dirty="0"/>
              <a:t>boxes feature an outline of where tools belong and allow employees to quickly identify which tools are missing. Shadow boxes help with both tool organization and tool </a:t>
            </a:r>
            <a:r>
              <a:rPr lang="en-US" dirty="0" smtClean="0"/>
              <a:t>accountability.</a:t>
            </a:r>
          </a:p>
          <a:p>
            <a:r>
              <a:rPr lang="en-US" b="1" dirty="0"/>
              <a:t>Floor Markings</a:t>
            </a:r>
            <a:r>
              <a:rPr lang="en-US" dirty="0"/>
              <a:t> – Floor markings are a staple within many well-organized workspaces</a:t>
            </a:r>
            <a:r>
              <a:rPr lang="en-US" dirty="0" smtClean="0"/>
              <a:t>.</a:t>
            </a:r>
          </a:p>
          <a:p>
            <a:r>
              <a:rPr lang="en-US" b="1" dirty="0"/>
              <a:t>Signage –</a:t>
            </a:r>
            <a:r>
              <a:rPr lang="en-US" dirty="0"/>
              <a:t> The use of signage in an efficiently run work environment is essential. Not only does signage help increase safety, but it also creates a visual environment for employees to thrive </a:t>
            </a:r>
            <a:r>
              <a:rPr lang="en-US" dirty="0" smtClean="0"/>
              <a:t>in</a:t>
            </a:r>
          </a:p>
          <a:p>
            <a:r>
              <a:rPr lang="en-US" b="1" dirty="0"/>
              <a:t>Labeling – </a:t>
            </a:r>
            <a:r>
              <a:rPr lang="en-US" dirty="0"/>
              <a:t>Labeling is a BIG component of efficient organization for 5S. Virtually anything can be labeled to help keep work areas organized, efficient, and visual to employees. For instance, some things that can be labeled are shelving, storage units, bins, workspaces, pipes, etc. </a:t>
            </a:r>
            <a:endParaRPr lang="en-US" dirty="0" smtClean="0"/>
          </a:p>
          <a:p>
            <a:endParaRPr lang="en-US" dirty="0"/>
          </a:p>
          <a:p>
            <a:r>
              <a:rPr lang="en-US" dirty="0" smtClean="0"/>
              <a:t>Reference: </a:t>
            </a:r>
            <a:r>
              <a:rPr lang="en-US" b="1" dirty="0"/>
              <a:t>5S Comprehensive Training, Education and Resource Center</a:t>
            </a:r>
            <a:endParaRPr lang="en-US" dirty="0" smtClean="0"/>
          </a:p>
          <a:p>
            <a:endParaRPr lang="en-US" dirty="0"/>
          </a:p>
          <a:p>
            <a:endParaRPr lang="en-US" dirty="0"/>
          </a:p>
        </p:txBody>
      </p:sp>
    </p:spTree>
    <p:extLst>
      <p:ext uri="{BB962C8B-B14F-4D97-AF65-F5344CB8AC3E}">
        <p14:creationId xmlns:p14="http://schemas.microsoft.com/office/powerpoint/2010/main" val="1161850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HAATGWestJ2\Pictures\5S binders exam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85800"/>
            <a:ext cx="7086600" cy="531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648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HAATGWestJ2\Pictures\5s example - lab bencht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1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 how to begin 5-S</a:t>
            </a:r>
            <a:endParaRPr lang="en-US" dirty="0"/>
          </a:p>
        </p:txBody>
      </p:sp>
      <p:sp>
        <p:nvSpPr>
          <p:cNvPr id="3" name="Content Placeholder 2"/>
          <p:cNvSpPr>
            <a:spLocks noGrp="1"/>
          </p:cNvSpPr>
          <p:nvPr>
            <p:ph idx="1"/>
          </p:nvPr>
        </p:nvSpPr>
        <p:spPr/>
        <p:txBody>
          <a:bodyPr/>
          <a:lstStyle/>
          <a:p>
            <a:pPr marL="0" indent="0">
              <a:buNone/>
            </a:pPr>
            <a:r>
              <a:rPr lang="en-US" dirty="0" smtClean="0"/>
              <a:t>In our lab, we have:</a:t>
            </a:r>
          </a:p>
          <a:p>
            <a:pPr marL="457200" indent="-457200">
              <a:buAutoNum type="arabicPeriod"/>
            </a:pPr>
            <a:r>
              <a:rPr lang="en-US" dirty="0" smtClean="0"/>
              <a:t>A label maker (located in Blood Bank office)</a:t>
            </a:r>
          </a:p>
          <a:p>
            <a:pPr marL="457200" indent="-457200">
              <a:buAutoNum type="arabicPeriod"/>
            </a:pPr>
            <a:r>
              <a:rPr lang="en-US" dirty="0" smtClean="0"/>
              <a:t>White tape /markers</a:t>
            </a:r>
          </a:p>
          <a:p>
            <a:pPr marL="457200" indent="-457200">
              <a:buAutoNum type="arabicPeriod"/>
            </a:pPr>
            <a:r>
              <a:rPr lang="en-US" dirty="0" smtClean="0"/>
              <a:t>Employees with GREAT ideas for our lab!</a:t>
            </a:r>
            <a:endParaRPr lang="en-US" dirty="0"/>
          </a:p>
        </p:txBody>
      </p:sp>
    </p:spTree>
    <p:extLst>
      <p:ext uri="{BB962C8B-B14F-4D97-AF65-F5344CB8AC3E}">
        <p14:creationId xmlns:p14="http://schemas.microsoft.com/office/powerpoint/2010/main" val="30656154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49</TotalTime>
  <Words>493</Words>
  <Application>Microsoft Office PowerPoint</Application>
  <PresentationFormat>On-screen Show (4:3)</PresentationFormat>
  <Paragraphs>48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NewsPrint</vt:lpstr>
      <vt:lpstr>LEAN  “5-S” for LAB</vt:lpstr>
      <vt:lpstr>What is LEAN? What is “5-S”? </vt:lpstr>
      <vt:lpstr>5-S</vt:lpstr>
      <vt:lpstr>Another way to look at 5-S…</vt:lpstr>
      <vt:lpstr>Why do it?</vt:lpstr>
      <vt:lpstr>Tools for 5-S</vt:lpstr>
      <vt:lpstr>PowerPoint Presentation</vt:lpstr>
      <vt:lpstr>PowerPoint Presentation</vt:lpstr>
      <vt:lpstr>Now – how to begin 5-S</vt:lpstr>
      <vt:lpstr>Discussion</vt:lpstr>
      <vt:lpstr>Thank you!</vt:lpstr>
    </vt:vector>
  </TitlesOfParts>
  <Company>Veteran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“5-S” for LAB</dc:title>
  <dc:creator>Department of Veterans Affairs</dc:creator>
  <cp:lastModifiedBy>Department of Veterans Affairs</cp:lastModifiedBy>
  <cp:revision>7</cp:revision>
  <dcterms:created xsi:type="dcterms:W3CDTF">2016-04-21T12:31:55Z</dcterms:created>
  <dcterms:modified xsi:type="dcterms:W3CDTF">2016-04-26T16:02:55Z</dcterms:modified>
</cp:coreProperties>
</file>