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4" r:id="rId4"/>
    <p:sldId id="275" r:id="rId5"/>
    <p:sldId id="269" r:id="rId6"/>
    <p:sldId id="258" r:id="rId7"/>
    <p:sldId id="276" r:id="rId8"/>
    <p:sldId id="260" r:id="rId9"/>
    <p:sldId id="259" r:id="rId10"/>
    <p:sldId id="272" r:id="rId11"/>
    <p:sldId id="277" r:id="rId12"/>
    <p:sldId id="278" r:id="rId13"/>
    <p:sldId id="266" r:id="rId14"/>
    <p:sldId id="273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://www.goodreads.com/author/show/77989.Heraclitu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Chemistry QC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August 2015</a:t>
            </a:r>
          </a:p>
          <a:p>
            <a:endParaRPr lang="en-US" dirty="0"/>
          </a:p>
          <a:p>
            <a:r>
              <a:rPr lang="en-US" dirty="0" smtClean="0"/>
              <a:t>Ada Pabon, Chemistry Supervisor</a:t>
            </a:r>
          </a:p>
          <a:p>
            <a:r>
              <a:rPr lang="en-US" sz="1600" dirty="0" smtClean="0"/>
              <a:t>Atlanta VAMC Laboratory</a:t>
            </a:r>
          </a:p>
          <a:p>
            <a:r>
              <a:rPr lang="en-US" sz="1600" dirty="0" smtClean="0"/>
              <a:t>MLS(ASCP)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56357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Linearity / CAL-</a:t>
            </a:r>
            <a:r>
              <a:rPr lang="en-US" dirty="0" err="1" smtClean="0"/>
              <a:t>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6 month Calibration Verification (</a:t>
            </a:r>
            <a:r>
              <a:rPr lang="en-US" dirty="0" err="1" smtClean="0"/>
              <a:t>linearities</a:t>
            </a:r>
            <a:r>
              <a:rPr lang="en-US" dirty="0" smtClean="0"/>
              <a:t>) on quantitative systems:</a:t>
            </a:r>
          </a:p>
          <a:p>
            <a:pPr marL="68580" indent="0">
              <a:buNone/>
            </a:pPr>
            <a:r>
              <a:rPr lang="en-US" dirty="0" smtClean="0"/>
              <a:t>	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How? On which analytes? (Look in the SOPs for guidance.)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347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 SURVEYS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Reminder: Never share results.</a:t>
            </a:r>
          </a:p>
          <a:p>
            <a:r>
              <a:rPr lang="en-US" dirty="0" smtClean="0"/>
              <a:t>Always treat the survey as a patient specimen</a:t>
            </a:r>
          </a:p>
          <a:p>
            <a:r>
              <a:rPr lang="en-US" dirty="0" smtClean="0"/>
              <a:t>Ensure that you follow the CAP INSTRUCTION SHEET</a:t>
            </a:r>
          </a:p>
          <a:p>
            <a:r>
              <a:rPr lang="en-US" dirty="0" smtClean="0"/>
              <a:t>Always sign the last page of the survey sheet; include the QC for that day; if linearity, include the last calibration 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143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word about LJ charts…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If you are having trouble with your QC: Have you checked the LJ? Shift? Trend?</a:t>
            </a:r>
          </a:p>
          <a:p>
            <a:endParaRPr lang="en-US" dirty="0"/>
          </a:p>
          <a:p>
            <a:r>
              <a:rPr lang="en-US" dirty="0" smtClean="0"/>
              <a:t>How about instrument maintenance? Recently performed? Correctly? Or due? Or OVERDUE?</a:t>
            </a:r>
          </a:p>
          <a:p>
            <a:endParaRPr lang="en-US" dirty="0"/>
          </a:p>
          <a:p>
            <a:r>
              <a:rPr lang="en-US" dirty="0" smtClean="0"/>
              <a:t>Please look thru each INSTRUMENT tab to check for items that may be due or FLAGGED. Do not wait~ Could be an EMERGENCY situation or low staffing that will prevent you from performing </a:t>
            </a:r>
            <a:r>
              <a:rPr lang="en-US" smtClean="0"/>
              <a:t>quality items.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40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Examples</a:t>
            </a:r>
            <a:r>
              <a:rPr lang="en-US" dirty="0" smtClean="0"/>
              <a:t> of Occurrences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1800" b="1" dirty="0" smtClean="0"/>
              <a:t>Shift</a:t>
            </a:r>
            <a:r>
              <a:rPr lang="en-US" sz="1800" dirty="0" smtClean="0"/>
              <a:t> on LJ: “Run calibrator loaded” – WHY? Think about reasons for errors… Troubleshoot!</a:t>
            </a:r>
          </a:p>
          <a:p>
            <a:pPr marL="68580" indent="0">
              <a:buNone/>
            </a:pPr>
            <a:endParaRPr lang="en-US" sz="1800" dirty="0"/>
          </a:p>
          <a:p>
            <a:r>
              <a:rPr lang="en-US" sz="1800" dirty="0" smtClean="0"/>
              <a:t>Manual items (BOH): Lot placed in use, but </a:t>
            </a:r>
            <a:r>
              <a:rPr lang="en-US" sz="1800" b="1" dirty="0" smtClean="0"/>
              <a:t>NO QC </a:t>
            </a:r>
            <a:r>
              <a:rPr lang="en-US" sz="1800" dirty="0" smtClean="0"/>
              <a:t>DOCUMENTED in VISTA!</a:t>
            </a:r>
          </a:p>
          <a:p>
            <a:pPr marL="68580" indent="0">
              <a:buNone/>
            </a:pPr>
            <a:endParaRPr lang="en-US" sz="1800" dirty="0"/>
          </a:p>
          <a:p>
            <a:r>
              <a:rPr lang="en-US" sz="1800" dirty="0" smtClean="0"/>
              <a:t>Manual Temp charts / Daily-weekly QC charts with blanks</a:t>
            </a:r>
            <a:r>
              <a:rPr lang="en-US" sz="1800" b="1" dirty="0" smtClean="0"/>
              <a:t> – STORAGE AREA</a:t>
            </a:r>
          </a:p>
          <a:p>
            <a:pPr marL="68580" indent="0">
              <a:buNone/>
            </a:pPr>
            <a:endParaRPr lang="en-US" sz="1800" b="1" dirty="0" smtClean="0"/>
          </a:p>
          <a:p>
            <a:r>
              <a:rPr lang="en-US" sz="1800" dirty="0" smtClean="0"/>
              <a:t>Forgot to log into </a:t>
            </a:r>
            <a:r>
              <a:rPr lang="en-US" sz="1800" b="1" dirty="0" smtClean="0"/>
              <a:t>CHECKPOINT</a:t>
            </a:r>
          </a:p>
          <a:p>
            <a:pPr marL="68580" indent="0">
              <a:buNone/>
            </a:pPr>
            <a:endParaRPr lang="en-US" sz="1800" b="1" dirty="0" smtClean="0"/>
          </a:p>
          <a:p>
            <a:pPr marL="68580" indent="0">
              <a:buNone/>
            </a:pPr>
            <a:endParaRPr lang="en-US" sz="1800" b="1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513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Any QC Questions?</a:t>
            </a:r>
          </a:p>
          <a:p>
            <a:r>
              <a:rPr lang="en-US" dirty="0" smtClean="0"/>
              <a:t>QC items that we did not mention? See Ada Pabon, Chemistry Supervisor.</a:t>
            </a: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*Report all concerns, suggestions, occurrences to the chemistry supervisor.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b="1" dirty="0" smtClean="0"/>
              <a:t>EVERYONE is responsible for QC! Look at each item with an INSPECTOR’s eye…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6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endParaRPr lang="en-US" sz="3600" dirty="0" smtClean="0"/>
          </a:p>
          <a:p>
            <a:pPr marL="68580" indent="0" algn="ctr">
              <a:buNone/>
            </a:pPr>
            <a:endParaRPr lang="en-US" sz="3600" dirty="0"/>
          </a:p>
          <a:p>
            <a:pPr marL="68580" indent="0" algn="ctr">
              <a:buNone/>
            </a:pPr>
            <a:r>
              <a:rPr lang="en-US" sz="3600" dirty="0" smtClean="0"/>
              <a:t>Post-test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58740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Refer to QC SOPs in the Chemistry Department at ATL VAMC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/>
              <a:t>R</a:t>
            </a:r>
            <a:r>
              <a:rPr lang="en-US" dirty="0" smtClean="0"/>
              <a:t>eview QC procedures/correct documentation for Chemistry “New Shipments and New Lot Numbers”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Review proper frequency of Chemistry QC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Review QC Troubleshooting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09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VHA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Strategic Plan 2013-2018: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“Honor America’s Veterans by </a:t>
            </a:r>
            <a:r>
              <a:rPr lang="en-US" u="sng" dirty="0" smtClean="0"/>
              <a:t>providing exceptional health care </a:t>
            </a:r>
            <a:r>
              <a:rPr lang="en-US" dirty="0" smtClean="0"/>
              <a:t>that improves their health and well-being.”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427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VHA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VHA Strategic Plan 2013-2018: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VHA Principle:  </a:t>
            </a:r>
          </a:p>
          <a:p>
            <a:pPr marL="6858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“CONTINUOUSLY IMPROVING”…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everyday service to our veterans</a:t>
            </a:r>
          </a:p>
          <a:p>
            <a:pPr marL="6858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6858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36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CLIA</a:t>
            </a:r>
          </a:p>
          <a:p>
            <a:r>
              <a:rPr lang="en-US" dirty="0" smtClean="0"/>
              <a:t>CAP</a:t>
            </a:r>
          </a:p>
          <a:p>
            <a:r>
              <a:rPr lang="en-US" dirty="0" smtClean="0"/>
              <a:t>VAMC mandates; Chief of Pathology may add additional procedures as warranted</a:t>
            </a:r>
          </a:p>
          <a:p>
            <a:pPr marL="68580" indent="0">
              <a:buNone/>
            </a:pPr>
            <a:r>
              <a:rPr lang="en-US" dirty="0" smtClean="0"/>
              <a:t>(Pathology holds the  lab CLIA certificates)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549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US" dirty="0" smtClean="0"/>
              <a:t>Overarching SOPs:</a:t>
            </a:r>
          </a:p>
          <a:p>
            <a:pPr marL="68580" indent="0">
              <a:buNone/>
            </a:pPr>
            <a:r>
              <a:rPr lang="en-US" b="1" dirty="0" smtClean="0"/>
              <a:t>QUALITY CONTROL and QUALITY IMPROVEMENT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b="1" dirty="0" smtClean="0"/>
              <a:t>Chemistry </a:t>
            </a:r>
            <a:r>
              <a:rPr lang="en-US" b="1" dirty="0"/>
              <a:t>QM/QC Program</a:t>
            </a:r>
            <a:endParaRPr lang="en-US" dirty="0"/>
          </a:p>
          <a:p>
            <a:pPr marL="68580" indent="0">
              <a:buNone/>
            </a:pPr>
            <a:r>
              <a:rPr lang="en-US" dirty="0" smtClean="0"/>
              <a:t>(contains definitions, frequency of QC/PMs, and expected results)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LAB GEN (contains specific information on corrective actions – occurrence reporting, </a:t>
            </a:r>
            <a:r>
              <a:rPr lang="en-US" b="1" dirty="0" smtClean="0"/>
              <a:t>Check Point </a:t>
            </a:r>
            <a:r>
              <a:rPr lang="en-US" dirty="0" smtClean="0"/>
              <a:t>use, and other general laboratory)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847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57400"/>
            <a:ext cx="6777317" cy="3775229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68580" indent="0">
              <a:buNone/>
            </a:pPr>
            <a:r>
              <a:rPr lang="en-US" sz="2000" b="1" dirty="0"/>
              <a:t>“The Only Thing That Is Constant Is Change -” </a:t>
            </a:r>
            <a:r>
              <a:rPr lang="en-US" dirty="0"/>
              <a:t/>
            </a:r>
            <a:br>
              <a:rPr lang="en-US" dirty="0"/>
            </a:br>
            <a:r>
              <a:rPr lang="en-US" sz="1800" dirty="0"/>
              <a:t>― </a:t>
            </a:r>
            <a:r>
              <a:rPr lang="en-US" sz="1800" dirty="0">
                <a:hlinkClick r:id="rId2"/>
              </a:rPr>
              <a:t>Heraclitus</a:t>
            </a:r>
            <a:r>
              <a:rPr lang="en-US" sz="1800" dirty="0"/>
              <a:t> (Greek philosopher, 500 B.C</a:t>
            </a:r>
            <a:r>
              <a:rPr lang="en-US" sz="1800" dirty="0" smtClean="0"/>
              <a:t>.)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b="1" i="1" dirty="0" smtClean="0"/>
          </a:p>
          <a:p>
            <a:pPr marL="68580" indent="0">
              <a:buNone/>
            </a:pPr>
            <a:endParaRPr lang="en-US" b="1" i="1" dirty="0"/>
          </a:p>
          <a:p>
            <a:pPr marL="68580" indent="0">
              <a:buNone/>
            </a:pPr>
            <a:r>
              <a:rPr lang="en-US" b="1" i="1" dirty="0" smtClean="0"/>
              <a:t>NEW CAP Individualized QC PLAN (IQCP</a:t>
            </a:r>
            <a:r>
              <a:rPr lang="en-US" dirty="0" smtClean="0"/>
              <a:t>) requirements … refer to CAP letter. </a:t>
            </a:r>
            <a:r>
              <a:rPr lang="en-US" dirty="0" smtClean="0">
                <a:solidFill>
                  <a:srgbClr val="FF0000"/>
                </a:solidFill>
              </a:rPr>
              <a:t>BLOOD GASES… You will notice an additional IQCP plan in MEDIA LAB DOCUMENT CONTROL very soon. IQCP refers to risk of problems, QC frequency, and QA for certain test systems.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630556"/>
            <a:ext cx="1370542" cy="122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6524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shipments – What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25780" indent="-457200">
              <a:buAutoNum type="arabicPeriod"/>
            </a:pPr>
            <a:r>
              <a:rPr lang="en-US" dirty="0" smtClean="0"/>
              <a:t>Sign pack slip  for shipment </a:t>
            </a:r>
            <a:r>
              <a:rPr lang="en-US" u="sng" dirty="0" smtClean="0"/>
              <a:t>AFTER </a:t>
            </a:r>
            <a:r>
              <a:rPr lang="en-US" dirty="0" smtClean="0"/>
              <a:t>checking to be sure it is for Chemistry; place in designated location  </a:t>
            </a:r>
          </a:p>
          <a:p>
            <a:pPr marL="525780" indent="-457200">
              <a:buAutoNum type="arabicPeriod"/>
            </a:pPr>
            <a:endParaRPr lang="en-US" dirty="0" smtClean="0"/>
          </a:p>
          <a:p>
            <a:pPr marL="525780" indent="-457200">
              <a:buAutoNum type="arabicPeriod"/>
            </a:pPr>
            <a:r>
              <a:rPr lang="en-US" dirty="0" smtClean="0"/>
              <a:t>CHECK THE STORAGE TEMPERATURE! Frozen or refrigerated?</a:t>
            </a:r>
          </a:p>
          <a:p>
            <a:pPr marL="525780" indent="-457200">
              <a:buAutoNum type="arabicPeriod"/>
            </a:pPr>
            <a:endParaRPr lang="en-US" dirty="0"/>
          </a:p>
          <a:p>
            <a:pPr marL="525780" indent="-457200">
              <a:buFont typeface="Wingdings 2" pitchFamily="18" charset="2"/>
              <a:buAutoNum type="arabicPeriod"/>
            </a:pPr>
            <a:r>
              <a:rPr lang="en-US" u="sng" dirty="0"/>
              <a:t>Reminders and stickers </a:t>
            </a:r>
            <a:r>
              <a:rPr lang="en-US" dirty="0"/>
              <a:t>placed on kits after new lot/ new shipment QC has been performed</a:t>
            </a:r>
          </a:p>
          <a:p>
            <a:pPr marL="525780" indent="-457200">
              <a:buAutoNum type="arabicPeriod"/>
            </a:pPr>
            <a:endParaRPr lang="en-US" dirty="0" smtClean="0"/>
          </a:p>
          <a:p>
            <a:pPr marL="525780" indent="-457200">
              <a:buAutoNum type="arabicPeriod"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525780" indent="-45720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85925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b="1" u="sng" dirty="0" smtClean="0"/>
              <a:t>“In use” date </a:t>
            </a:r>
            <a:r>
              <a:rPr lang="en-US" dirty="0" smtClean="0"/>
              <a:t>must be documented on the item!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776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111</TotalTime>
  <Words>485</Words>
  <Application>Microsoft Office PowerPoint</Application>
  <PresentationFormat>On-screen Show (4:3)</PresentationFormat>
  <Paragraphs>101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Chemistry QC</vt:lpstr>
      <vt:lpstr>Objectives</vt:lpstr>
      <vt:lpstr>VHA MISSION</vt:lpstr>
      <vt:lpstr>VHA Principles</vt:lpstr>
      <vt:lpstr>Guidance</vt:lpstr>
      <vt:lpstr>SOPs</vt:lpstr>
      <vt:lpstr>CHANGE</vt:lpstr>
      <vt:lpstr>New shipments – What to do?</vt:lpstr>
      <vt:lpstr>Chemistry</vt:lpstr>
      <vt:lpstr>Linearity / CAL-ver</vt:lpstr>
      <vt:lpstr>CAP SURVEYS</vt:lpstr>
      <vt:lpstr>A word about LJ charts…</vt:lpstr>
      <vt:lpstr>Examples of Occurrences</vt:lpstr>
      <vt:lpstr>Open Discussion</vt:lpstr>
      <vt:lpstr>Thank you</vt:lpstr>
    </vt:vector>
  </TitlesOfParts>
  <Company>Veteran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Microbiology and Molecular QC</dc:title>
  <dc:creator>Department of Veterans Affairs</dc:creator>
  <cp:lastModifiedBy>Department of Veterans Affairs</cp:lastModifiedBy>
  <cp:revision>19</cp:revision>
  <dcterms:created xsi:type="dcterms:W3CDTF">2015-04-15T11:16:45Z</dcterms:created>
  <dcterms:modified xsi:type="dcterms:W3CDTF">2016-08-29T20:18:11Z</dcterms:modified>
</cp:coreProperties>
</file>