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7" r:id="rId5"/>
    <p:sldId id="274" r:id="rId6"/>
    <p:sldId id="259" r:id="rId7"/>
    <p:sldId id="260" r:id="rId8"/>
    <p:sldId id="261" r:id="rId9"/>
    <p:sldId id="272" r:id="rId10"/>
    <p:sldId id="275" r:id="rId11"/>
    <p:sldId id="273" r:id="rId12"/>
    <p:sldId id="278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9" r:id="rId22"/>
    <p:sldId id="270" r:id="rId23"/>
    <p:sldId id="276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DBD2E69-0444-487D-BFBF-A825D078C4C6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267200"/>
          </a:xfrm>
        </p:spPr>
        <p:txBody>
          <a:bodyPr/>
          <a:lstStyle/>
          <a:p>
            <a:pPr algn="ctr"/>
            <a:r>
              <a:rPr lang="en-US" dirty="0" smtClean="0"/>
              <a:t>HAZARDOUS MATERIALS TRAINING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>
                <a:solidFill>
                  <a:schemeClr val="tx1"/>
                </a:solidFill>
              </a:rPr>
              <a:t>SEPTEMBER 2015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ATL VAMC LABORATORY</a:t>
            </a:r>
            <a:br>
              <a:rPr lang="en-US" sz="2400" dirty="0" smtClean="0"/>
            </a:br>
            <a:r>
              <a:rPr lang="en-US" sz="2400" dirty="0" smtClean="0"/>
              <a:t>PACKAGING &amp; SHIPPING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5105400"/>
            <a:ext cx="5114778" cy="1101248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Facilitator: Julie West, PhD  </a:t>
            </a:r>
          </a:p>
          <a:p>
            <a:pPr algn="ctr"/>
            <a:r>
              <a:rPr lang="en-US" sz="1800" dirty="0" smtClean="0"/>
              <a:t>MLS (ASCP), SM (ASCP)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197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in our lab: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Category </a:t>
            </a:r>
            <a:r>
              <a:rPr lang="en-US" dirty="0">
                <a:solidFill>
                  <a:srgbClr val="7030A0"/>
                </a:solidFill>
              </a:rPr>
              <a:t>A</a:t>
            </a:r>
            <a:r>
              <a:rPr lang="en-US" dirty="0" smtClean="0">
                <a:solidFill>
                  <a:srgbClr val="7030A0"/>
                </a:solidFill>
              </a:rPr>
              <a:t>? UN 2814</a:t>
            </a: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200" i="1" dirty="0" err="1" smtClean="0"/>
              <a:t>Coccidioides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immitis</a:t>
            </a:r>
            <a:r>
              <a:rPr lang="en-US" sz="2200" i="1" dirty="0" smtClean="0"/>
              <a:t> </a:t>
            </a:r>
            <a:r>
              <a:rPr lang="en-US" sz="2200" dirty="0" smtClean="0"/>
              <a:t>cultures </a:t>
            </a:r>
          </a:p>
          <a:p>
            <a:pPr marL="0" indent="0">
              <a:buNone/>
            </a:pPr>
            <a:r>
              <a:rPr lang="en-US" sz="2200" dirty="0" smtClean="0"/>
              <a:t>MTB cultures</a:t>
            </a:r>
          </a:p>
          <a:p>
            <a:pPr marL="0" indent="0">
              <a:buNone/>
            </a:pPr>
            <a:r>
              <a:rPr lang="en-US" sz="2200" i="1" dirty="0" err="1" smtClean="0"/>
              <a:t>Shigella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dysenteriae</a:t>
            </a:r>
            <a:endParaRPr lang="en-US" sz="2200" i="1" dirty="0" smtClean="0"/>
          </a:p>
          <a:p>
            <a:pPr marL="0" indent="0">
              <a:buNone/>
            </a:pPr>
            <a:r>
              <a:rPr lang="en-US" sz="2200" i="1" dirty="0" smtClean="0"/>
              <a:t>Yersinia </a:t>
            </a:r>
            <a:r>
              <a:rPr lang="en-US" sz="2200" i="1" dirty="0" err="1" smtClean="0"/>
              <a:t>pestis</a:t>
            </a:r>
            <a:endParaRPr lang="en-US" sz="2200" i="1" dirty="0" smtClean="0"/>
          </a:p>
          <a:p>
            <a:pPr marL="0" indent="0">
              <a:buNone/>
            </a:pPr>
            <a:r>
              <a:rPr lang="en-US" sz="2200" i="1" dirty="0" smtClean="0"/>
              <a:t>Bacillus </a:t>
            </a:r>
            <a:r>
              <a:rPr lang="en-US" sz="2200" i="1" dirty="0" err="1" smtClean="0"/>
              <a:t>anthracis</a:t>
            </a:r>
            <a:endParaRPr lang="en-US" sz="2200" i="1" dirty="0" smtClean="0"/>
          </a:p>
          <a:p>
            <a:pPr marL="0" indent="0">
              <a:buNone/>
            </a:pPr>
            <a:r>
              <a:rPr lang="en-US" sz="2200" i="1" dirty="0" err="1" smtClean="0"/>
              <a:t>Brucella</a:t>
            </a:r>
            <a:r>
              <a:rPr lang="en-US" sz="2200" i="1" dirty="0" smtClean="0"/>
              <a:t> </a:t>
            </a:r>
          </a:p>
          <a:p>
            <a:pPr marL="0" indent="0">
              <a:buNone/>
            </a:pPr>
            <a:r>
              <a:rPr lang="en-US" sz="2200" i="1" dirty="0" smtClean="0"/>
              <a:t>E.coli</a:t>
            </a:r>
            <a:r>
              <a:rPr lang="en-US" sz="2200" dirty="0" smtClean="0"/>
              <a:t> (</a:t>
            </a:r>
            <a:r>
              <a:rPr lang="en-US" sz="2200" dirty="0" err="1" smtClean="0"/>
              <a:t>verotoxigenic</a:t>
            </a:r>
            <a:r>
              <a:rPr lang="en-US" sz="2200" dirty="0"/>
              <a:t>)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Category </a:t>
            </a:r>
            <a:r>
              <a:rPr lang="en-US" dirty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? UN3373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200" dirty="0" smtClean="0"/>
              <a:t>Patient specimen (saliva, sputum, fluid, etc.) capable of harboring the microbe</a:t>
            </a:r>
            <a:endParaRPr lang="en-US" sz="2200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EXEMPT HUMAN SPECIMEN”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SELECT </a:t>
            </a:r>
            <a:r>
              <a:rPr lang="en-US" dirty="0">
                <a:solidFill>
                  <a:srgbClr val="FF0000"/>
                </a:solidFill>
              </a:rPr>
              <a:t>AGENT</a:t>
            </a:r>
            <a:r>
              <a:rPr lang="en-US" dirty="0" smtClean="0"/>
              <a:t>? </a:t>
            </a:r>
            <a:r>
              <a:rPr lang="en-US" sz="2200" dirty="0" smtClean="0"/>
              <a:t>Biological Agent able to be used as a bioweapon – CALL GPHL immediately for assistance. Our lab is not prepared to ship SELECT AGENTS.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 ice 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 smtClean="0">
                <a:solidFill>
                  <a:srgbClr val="FF0000"/>
                </a:solidFill>
              </a:rPr>
              <a:t>hazards</a:t>
            </a:r>
            <a:r>
              <a:rPr lang="en-US" dirty="0" smtClean="0"/>
              <a:t> may we encounter when using dry ice? How do we avoid these hazards?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is the symbol for packaging/shipping?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10000"/>
            <a:ext cx="20097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2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 a box for shipment via FEDEX and then take it to the post office downstairs for shipping/air bill completion?</a:t>
            </a:r>
          </a:p>
          <a:p>
            <a:endParaRPr lang="en-US" dirty="0"/>
          </a:p>
          <a:p>
            <a:r>
              <a:rPr lang="en-US" dirty="0" smtClean="0"/>
              <a:t>Remember: If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  <a:r>
              <a:rPr lang="en-US" dirty="0" smtClean="0"/>
              <a:t> pack it,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  <a:r>
              <a:rPr lang="en-US" dirty="0" smtClean="0"/>
              <a:t> must complete the air bill /declaration.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7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SAFETY </a:t>
            </a: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Hygiene </a:t>
            </a:r>
            <a:r>
              <a:rPr lang="en-US" dirty="0" smtClean="0"/>
              <a:t>review</a:t>
            </a:r>
            <a:r>
              <a:rPr lang="en-US" dirty="0" smtClean="0"/>
              <a:t>; Spill Cleanup – part of your annual lab </a:t>
            </a:r>
            <a:r>
              <a:rPr lang="en-US" dirty="0" smtClean="0"/>
              <a:t>review of Standard Operatin</a:t>
            </a:r>
            <a:r>
              <a:rPr lang="en-US" dirty="0" smtClean="0"/>
              <a:t>g Procedures (SOPs)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Blood borne Pathogen review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your TMS </a:t>
            </a:r>
            <a:r>
              <a:rPr lang="en-US" dirty="0" smtClean="0">
                <a:solidFill>
                  <a:srgbClr val="FF0000"/>
                </a:solidFill>
              </a:rPr>
              <a:t>certificate is </a:t>
            </a:r>
            <a:r>
              <a:rPr lang="en-US" dirty="0" smtClean="0">
                <a:solidFill>
                  <a:srgbClr val="FF0000"/>
                </a:solidFill>
              </a:rPr>
              <a:t>REQUIRED)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Occupational Health – Supervisor will use ASSISTs program to document any mishaps</a:t>
            </a:r>
          </a:p>
        </p:txBody>
      </p:sp>
    </p:spTree>
    <p:extLst>
      <p:ext uri="{BB962C8B-B14F-4D97-AF65-F5344CB8AC3E}">
        <p14:creationId xmlns:p14="http://schemas.microsoft.com/office/powerpoint/2010/main" val="39525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BIOSAFETY</a:t>
            </a:r>
            <a:r>
              <a:rPr lang="en-US" dirty="0" smtClean="0"/>
              <a:t>: Containment intended to limit exposure to potential pathogens and toxins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versus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BIOSECURITY</a:t>
            </a:r>
            <a:r>
              <a:rPr lang="en-US" dirty="0" smtClean="0"/>
              <a:t>: Containment intended to prevent use of microbes for illegitimate and malicious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 Bioterrorism Events…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1995 Tokyo Subway Sarin Release</a:t>
            </a:r>
          </a:p>
          <a:p>
            <a:endParaRPr lang="en-US" dirty="0" smtClean="0"/>
          </a:p>
          <a:p>
            <a:r>
              <a:rPr lang="en-US" dirty="0" smtClean="0"/>
              <a:t>2001 US Anthrax attacks</a:t>
            </a:r>
          </a:p>
          <a:p>
            <a:endParaRPr lang="en-US" dirty="0" smtClean="0"/>
          </a:p>
          <a:p>
            <a:r>
              <a:rPr lang="en-US" dirty="0" smtClean="0"/>
              <a:t>Outbreaks of </a:t>
            </a:r>
            <a:r>
              <a:rPr lang="en-US" i="1" dirty="0" smtClean="0"/>
              <a:t>Salmonella</a:t>
            </a:r>
            <a:r>
              <a:rPr lang="en-US" dirty="0" smtClean="0"/>
              <a:t> and </a:t>
            </a:r>
            <a:r>
              <a:rPr lang="en-US" i="1" dirty="0" err="1" smtClean="0"/>
              <a:t>Shigella</a:t>
            </a:r>
            <a:r>
              <a:rPr lang="en-US" dirty="0" smtClean="0"/>
              <a:t> caused by intentional contamination of salad bars and other food 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23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Microbiology:</a:t>
            </a:r>
          </a:p>
          <a:p>
            <a:pPr marL="0" indent="0">
              <a:buNone/>
            </a:pPr>
            <a:r>
              <a:rPr lang="en-US" b="1" dirty="0" smtClean="0"/>
              <a:t>Do not </a:t>
            </a:r>
            <a:r>
              <a:rPr lang="en-US" dirty="0" smtClean="0"/>
              <a:t>advertise your Category A organisms! </a:t>
            </a:r>
            <a:r>
              <a:rPr lang="en-US" dirty="0" smtClean="0"/>
              <a:t>Freezer / QC organism lists should be kept out of direct view.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Lab send-out area: </a:t>
            </a:r>
          </a:p>
          <a:p>
            <a:pPr marL="0" indent="0">
              <a:buNone/>
            </a:pPr>
            <a:r>
              <a:rPr lang="en-US" b="1" dirty="0" smtClean="0"/>
              <a:t>Do not </a:t>
            </a:r>
            <a:r>
              <a:rPr lang="en-US" dirty="0" smtClean="0"/>
              <a:t>leave packages for Quest Diagnostics pickup unattended or in an unsecure location!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other things should we consider</a:t>
            </a:r>
            <a:r>
              <a:rPr lang="en-US" dirty="0" smtClean="0"/>
              <a:t>? </a:t>
            </a:r>
            <a:r>
              <a:rPr lang="en-US" sz="1800" dirty="0" smtClean="0"/>
              <a:t>Think about it…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9608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The greatest threat to a facility is posed by an outsider.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False?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 smtClean="0"/>
              <a:t>Why?</a:t>
            </a:r>
          </a:p>
          <a:p>
            <a:pPr marL="0" indent="0">
              <a:buNone/>
            </a:pPr>
            <a:endParaRPr lang="en-US" i="1" u="sng" dirty="0"/>
          </a:p>
          <a:p>
            <a:pPr marL="0" indent="0">
              <a:buNone/>
            </a:pPr>
            <a:endParaRPr lang="en-US" i="1" u="sng" dirty="0" smtClean="0"/>
          </a:p>
          <a:p>
            <a:pPr marL="0" indent="0">
              <a:buNone/>
            </a:pPr>
            <a:r>
              <a:rPr lang="en-US" i="1" u="sng" dirty="0" smtClean="0"/>
              <a:t>The answer is FALSE</a:t>
            </a:r>
            <a:r>
              <a:rPr lang="en-US" i="1" u="sng" dirty="0" smtClean="0"/>
              <a:t>. Insiders have detailed knowledge about facility and practices.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998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Biosecurity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Elements</a:t>
            </a:r>
            <a:r>
              <a:rPr lang="en-US" dirty="0" smtClean="0"/>
              <a:t>? Consider the following: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Facility: </a:t>
            </a:r>
            <a:r>
              <a:rPr lang="en-US" dirty="0" smtClean="0"/>
              <a:t>Can you think of physical security or access control examples</a:t>
            </a:r>
            <a:r>
              <a:rPr lang="en-US" dirty="0" smtClean="0"/>
              <a:t>? (locks on doors, police)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Information</a:t>
            </a:r>
            <a:r>
              <a:rPr lang="en-US" dirty="0" smtClean="0"/>
              <a:t>: How do we keep our information safe</a:t>
            </a:r>
            <a:r>
              <a:rPr lang="en-US" dirty="0" smtClean="0"/>
              <a:t>? (passwords)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People</a:t>
            </a:r>
            <a:r>
              <a:rPr lang="en-US" dirty="0" smtClean="0"/>
              <a:t> and </a:t>
            </a:r>
            <a:r>
              <a:rPr lang="en-US" b="1" dirty="0" smtClean="0"/>
              <a:t>Procedures</a:t>
            </a:r>
            <a:r>
              <a:rPr lang="en-US" dirty="0" smtClean="0"/>
              <a:t>: Personnel/plans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Agents</a:t>
            </a:r>
            <a:r>
              <a:rPr lang="en-US" dirty="0" smtClean="0"/>
              <a:t>: Inventory and </a:t>
            </a:r>
            <a:r>
              <a:rPr lang="en-US" dirty="0" smtClean="0"/>
              <a:t>Accountability (QC inventories in microbiology; shipping manifests)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3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on: In-Depth </a:t>
            </a:r>
            <a:r>
              <a:rPr lang="en-US" dirty="0" smtClean="0"/>
              <a:t>Security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VAMC police response</a:t>
            </a:r>
          </a:p>
          <a:p>
            <a:endParaRPr lang="en-US" dirty="0" smtClean="0"/>
          </a:p>
          <a:p>
            <a:r>
              <a:rPr lang="en-US" dirty="0" smtClean="0"/>
              <a:t>Disruptive Behavior training</a:t>
            </a:r>
          </a:p>
          <a:p>
            <a:endParaRPr lang="en-US" dirty="0" smtClean="0"/>
          </a:p>
          <a:p>
            <a:r>
              <a:rPr lang="en-US" dirty="0" smtClean="0"/>
              <a:t>Call 4911 </a:t>
            </a:r>
            <a:r>
              <a:rPr lang="en-US" dirty="0" smtClean="0"/>
              <a:t>for all emergencies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Select Agents: Special </a:t>
            </a:r>
            <a:r>
              <a:rPr lang="en-US" dirty="0" smtClean="0"/>
              <a:t>Consideration for the following organisms --</a:t>
            </a:r>
            <a:endParaRPr lang="en-US" dirty="0" smtClean="0"/>
          </a:p>
          <a:p>
            <a:pPr marL="0" indent="0" algn="ctr">
              <a:buNone/>
            </a:pPr>
            <a:r>
              <a:rPr lang="en-US" sz="2400" i="1" dirty="0" err="1" smtClean="0">
                <a:solidFill>
                  <a:srgbClr val="7030A0"/>
                </a:solidFill>
              </a:rPr>
              <a:t>Francisella</a:t>
            </a:r>
            <a:r>
              <a:rPr lang="en-US" sz="2400" i="1" dirty="0" smtClean="0">
                <a:solidFill>
                  <a:srgbClr val="7030A0"/>
                </a:solidFill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</a:rPr>
              <a:t>tularensis</a:t>
            </a:r>
            <a:r>
              <a:rPr lang="en-US" sz="2400" i="1" dirty="0" smtClean="0">
                <a:solidFill>
                  <a:srgbClr val="7030A0"/>
                </a:solidFill>
              </a:rPr>
              <a:t/>
            </a:r>
            <a:br>
              <a:rPr lang="en-US" sz="2400" i="1" dirty="0" smtClean="0">
                <a:solidFill>
                  <a:srgbClr val="7030A0"/>
                </a:solidFill>
              </a:rPr>
            </a:br>
            <a:r>
              <a:rPr lang="en-US" sz="2400" i="1" dirty="0" smtClean="0">
                <a:solidFill>
                  <a:srgbClr val="7030A0"/>
                </a:solidFill>
              </a:rPr>
              <a:t>Bacillus </a:t>
            </a:r>
            <a:r>
              <a:rPr lang="en-US" sz="2400" i="1" dirty="0" err="1" smtClean="0">
                <a:solidFill>
                  <a:srgbClr val="7030A0"/>
                </a:solidFill>
              </a:rPr>
              <a:t>anthracis</a:t>
            </a:r>
            <a:r>
              <a:rPr lang="en-US" sz="2400" i="1" dirty="0" smtClean="0">
                <a:solidFill>
                  <a:srgbClr val="7030A0"/>
                </a:solidFill>
              </a:rPr>
              <a:t/>
            </a:r>
            <a:br>
              <a:rPr lang="en-US" sz="2400" i="1" dirty="0" smtClean="0">
                <a:solidFill>
                  <a:srgbClr val="7030A0"/>
                </a:solidFill>
              </a:rPr>
            </a:br>
            <a:r>
              <a:rPr lang="en-US" sz="2400" i="1" dirty="0" err="1" smtClean="0">
                <a:solidFill>
                  <a:srgbClr val="7030A0"/>
                </a:solidFill>
              </a:rPr>
              <a:t>Brucella</a:t>
            </a:r>
            <a:r>
              <a:rPr lang="en-US" sz="2400" i="1" dirty="0" smtClean="0">
                <a:solidFill>
                  <a:srgbClr val="7030A0"/>
                </a:solidFill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</a:rPr>
              <a:t>abortus</a:t>
            </a:r>
            <a:r>
              <a:rPr lang="en-US" sz="2400" i="1" dirty="0" smtClean="0">
                <a:solidFill>
                  <a:srgbClr val="7030A0"/>
                </a:solidFill>
              </a:rPr>
              <a:t/>
            </a:r>
            <a:br>
              <a:rPr lang="en-US" sz="2400" i="1" dirty="0" smtClean="0">
                <a:solidFill>
                  <a:srgbClr val="7030A0"/>
                </a:solidFill>
              </a:rPr>
            </a:br>
            <a:r>
              <a:rPr lang="en-US" sz="2400" i="1" dirty="0" err="1" smtClean="0">
                <a:solidFill>
                  <a:srgbClr val="7030A0"/>
                </a:solidFill>
              </a:rPr>
              <a:t>Brucella</a:t>
            </a:r>
            <a:r>
              <a:rPr lang="en-US" sz="2400" i="1" dirty="0" smtClean="0">
                <a:solidFill>
                  <a:srgbClr val="7030A0"/>
                </a:solidFill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</a:rPr>
              <a:t>melitensis</a:t>
            </a:r>
            <a:r>
              <a:rPr lang="en-US" sz="2400" i="1" dirty="0" smtClean="0">
                <a:solidFill>
                  <a:srgbClr val="7030A0"/>
                </a:solidFill>
              </a:rPr>
              <a:t/>
            </a:r>
            <a:br>
              <a:rPr lang="en-US" sz="2400" i="1" dirty="0" smtClean="0">
                <a:solidFill>
                  <a:srgbClr val="7030A0"/>
                </a:solidFill>
              </a:rPr>
            </a:br>
            <a:r>
              <a:rPr lang="en-US" sz="2400" i="1" dirty="0" err="1" smtClean="0">
                <a:solidFill>
                  <a:srgbClr val="7030A0"/>
                </a:solidFill>
              </a:rPr>
              <a:t>Brucella</a:t>
            </a:r>
            <a:r>
              <a:rPr lang="en-US" sz="2400" i="1" dirty="0" smtClean="0">
                <a:solidFill>
                  <a:srgbClr val="7030A0"/>
                </a:solidFill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</a:rPr>
              <a:t>suis</a:t>
            </a:r>
            <a:r>
              <a:rPr lang="en-US" sz="2400" i="1" dirty="0" smtClean="0">
                <a:solidFill>
                  <a:srgbClr val="7030A0"/>
                </a:solidFill>
              </a:rPr>
              <a:t/>
            </a:r>
            <a:br>
              <a:rPr lang="en-US" sz="2400" i="1" dirty="0" smtClean="0">
                <a:solidFill>
                  <a:srgbClr val="7030A0"/>
                </a:solidFill>
              </a:rPr>
            </a:br>
            <a:r>
              <a:rPr lang="en-US" sz="2400" i="1" dirty="0" err="1" smtClean="0">
                <a:solidFill>
                  <a:srgbClr val="7030A0"/>
                </a:solidFill>
              </a:rPr>
              <a:t>Burkholderia</a:t>
            </a:r>
            <a:r>
              <a:rPr lang="en-US" sz="2400" i="1" dirty="0" smtClean="0">
                <a:solidFill>
                  <a:srgbClr val="7030A0"/>
                </a:solidFill>
              </a:rPr>
              <a:t> mallei*</a:t>
            </a:r>
            <a:br>
              <a:rPr lang="en-US" sz="2400" i="1" dirty="0" smtClean="0">
                <a:solidFill>
                  <a:srgbClr val="7030A0"/>
                </a:solidFill>
              </a:rPr>
            </a:br>
            <a:r>
              <a:rPr lang="en-US" sz="2400" i="1" dirty="0" err="1" smtClean="0">
                <a:solidFill>
                  <a:srgbClr val="7030A0"/>
                </a:solidFill>
              </a:rPr>
              <a:t>Burkholderia</a:t>
            </a:r>
            <a:r>
              <a:rPr lang="en-US" sz="2400" i="1" dirty="0" smtClean="0">
                <a:solidFill>
                  <a:srgbClr val="7030A0"/>
                </a:solidFill>
              </a:rPr>
              <a:t> </a:t>
            </a:r>
            <a:r>
              <a:rPr lang="en-US" sz="2400" i="1" dirty="0" err="1" smtClean="0">
                <a:solidFill>
                  <a:srgbClr val="7030A0"/>
                </a:solidFill>
              </a:rPr>
              <a:t>pseudomallei</a:t>
            </a:r>
            <a:endParaRPr lang="en-US" sz="2400" i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400" i="1" dirty="0" smtClean="0">
                <a:solidFill>
                  <a:srgbClr val="7030A0"/>
                </a:solidFill>
              </a:rPr>
              <a:t>Yersinia </a:t>
            </a:r>
            <a:r>
              <a:rPr lang="en-US" sz="2400" i="1" dirty="0" err="1" smtClean="0">
                <a:solidFill>
                  <a:srgbClr val="7030A0"/>
                </a:solidFill>
              </a:rPr>
              <a:t>pestis</a:t>
            </a:r>
            <a:endParaRPr lang="en-US" sz="2400" i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 ship patient specimens SAFELY! </a:t>
            </a:r>
          </a:p>
          <a:p>
            <a:pPr marL="0" indent="0" algn="ctr">
              <a:buNone/>
            </a:pPr>
            <a:r>
              <a:rPr lang="en-US" dirty="0" smtClean="0"/>
              <a:t>and in a timely manner…by adhering to rules and regulations.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4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IMPORTANT: </a:t>
            </a:r>
            <a:r>
              <a:rPr lang="en-US" sz="2800" u="sng" dirty="0" smtClean="0"/>
              <a:t>What </a:t>
            </a:r>
            <a:r>
              <a:rPr lang="en-US" sz="2800" u="sng" dirty="0" smtClean="0"/>
              <a:t>is required </a:t>
            </a:r>
            <a:r>
              <a:rPr lang="en-US" sz="2800" dirty="0" smtClean="0"/>
              <a:t>to complete </a:t>
            </a:r>
            <a:r>
              <a:rPr lang="en-US" sz="2800" dirty="0" smtClean="0"/>
              <a:t>Pack/Ship certification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Initial training </a:t>
            </a:r>
            <a:r>
              <a:rPr lang="en-US" dirty="0" smtClean="0"/>
              <a:t>record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Awareness training</a:t>
            </a:r>
            <a:r>
              <a:rPr lang="en-US" dirty="0" smtClean="0"/>
              <a:t>: GPHL, CDC</a:t>
            </a:r>
            <a:r>
              <a:rPr lang="en-US" dirty="0" smtClean="0"/>
              <a:t>, MTS, or TMS (etc.) </a:t>
            </a:r>
            <a:r>
              <a:rPr lang="en-US" dirty="0" smtClean="0"/>
              <a:t>training every 2 years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Safety Training</a:t>
            </a:r>
            <a:r>
              <a:rPr lang="en-US" dirty="0" smtClean="0"/>
              <a:t>: </a:t>
            </a:r>
            <a:r>
              <a:rPr lang="en-US" dirty="0" smtClean="0"/>
              <a:t>Blood borne </a:t>
            </a:r>
            <a:r>
              <a:rPr lang="en-US" dirty="0" smtClean="0"/>
              <a:t>pathogen training certificate from TMS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Security Training</a:t>
            </a:r>
            <a:r>
              <a:rPr lang="en-US" dirty="0" smtClean="0"/>
              <a:t>: </a:t>
            </a:r>
            <a:r>
              <a:rPr lang="en-US" u="sng" dirty="0" smtClean="0"/>
              <a:t>THIS (ATL VAMC) .</a:t>
            </a:r>
            <a:r>
              <a:rPr lang="en-US" u="sng" dirty="0" err="1" smtClean="0"/>
              <a:t>ppt</a:t>
            </a:r>
            <a:r>
              <a:rPr lang="en-US" u="sng" dirty="0" smtClean="0"/>
              <a:t> training </a:t>
            </a:r>
            <a:r>
              <a:rPr lang="en-US" dirty="0" smtClean="0"/>
              <a:t>every 2 years, </a:t>
            </a:r>
            <a:r>
              <a:rPr lang="en-US" dirty="0" smtClean="0"/>
              <a:t>or obtain a separate </a:t>
            </a:r>
            <a:r>
              <a:rPr lang="en-US" dirty="0" smtClean="0"/>
              <a:t>CDC TRAIN certificate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FUNCTION SPECIFIC TRAINING</a:t>
            </a:r>
            <a:r>
              <a:rPr lang="en-US" dirty="0" smtClean="0"/>
              <a:t>: </a:t>
            </a:r>
            <a:r>
              <a:rPr lang="en-US" u="sng" dirty="0" smtClean="0"/>
              <a:t>DEMONSTRATION competency and signoff </a:t>
            </a:r>
            <a:r>
              <a:rPr lang="en-US" dirty="0" smtClean="0"/>
              <a:t>of the Training Crosswalk </a:t>
            </a:r>
            <a:r>
              <a:rPr lang="en-US" dirty="0" smtClean="0"/>
              <a:t>check-sheet in front of your supervisor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>
                <a:solidFill>
                  <a:srgbClr val="FF0000"/>
                </a:solidFill>
              </a:rPr>
              <a:t>Signature</a:t>
            </a:r>
            <a:r>
              <a:rPr lang="en-US" dirty="0" smtClean="0"/>
              <a:t> of the Chief Medical Technologist (or </a:t>
            </a:r>
            <a:r>
              <a:rPr lang="en-US" dirty="0" smtClean="0"/>
              <a:t>designee – your supervisor acting as the </a:t>
            </a:r>
            <a:r>
              <a:rPr lang="en-US" i="1" dirty="0" smtClean="0"/>
              <a:t>EMPLOYER representative)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Supervisors: Use this form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524000"/>
            <a:ext cx="877824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40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b="1" dirty="0" smtClean="0"/>
              <a:t>Pack/Ship </a:t>
            </a:r>
            <a:r>
              <a:rPr lang="en-US" dirty="0" smtClean="0"/>
              <a:t>(</a:t>
            </a:r>
            <a:r>
              <a:rPr lang="en-US" dirty="0" smtClean="0"/>
              <a:t>shipper’s declaration) </a:t>
            </a:r>
            <a:r>
              <a:rPr lang="en-US" b="1" dirty="0" smtClean="0"/>
              <a:t>forms</a:t>
            </a:r>
            <a:r>
              <a:rPr lang="en-US" dirty="0" smtClean="0"/>
              <a:t>, airway bill </a:t>
            </a:r>
            <a:r>
              <a:rPr lang="en-US" dirty="0" smtClean="0"/>
              <a:t>copies, or manifests </a:t>
            </a:r>
            <a:r>
              <a:rPr lang="en-US" dirty="0" smtClean="0"/>
              <a:t>must be kept accessible in the lab. This includes </a:t>
            </a:r>
            <a:r>
              <a:rPr lang="en-US" dirty="0" smtClean="0"/>
              <a:t>all</a:t>
            </a:r>
            <a:r>
              <a:rPr lang="en-US" dirty="0" smtClean="0"/>
              <a:t> signed CBOC </a:t>
            </a:r>
            <a:r>
              <a:rPr lang="en-US" dirty="0" smtClean="0"/>
              <a:t>shipping manifests. </a:t>
            </a:r>
            <a:r>
              <a:rPr lang="en-US" dirty="0" smtClean="0">
                <a:solidFill>
                  <a:srgbClr val="FF0000"/>
                </a:solidFill>
              </a:rPr>
              <a:t>Save for 2 years per DOT!!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(Supervisors: Keep a file in your </a:t>
            </a:r>
            <a:r>
              <a:rPr lang="en-US" dirty="0" smtClean="0">
                <a:solidFill>
                  <a:srgbClr val="FF0000"/>
                </a:solidFill>
              </a:rPr>
              <a:t>lab section</a:t>
            </a:r>
            <a:r>
              <a:rPr lang="en-US" dirty="0" smtClean="0">
                <a:solidFill>
                  <a:srgbClr val="FF0000"/>
                </a:solidFill>
              </a:rPr>
              <a:t>.)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Training documentation </a:t>
            </a:r>
            <a:r>
              <a:rPr lang="en-US" dirty="0" smtClean="0"/>
              <a:t>must be </a:t>
            </a:r>
            <a:r>
              <a:rPr lang="en-US" dirty="0" smtClean="0"/>
              <a:t>accessible and kept </a:t>
            </a:r>
            <a:r>
              <a:rPr lang="en-US" dirty="0" smtClean="0"/>
              <a:t>in the lab until 90 days after employee’s last date of employment with the </a:t>
            </a:r>
            <a:r>
              <a:rPr lang="en-US" dirty="0" smtClean="0"/>
              <a:t>facility.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966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addition…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Grounds personnel </a:t>
            </a:r>
            <a:r>
              <a:rPr lang="en-US" dirty="0" smtClean="0"/>
              <a:t>must have basic </a:t>
            </a:r>
            <a:r>
              <a:rPr lang="en-US" dirty="0" smtClean="0"/>
              <a:t>transportation and blood </a:t>
            </a:r>
            <a:r>
              <a:rPr lang="en-US" dirty="0" smtClean="0"/>
              <a:t>borne pathogen safety training.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Any change </a:t>
            </a:r>
            <a:r>
              <a:rPr lang="en-US" dirty="0" smtClean="0"/>
              <a:t>in lab needs or </a:t>
            </a:r>
            <a:r>
              <a:rPr lang="en-US" dirty="0" smtClean="0"/>
              <a:t>employee </a:t>
            </a:r>
            <a:r>
              <a:rPr lang="en-US" dirty="0" smtClean="0"/>
              <a:t>job </a:t>
            </a:r>
            <a:r>
              <a:rPr lang="en-US" dirty="0" smtClean="0"/>
              <a:t>responsibilities requires additional </a:t>
            </a:r>
            <a:r>
              <a:rPr lang="en-US" dirty="0" smtClean="0"/>
              <a:t>education and documentation.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Ongoing: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eeds </a:t>
            </a:r>
            <a:r>
              <a:rPr lang="en-US" dirty="0" smtClean="0"/>
              <a:t>assessments, trainings, and records </a:t>
            </a:r>
            <a:r>
              <a:rPr lang="en-US" dirty="0" smtClean="0"/>
              <a:t>maintenance will be monitored by Supervisors, Quality Management, and Safety personnel.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2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Your compliance is appreciated.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Training Resources are available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smtClean="0"/>
              <a:t>Dr. Julie West or your immediate laboratory supervisor </a:t>
            </a:r>
            <a:r>
              <a:rPr lang="en-US" dirty="0" smtClean="0"/>
              <a:t>for </a:t>
            </a:r>
            <a:r>
              <a:rPr lang="en-US" dirty="0" smtClean="0"/>
              <a:t>additional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4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Regulations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M</a:t>
            </a:r>
            <a:r>
              <a:rPr lang="en-US" b="1" dirty="0" smtClean="0"/>
              <a:t>aintain </a:t>
            </a:r>
            <a:r>
              <a:rPr lang="en-US" b="1" dirty="0"/>
              <a:t>compliance with DOT and IATA </a:t>
            </a:r>
            <a:r>
              <a:rPr lang="en-US" b="1" dirty="0" smtClean="0"/>
              <a:t>regulations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eet </a:t>
            </a:r>
            <a:r>
              <a:rPr lang="en-US" dirty="0"/>
              <a:t>CAP and Joint Commission </a:t>
            </a:r>
            <a:r>
              <a:rPr lang="en-US" dirty="0" smtClean="0"/>
              <a:t>requirements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CAP GEN.20374, GEN.40511, GEN.40512, GEN.40515, GEN.40530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Includes: </a:t>
            </a:r>
            <a:r>
              <a:rPr lang="en-US" dirty="0" smtClean="0">
                <a:solidFill>
                  <a:srgbClr val="FF0000"/>
                </a:solidFill>
              </a:rPr>
              <a:t>Recurring training of staff every two years (IATA) </a:t>
            </a:r>
            <a:r>
              <a:rPr lang="en-US" dirty="0" smtClean="0"/>
              <a:t>and every 3 years DOT/JCAHO, 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27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need to be certified if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a shipping paper</a:t>
            </a:r>
          </a:p>
          <a:p>
            <a:r>
              <a:rPr lang="en-US" dirty="0" smtClean="0"/>
              <a:t>Sign a shipper’s declaration form</a:t>
            </a:r>
          </a:p>
          <a:p>
            <a:r>
              <a:rPr lang="en-US" dirty="0" smtClean="0"/>
              <a:t>Classify Division 6.2 materials</a:t>
            </a:r>
          </a:p>
          <a:p>
            <a:r>
              <a:rPr lang="en-US" dirty="0" smtClean="0"/>
              <a:t>Select packaging for 6.2 materials</a:t>
            </a:r>
          </a:p>
          <a:p>
            <a:r>
              <a:rPr lang="en-US" dirty="0" smtClean="0"/>
              <a:t>Pack hazardous materials for transport</a:t>
            </a:r>
          </a:p>
          <a:p>
            <a:r>
              <a:rPr lang="en-US" dirty="0" smtClean="0"/>
              <a:t>Label or mark a package containing hazardous materials</a:t>
            </a:r>
          </a:p>
          <a:p>
            <a:r>
              <a:rPr lang="en-US" dirty="0" smtClean="0"/>
              <a:t>Ship </a:t>
            </a:r>
          </a:p>
          <a:p>
            <a:r>
              <a:rPr lang="en-US" dirty="0" smtClean="0"/>
              <a:t>Transport (courier drivers)</a:t>
            </a:r>
          </a:p>
        </p:txBody>
      </p:sp>
    </p:spTree>
    <p:extLst>
      <p:ext uri="{BB962C8B-B14F-4D97-AF65-F5344CB8AC3E}">
        <p14:creationId xmlns:p14="http://schemas.microsoft.com/office/powerpoint/2010/main" val="5201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IATA? DOT?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IATA – </a:t>
            </a:r>
            <a:r>
              <a:rPr lang="en-US" sz="2000" dirty="0" smtClean="0"/>
              <a:t>International Air Transport Association (anything traveling by airplane – FEDEX or UPS, or Quest Diagnostics, West Haven or Dorn VAMC)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DOT – Department of Transportation (anything traveling by ground vehicle to GPHL, or USPS)</a:t>
            </a:r>
            <a:endParaRPr lang="en-US" sz="2000" dirty="0"/>
          </a:p>
        </p:txBody>
      </p:sp>
      <p:pic>
        <p:nvPicPr>
          <p:cNvPr id="2051" name="Picture 3" descr="C:\Users\VHAATGWestJ2\AppData\Local\Microsoft\Windows\Temporary Internet Files\Content.IE5\BQFKYO2U\Fedex_Express_Boeing_757_Jager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90" y="2951933"/>
            <a:ext cx="1596481" cy="106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VHAATGWestJ2\AppData\Local\Microsoft\Windows\Temporary Internet Files\Content.IE5\I3RB2I0C\United_States_Postal_Service_(emblem)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562600"/>
            <a:ext cx="103994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VHAATGWestJ2\AppData\Local\Microsoft\Windows\Temporary Internet Files\Content.IE5\9SZNP3QC\1024px-Quest_Diagnostics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461657"/>
            <a:ext cx="2147798" cy="84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VHAATGWestJ2\AppData\Local\Microsoft\Windows\Temporary Internet Files\Content.IE5\9SZNP3QC\va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06838"/>
            <a:ext cx="1217924" cy="90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VHAATGWestJ2\AppData\Local\Microsoft\Windows\Temporary Internet Files\Content.IE5\I3RB2I0C\aiga-ground-transportation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623" y="5562600"/>
            <a:ext cx="1626777" cy="99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94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training?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1. General </a:t>
            </a:r>
            <a:r>
              <a:rPr lang="en-US" b="1" dirty="0" smtClean="0"/>
              <a:t>Awareness </a:t>
            </a:r>
            <a:r>
              <a:rPr lang="en-US" dirty="0" smtClean="0"/>
              <a:t>(Recognize and ID hazardous materials)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2. </a:t>
            </a:r>
            <a:r>
              <a:rPr lang="en-US" b="1" dirty="0" smtClean="0"/>
              <a:t>Function-Specific</a:t>
            </a:r>
            <a:r>
              <a:rPr lang="en-US" dirty="0" smtClean="0"/>
              <a:t> </a:t>
            </a:r>
            <a:r>
              <a:rPr lang="en-US" dirty="0" smtClean="0"/>
              <a:t>(Detailing exactly what you do in your lab section)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3. Safety </a:t>
            </a:r>
            <a:r>
              <a:rPr lang="en-US" b="1" dirty="0" smtClean="0"/>
              <a:t>Training </a:t>
            </a:r>
            <a:r>
              <a:rPr lang="en-US" dirty="0" smtClean="0"/>
              <a:t>(Safe handling: Chemical Hygiene, Blood borne Pathogen, Occupational Health)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4. Security </a:t>
            </a:r>
            <a:r>
              <a:rPr lang="en-US" b="1" dirty="0" smtClean="0"/>
              <a:t>Awareness Training </a:t>
            </a:r>
            <a:r>
              <a:rPr lang="en-US" dirty="0" smtClean="0"/>
              <a:t>(threats)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5. </a:t>
            </a:r>
            <a:r>
              <a:rPr lang="en-US" b="1" dirty="0" smtClean="0"/>
              <a:t>In-Depth </a:t>
            </a:r>
            <a:r>
              <a:rPr lang="en-US" b="1" dirty="0" smtClean="0"/>
              <a:t>Security Training </a:t>
            </a:r>
            <a:r>
              <a:rPr lang="en-US" dirty="0" smtClean="0"/>
              <a:t>(VA security plan; Select Agent awareness)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General </a:t>
            </a:r>
            <a:r>
              <a:rPr lang="en-US" dirty="0" smtClean="0"/>
              <a:t>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You should already have </a:t>
            </a:r>
            <a:r>
              <a:rPr lang="en-US" b="1" u="sng" dirty="0" smtClean="0"/>
              <a:t>one</a:t>
            </a:r>
            <a:r>
              <a:rPr lang="en-US" dirty="0" smtClean="0"/>
              <a:t> of the following: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GPHL Certificate of Training in Packaging and Shipping of Hazardous Materials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CDC Certificate of Training (CDC TRAIN) in Packaging and Shipping Division 6.2 Materials for Laboratory Personnel</a:t>
            </a:r>
          </a:p>
          <a:p>
            <a:endParaRPr lang="en-US" dirty="0"/>
          </a:p>
          <a:p>
            <a:r>
              <a:rPr lang="en-US" dirty="0" smtClean="0"/>
              <a:t>MTS or TMS training – Specimen Transport course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6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Function </a:t>
            </a:r>
            <a:r>
              <a:rPr lang="en-US" dirty="0" smtClean="0"/>
              <a:t>Specific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Risk Assessment for your </a:t>
            </a:r>
            <a:r>
              <a:rPr lang="en-US" b="1" dirty="0" smtClean="0"/>
              <a:t>particular lab section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Discussion:</a:t>
            </a:r>
          </a:p>
          <a:p>
            <a:pPr marL="0" indent="0">
              <a:buNone/>
            </a:pPr>
            <a:r>
              <a:rPr lang="en-US" dirty="0" smtClean="0"/>
              <a:t>Do you send DOT? IATA? </a:t>
            </a:r>
            <a:r>
              <a:rPr lang="en-US" dirty="0" smtClean="0"/>
              <a:t>Stat Courier? Grounds </a:t>
            </a:r>
            <a:r>
              <a:rPr lang="en-US" dirty="0" smtClean="0"/>
              <a:t>Courier? Quest Diagnostics Courier?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is destination? GPHL? West Haven or Dorn VAMC? Quest Diagnostics</a:t>
            </a:r>
            <a:r>
              <a:rPr lang="en-US" dirty="0" smtClean="0"/>
              <a:t>? From CBOCs to main lab?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Note: Our </a:t>
            </a:r>
            <a:r>
              <a:rPr lang="en-US" i="1" dirty="0" smtClean="0">
                <a:solidFill>
                  <a:srgbClr val="FF0000"/>
                </a:solidFill>
              </a:rPr>
              <a:t>SENDOUT department is DE-Centralized. Each Lab Section has different duties and responsibilities.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9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0000"/>
                </a:solidFill>
              </a:rPr>
              <a:t>Category A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0000"/>
                </a:solidFill>
              </a:rPr>
              <a:t>Category B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a </a:t>
            </a:r>
            <a:r>
              <a:rPr lang="en-US" dirty="0" smtClean="0">
                <a:solidFill>
                  <a:srgbClr val="FF0000"/>
                </a:solidFill>
              </a:rPr>
              <a:t>SELECT AGENT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6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137</TotalTime>
  <Words>1076</Words>
  <Application>Microsoft Office PowerPoint</Application>
  <PresentationFormat>On-screen Show (4:3)</PresentationFormat>
  <Paragraphs>181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Opulent</vt:lpstr>
      <vt:lpstr>HAZARDOUS MATERIALS TRAINING  SEPTEMBER 2015  ATL VAMC LABORATORY PACKAGING &amp; SHIPPING</vt:lpstr>
      <vt:lpstr>Goal:</vt:lpstr>
      <vt:lpstr>Regulations and Requirements</vt:lpstr>
      <vt:lpstr>You need to be certified if you:</vt:lpstr>
      <vt:lpstr>What is IATA? DOT?</vt:lpstr>
      <vt:lpstr>What kind of training?</vt:lpstr>
      <vt:lpstr>1. General AWARENESS</vt:lpstr>
      <vt:lpstr>2. Function Specific Training</vt:lpstr>
      <vt:lpstr>Category?</vt:lpstr>
      <vt:lpstr>Examples in our lab:</vt:lpstr>
      <vt:lpstr>Dry ice ???</vt:lpstr>
      <vt:lpstr>Do you…</vt:lpstr>
      <vt:lpstr>3. SAFETY TRAINING</vt:lpstr>
      <vt:lpstr>4. Security</vt:lpstr>
      <vt:lpstr>Consider Bioterrorism Events…</vt:lpstr>
      <vt:lpstr>What to do?</vt:lpstr>
      <vt:lpstr>Question</vt:lpstr>
      <vt:lpstr>5. Biosecurity Plan</vt:lpstr>
      <vt:lpstr>More on: In-Depth Security Training</vt:lpstr>
      <vt:lpstr>IMPORTANT: What is required to complete Pack/Ship certification?</vt:lpstr>
      <vt:lpstr>Supervisors: Use this form</vt:lpstr>
      <vt:lpstr>Record retention</vt:lpstr>
      <vt:lpstr>in addition…</vt:lpstr>
      <vt:lpstr>Thank you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MATERIALS TRAINING  SEPTEMBER 2015  ATL VAMC LABORATORY PACKAGING &amp; SHIPPING</dc:title>
  <dc:creator>Department of Veterans Affairs</dc:creator>
  <cp:lastModifiedBy>Department of Veterans Affairs</cp:lastModifiedBy>
  <cp:revision>16</cp:revision>
  <dcterms:created xsi:type="dcterms:W3CDTF">2015-08-31T17:57:06Z</dcterms:created>
  <dcterms:modified xsi:type="dcterms:W3CDTF">2015-09-24T16:50:57Z</dcterms:modified>
</cp:coreProperties>
</file>