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77" r:id="rId5"/>
    <p:sldId id="274" r:id="rId6"/>
    <p:sldId id="259" r:id="rId7"/>
    <p:sldId id="260" r:id="rId8"/>
    <p:sldId id="261" r:id="rId9"/>
    <p:sldId id="279" r:id="rId10"/>
    <p:sldId id="272" r:id="rId11"/>
    <p:sldId id="275" r:id="rId12"/>
    <p:sldId id="273" r:id="rId13"/>
    <p:sldId id="278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6" r:id="rId24"/>
    <p:sldId id="27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28CF6-21AD-43F4-81F3-68885A4AFD5D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874A0-7FC8-44AF-A3D6-2C47579D1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5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0EA3F21-2A18-4518-A94B-6279E93B5F8D}" type="datetime1">
              <a:rPr lang="en-US" smtClean="0"/>
              <a:t>9/17/2019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B14BB-48C0-48F7-9EA5-51C2CD780E01}" type="datetime1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08E93DB-A8A9-4FF3-96C8-A95529D8303B}" type="datetime1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1B9C-1FE4-46A9-9EBC-F872AAA0B3B6}" type="datetime1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56BBB33-6C6A-4E7E-AB9D-58678C284443}" type="datetime1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1102C-F78F-430A-91CF-A108F65869C6}" type="datetime1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92DB-2D37-47D2-8AA8-57612DBC6BFC}" type="datetime1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9867-ED70-44FD-A1C5-D4B0E5543038}" type="datetime1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CFF37C0-B4C5-4AE0-BE95-CD5BDD68BF7E}" type="datetime1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7D16-3B62-43E4-A6AA-EF61D7210B24}" type="datetime1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14366-BA63-483B-A912-50CEDBBD2A9F}" type="datetime1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FF159F0-1DD1-4A56-8CE5-6F5FF754CE9A}" type="datetime1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C80DA68-E33E-402E-AD46-60E07E4102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cdc.train.org/DesktopModules/eLearning/CourseDetails/CourseDetailsForm.aspx?tabid=62&amp;courseid=1058172&amp;backURL=L0Rlc2t0b3BTaGVsbC5hc3B4P3RhYklkPTYyJmdvdG89YnJvd3NlJmJyb3dzZT1rZXl3b3JkJmtleXdvcmQ9cGFja2FnaW5nK2FuZCtzaGlwcGluZyZrZXlvcHRpb249Qm90aCZjbGluaWNhbD1Cb3RoJmxvY2FsPUFsbCZCeUNvc3Q9MA==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4267200"/>
          </a:xfrm>
        </p:spPr>
        <p:txBody>
          <a:bodyPr/>
          <a:lstStyle/>
          <a:p>
            <a:pPr algn="ctr"/>
            <a:r>
              <a:rPr lang="en-US" dirty="0"/>
              <a:t>HAZARDOUS MATERIALS TRAINING</a:t>
            </a:r>
            <a:br>
              <a:rPr lang="en-US" dirty="0"/>
            </a:br>
            <a:br>
              <a:rPr lang="en-US" dirty="0"/>
            </a:br>
            <a:r>
              <a:rPr lang="en-US" sz="1800" dirty="0">
                <a:solidFill>
                  <a:schemeClr val="tx1"/>
                </a:solidFill>
              </a:rPr>
              <a:t>2019</a:t>
            </a:r>
            <a:br>
              <a:rPr lang="en-US" sz="1800" dirty="0">
                <a:solidFill>
                  <a:schemeClr val="tx1"/>
                </a:solidFill>
              </a:rPr>
            </a:br>
            <a:br>
              <a:rPr lang="en-US" dirty="0"/>
            </a:br>
            <a:r>
              <a:rPr lang="en-US" sz="2400" dirty="0"/>
              <a:t>ATL VAMC LABORATORY</a:t>
            </a:r>
            <a:br>
              <a:rPr lang="en-US" sz="2400" dirty="0"/>
            </a:br>
            <a:r>
              <a:rPr lang="en-US" sz="2400" dirty="0"/>
              <a:t>PACKAGING &amp; SHIPPING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5105400"/>
            <a:ext cx="5114778" cy="1101248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Facilitator: Julie West, PhD  </a:t>
            </a:r>
          </a:p>
          <a:p>
            <a:pPr algn="ctr"/>
            <a:r>
              <a:rPr lang="en-US" sz="1800" dirty="0"/>
              <a:t>MLS (ASCP), SM (ASCP)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4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>
                <a:solidFill>
                  <a:srgbClr val="FF0000"/>
                </a:solidFill>
              </a:rPr>
              <a:t>Category A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</a:t>
            </a:r>
            <a:r>
              <a:rPr lang="en-US" dirty="0">
                <a:solidFill>
                  <a:srgbClr val="FF0000"/>
                </a:solidFill>
              </a:rPr>
              <a:t>Category B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is a </a:t>
            </a:r>
            <a:r>
              <a:rPr lang="en-US" dirty="0">
                <a:solidFill>
                  <a:srgbClr val="FF0000"/>
                </a:solidFill>
              </a:rPr>
              <a:t>SELECT AGENT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60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in our lab: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Category A? UN 2814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200" i="1" dirty="0" err="1"/>
              <a:t>Coccidioides</a:t>
            </a:r>
            <a:r>
              <a:rPr lang="en-US" sz="2200" i="1" dirty="0"/>
              <a:t> </a:t>
            </a:r>
            <a:r>
              <a:rPr lang="en-US" sz="2200" i="1" dirty="0" err="1"/>
              <a:t>immitis</a:t>
            </a:r>
            <a:r>
              <a:rPr lang="en-US" sz="2200" i="1" dirty="0"/>
              <a:t> </a:t>
            </a:r>
            <a:r>
              <a:rPr lang="en-US" sz="2200" dirty="0"/>
              <a:t>cultures </a:t>
            </a:r>
          </a:p>
          <a:p>
            <a:pPr marL="0" indent="0">
              <a:buNone/>
            </a:pPr>
            <a:r>
              <a:rPr lang="en-US" sz="2200" dirty="0"/>
              <a:t>MTB cultures</a:t>
            </a:r>
          </a:p>
          <a:p>
            <a:pPr marL="0" indent="0">
              <a:buNone/>
            </a:pPr>
            <a:r>
              <a:rPr lang="en-US" sz="2200" i="1" dirty="0" err="1"/>
              <a:t>Shigella</a:t>
            </a:r>
            <a:r>
              <a:rPr lang="en-US" sz="2200" i="1" dirty="0"/>
              <a:t> </a:t>
            </a:r>
            <a:r>
              <a:rPr lang="en-US" sz="2200" i="1" dirty="0" err="1"/>
              <a:t>dysenteriae</a:t>
            </a:r>
            <a:endParaRPr lang="en-US" sz="2200" i="1" dirty="0"/>
          </a:p>
          <a:p>
            <a:pPr marL="0" indent="0">
              <a:buNone/>
            </a:pPr>
            <a:r>
              <a:rPr lang="en-US" sz="2200" i="1" dirty="0"/>
              <a:t>Yersinia </a:t>
            </a:r>
            <a:r>
              <a:rPr lang="en-US" sz="2200" i="1" dirty="0" err="1"/>
              <a:t>pestis</a:t>
            </a:r>
            <a:endParaRPr lang="en-US" sz="2200" i="1" dirty="0"/>
          </a:p>
          <a:p>
            <a:pPr marL="0" indent="0">
              <a:buNone/>
            </a:pPr>
            <a:r>
              <a:rPr lang="en-US" sz="2200" i="1" dirty="0"/>
              <a:t>Bacillus </a:t>
            </a:r>
            <a:r>
              <a:rPr lang="en-US" sz="2200" i="1" dirty="0" err="1"/>
              <a:t>anthracis</a:t>
            </a:r>
            <a:endParaRPr lang="en-US" sz="2200" i="1" dirty="0"/>
          </a:p>
          <a:p>
            <a:pPr marL="0" indent="0">
              <a:buNone/>
            </a:pPr>
            <a:r>
              <a:rPr lang="en-US" sz="2200" i="1" dirty="0" err="1"/>
              <a:t>Brucella</a:t>
            </a:r>
            <a:r>
              <a:rPr lang="en-US" sz="2200" i="1" dirty="0"/>
              <a:t> </a:t>
            </a:r>
          </a:p>
          <a:p>
            <a:pPr marL="0" indent="0">
              <a:buNone/>
            </a:pPr>
            <a:r>
              <a:rPr lang="en-US" sz="2200" i="1" dirty="0"/>
              <a:t>E.coli</a:t>
            </a:r>
            <a:r>
              <a:rPr lang="en-US" sz="2200" dirty="0"/>
              <a:t> (</a:t>
            </a:r>
            <a:r>
              <a:rPr lang="en-US" sz="2200" dirty="0" err="1"/>
              <a:t>verotoxigenic</a:t>
            </a:r>
            <a:r>
              <a:rPr lang="en-US" sz="2200" dirty="0"/>
              <a:t>)</a:t>
            </a:r>
          </a:p>
          <a:p>
            <a:pPr marL="0" indent="0">
              <a:buNone/>
            </a:pPr>
            <a:r>
              <a:rPr lang="en-US" sz="2200" dirty="0"/>
              <a:t>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Category B? UN3373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200" dirty="0"/>
              <a:t>Patient specimen (saliva, sputum, fluid, etc.) capable of harboring the microbe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EXEMPT HUMAN SPECIMEN”</a:t>
            </a:r>
            <a:r>
              <a:rPr lang="en-US" dirty="0"/>
              <a:t>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SELECT AGENT</a:t>
            </a:r>
            <a:r>
              <a:rPr lang="en-US" dirty="0"/>
              <a:t>? </a:t>
            </a:r>
            <a:r>
              <a:rPr lang="en-US" sz="2200" dirty="0"/>
              <a:t>Biological Agent able to be used as a bioweapon – CALL GPHL immediately for assistance. Our lab is not prepared to ship SELECT AGENTS.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17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Dry ice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</a:t>
            </a:r>
            <a:r>
              <a:rPr lang="en-US" dirty="0">
                <a:solidFill>
                  <a:srgbClr val="FF0000"/>
                </a:solidFill>
              </a:rPr>
              <a:t>hazards</a:t>
            </a:r>
            <a:r>
              <a:rPr lang="en-US" dirty="0"/>
              <a:t> may we encounter when using dry ice? How do we avoid these hazards?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symbol for packaging/shipping?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10000"/>
            <a:ext cx="20097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265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 a box for shipment via FEDEX and then take it to the post office downstairs for shipping/air bill completion?</a:t>
            </a:r>
          </a:p>
          <a:p>
            <a:endParaRPr lang="en-US" dirty="0"/>
          </a:p>
          <a:p>
            <a:r>
              <a:rPr lang="en-US" dirty="0"/>
              <a:t>Remember: If </a:t>
            </a:r>
            <a:r>
              <a:rPr lang="en-US" dirty="0">
                <a:solidFill>
                  <a:srgbClr val="FF0000"/>
                </a:solidFill>
              </a:rPr>
              <a:t>you</a:t>
            </a:r>
            <a:r>
              <a:rPr lang="en-US" dirty="0"/>
              <a:t> pack it, </a:t>
            </a:r>
            <a:r>
              <a:rPr lang="en-US" dirty="0">
                <a:solidFill>
                  <a:srgbClr val="FF0000"/>
                </a:solidFill>
              </a:rPr>
              <a:t>you</a:t>
            </a:r>
            <a:r>
              <a:rPr lang="en-US" dirty="0"/>
              <a:t> must complete the air bill /declaration.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75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Chemical Hygiene SOP review; Spill Cleanup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Bloodborne</a:t>
            </a:r>
            <a:r>
              <a:rPr lang="en-US" dirty="0"/>
              <a:t> Pathogen review (</a:t>
            </a:r>
            <a:r>
              <a:rPr lang="en-US" dirty="0">
                <a:solidFill>
                  <a:srgbClr val="FF0000"/>
                </a:solidFill>
              </a:rPr>
              <a:t>TMS certificate is REQUIRED)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Occupational Health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51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BIOSAFETY</a:t>
            </a:r>
            <a:r>
              <a:rPr lang="en-US" dirty="0"/>
              <a:t>: Containment intended to limit exposure to potential pathogens and toxins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versus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BIOSECURITY</a:t>
            </a:r>
            <a:r>
              <a:rPr lang="en-US" dirty="0"/>
              <a:t>: Containment intended to prevent use of microbes for illegitimate and malicious purposes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93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Consider Bioterrorism Events…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1995 Tokyo Subway Sarin Release</a:t>
            </a:r>
          </a:p>
          <a:p>
            <a:endParaRPr lang="en-US" dirty="0"/>
          </a:p>
          <a:p>
            <a:r>
              <a:rPr lang="en-US" dirty="0"/>
              <a:t>2001 US Anthrax attacks</a:t>
            </a:r>
          </a:p>
          <a:p>
            <a:endParaRPr lang="en-US" dirty="0"/>
          </a:p>
          <a:p>
            <a:r>
              <a:rPr lang="en-US" dirty="0"/>
              <a:t>Outbreaks of </a:t>
            </a:r>
            <a:r>
              <a:rPr lang="en-US" i="1" dirty="0"/>
              <a:t>Salmonella</a:t>
            </a:r>
            <a:r>
              <a:rPr lang="en-US" dirty="0"/>
              <a:t> and </a:t>
            </a:r>
            <a:r>
              <a:rPr lang="en-US" i="1" dirty="0" err="1"/>
              <a:t>Shigella</a:t>
            </a:r>
            <a:r>
              <a:rPr lang="en-US" dirty="0"/>
              <a:t> caused by intentional contamination of salad bars and other food items.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36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Microbiology:</a:t>
            </a:r>
          </a:p>
          <a:p>
            <a:pPr marL="0" indent="0">
              <a:buNone/>
            </a:pPr>
            <a:r>
              <a:rPr lang="en-US" dirty="0"/>
              <a:t>Do not advertise your Category A organisms!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Lab send-out area: </a:t>
            </a:r>
          </a:p>
          <a:p>
            <a:pPr marL="0" indent="0">
              <a:buNone/>
            </a:pPr>
            <a:r>
              <a:rPr lang="en-US" dirty="0"/>
              <a:t>Do not leave packages for Quest Diagnostics pickup unattended or in an unsecure location!</a:t>
            </a:r>
          </a:p>
          <a:p>
            <a:endParaRPr lang="en-US" dirty="0"/>
          </a:p>
          <a:p>
            <a:r>
              <a:rPr lang="en-US" dirty="0"/>
              <a:t>What other things should we consider?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88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greatest threat to a facility is posed by an outsider.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True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False?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u="sng" dirty="0"/>
              <a:t>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2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Biosecurity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Elements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Facility: </a:t>
            </a:r>
            <a:r>
              <a:rPr lang="en-US" dirty="0"/>
              <a:t>Can you think of physical security or access control examples?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Information</a:t>
            </a:r>
            <a:r>
              <a:rPr lang="en-US" dirty="0"/>
              <a:t>: How do we keep our information safe?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People</a:t>
            </a:r>
            <a:r>
              <a:rPr lang="en-US" dirty="0"/>
              <a:t> and </a:t>
            </a:r>
            <a:r>
              <a:rPr lang="en-US" b="1" dirty="0"/>
              <a:t>Procedures</a:t>
            </a:r>
            <a:r>
              <a:rPr lang="en-US" dirty="0"/>
              <a:t>: Personnel/plans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Agents</a:t>
            </a:r>
            <a:r>
              <a:rPr lang="en-US" dirty="0"/>
              <a:t>: Inventory and Accountability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83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To ship patient specimens SAFELY! </a:t>
            </a:r>
          </a:p>
          <a:p>
            <a:pPr marL="0" indent="0" algn="ctr">
              <a:buNone/>
            </a:pPr>
            <a:r>
              <a:rPr lang="en-US" dirty="0"/>
              <a:t>and in a timely manner…by adhering to rules and regulations.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41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In-Depth Security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VAMC police response</a:t>
            </a:r>
          </a:p>
          <a:p>
            <a:endParaRPr lang="en-US" dirty="0"/>
          </a:p>
          <a:p>
            <a:r>
              <a:rPr lang="en-US" dirty="0"/>
              <a:t>Disruptive Behavior training</a:t>
            </a:r>
          </a:p>
          <a:p>
            <a:endParaRPr lang="en-US" dirty="0"/>
          </a:p>
          <a:p>
            <a:r>
              <a:rPr lang="en-US" dirty="0"/>
              <a:t>4911 for all emergencies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Select Agents: Special Consideration – CALL GPHL!!</a:t>
            </a:r>
          </a:p>
          <a:p>
            <a:pPr marL="0" indent="0" algn="ctr">
              <a:buNone/>
            </a:pPr>
            <a:r>
              <a:rPr lang="en-US" sz="2400" i="1" dirty="0" err="1">
                <a:solidFill>
                  <a:srgbClr val="7030A0"/>
                </a:solidFill>
              </a:rPr>
              <a:t>Francisella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tularensis</a:t>
            </a:r>
            <a:br>
              <a:rPr lang="en-US" sz="2400" i="1" dirty="0">
                <a:solidFill>
                  <a:srgbClr val="7030A0"/>
                </a:solidFill>
              </a:rPr>
            </a:br>
            <a:r>
              <a:rPr lang="en-US" sz="2400" i="1" dirty="0">
                <a:solidFill>
                  <a:srgbClr val="7030A0"/>
                </a:solidFill>
              </a:rPr>
              <a:t>Bacillus </a:t>
            </a:r>
            <a:r>
              <a:rPr lang="en-US" sz="2400" i="1" dirty="0" err="1">
                <a:solidFill>
                  <a:srgbClr val="7030A0"/>
                </a:solidFill>
              </a:rPr>
              <a:t>anthracis</a:t>
            </a:r>
            <a:br>
              <a:rPr lang="en-US" sz="2400" i="1" dirty="0">
                <a:solidFill>
                  <a:srgbClr val="7030A0"/>
                </a:solidFill>
              </a:rPr>
            </a:br>
            <a:r>
              <a:rPr lang="en-US" sz="2400" i="1" dirty="0" err="1">
                <a:solidFill>
                  <a:srgbClr val="7030A0"/>
                </a:solidFill>
              </a:rPr>
              <a:t>Brucella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abortus</a:t>
            </a:r>
            <a:br>
              <a:rPr lang="en-US" sz="2400" i="1" dirty="0">
                <a:solidFill>
                  <a:srgbClr val="7030A0"/>
                </a:solidFill>
              </a:rPr>
            </a:br>
            <a:r>
              <a:rPr lang="en-US" sz="2400" i="1" dirty="0" err="1">
                <a:solidFill>
                  <a:srgbClr val="7030A0"/>
                </a:solidFill>
              </a:rPr>
              <a:t>Brucella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melitensis</a:t>
            </a:r>
            <a:br>
              <a:rPr lang="en-US" sz="2400" i="1" dirty="0">
                <a:solidFill>
                  <a:srgbClr val="7030A0"/>
                </a:solidFill>
              </a:rPr>
            </a:br>
            <a:r>
              <a:rPr lang="en-US" sz="2400" i="1" dirty="0" err="1">
                <a:solidFill>
                  <a:srgbClr val="7030A0"/>
                </a:solidFill>
              </a:rPr>
              <a:t>Brucella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suis</a:t>
            </a:r>
            <a:br>
              <a:rPr lang="en-US" sz="2400" i="1" dirty="0">
                <a:solidFill>
                  <a:srgbClr val="7030A0"/>
                </a:solidFill>
              </a:rPr>
            </a:br>
            <a:r>
              <a:rPr lang="en-US" sz="2400" i="1" dirty="0" err="1">
                <a:solidFill>
                  <a:srgbClr val="7030A0"/>
                </a:solidFill>
              </a:rPr>
              <a:t>Burkholderia</a:t>
            </a:r>
            <a:r>
              <a:rPr lang="en-US" sz="2400" i="1" dirty="0">
                <a:solidFill>
                  <a:srgbClr val="7030A0"/>
                </a:solidFill>
              </a:rPr>
              <a:t> mallei*</a:t>
            </a:r>
            <a:br>
              <a:rPr lang="en-US" sz="2400" i="1" dirty="0">
                <a:solidFill>
                  <a:srgbClr val="7030A0"/>
                </a:solidFill>
              </a:rPr>
            </a:br>
            <a:r>
              <a:rPr lang="en-US" sz="2400" i="1" dirty="0" err="1">
                <a:solidFill>
                  <a:srgbClr val="7030A0"/>
                </a:solidFill>
              </a:rPr>
              <a:t>Burkholderia</a:t>
            </a:r>
            <a:r>
              <a:rPr lang="en-US" sz="2400" i="1" dirty="0">
                <a:solidFill>
                  <a:srgbClr val="7030A0"/>
                </a:solidFill>
              </a:rPr>
              <a:t> </a:t>
            </a:r>
            <a:r>
              <a:rPr lang="en-US" sz="2400" i="1" dirty="0" err="1">
                <a:solidFill>
                  <a:srgbClr val="7030A0"/>
                </a:solidFill>
              </a:rPr>
              <a:t>pseudomallei</a:t>
            </a:r>
            <a:endParaRPr lang="en-US" sz="2400" i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400" i="1" dirty="0">
                <a:solidFill>
                  <a:srgbClr val="7030A0"/>
                </a:solidFill>
              </a:rPr>
              <a:t>Yersinia </a:t>
            </a:r>
            <a:r>
              <a:rPr lang="en-US" sz="2400" i="1" dirty="0" err="1">
                <a:solidFill>
                  <a:srgbClr val="7030A0"/>
                </a:solidFill>
              </a:rPr>
              <a:t>pestis</a:t>
            </a:r>
            <a:endParaRPr lang="en-US" sz="2400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3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required to complete certification?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Initial training </a:t>
            </a:r>
            <a:r>
              <a:rPr lang="en-US" dirty="0"/>
              <a:t>record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Awareness training</a:t>
            </a:r>
            <a:r>
              <a:rPr lang="en-US" dirty="0"/>
              <a:t>: GPHL, CDC, etc. training every 2 years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Safety Training</a:t>
            </a:r>
            <a:r>
              <a:rPr lang="en-US" dirty="0"/>
              <a:t>: </a:t>
            </a:r>
            <a:r>
              <a:rPr lang="en-US" dirty="0" err="1"/>
              <a:t>Bloodborne</a:t>
            </a:r>
            <a:r>
              <a:rPr lang="en-US" dirty="0"/>
              <a:t> pathogen training certificate from TMS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Security Training</a:t>
            </a:r>
            <a:r>
              <a:rPr lang="en-US" dirty="0"/>
              <a:t>: This .</a:t>
            </a:r>
            <a:r>
              <a:rPr lang="en-US" dirty="0" err="1"/>
              <a:t>ppt</a:t>
            </a:r>
            <a:r>
              <a:rPr lang="en-US" dirty="0"/>
              <a:t> training every 2 years, or CDC TRAIN certificate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FUNCTION SPECIFIC TRAINING</a:t>
            </a:r>
            <a:r>
              <a:rPr lang="en-US" dirty="0"/>
              <a:t>: </a:t>
            </a:r>
            <a:r>
              <a:rPr lang="en-US" u="sng" dirty="0"/>
              <a:t>DEMONSTRATION competency and signoff </a:t>
            </a:r>
            <a:r>
              <a:rPr lang="en-US" dirty="0"/>
              <a:t>of the Training Crosswalk check-sheet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>
                <a:solidFill>
                  <a:srgbClr val="FF0000"/>
                </a:solidFill>
              </a:rPr>
              <a:t>Signature</a:t>
            </a:r>
            <a:r>
              <a:rPr lang="en-US" dirty="0"/>
              <a:t> of the Chief Medical Technologist, </a:t>
            </a:r>
            <a:r>
              <a:rPr lang="en-US" i="1" dirty="0"/>
              <a:t>EMPLOYER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917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Record retention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</a:t>
            </a:r>
            <a:r>
              <a:rPr lang="en-US" b="1" dirty="0"/>
              <a:t>Pack/Ship </a:t>
            </a:r>
            <a:r>
              <a:rPr lang="en-US" dirty="0"/>
              <a:t>(shippers) </a:t>
            </a:r>
            <a:r>
              <a:rPr lang="en-US" b="1" dirty="0"/>
              <a:t>forms</a:t>
            </a:r>
            <a:r>
              <a:rPr lang="en-US" dirty="0"/>
              <a:t>, airway bill copies must be kept accessible in the lab. This includes the CBOC shipping manifests. Save for 2 years per DOT!!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Training documentation </a:t>
            </a:r>
            <a:r>
              <a:rPr lang="en-US" dirty="0"/>
              <a:t>must be accessible in the lab until 90 days after employee’s last date of employment with the facility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662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addition…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Grounds personnel </a:t>
            </a:r>
            <a:r>
              <a:rPr lang="en-US" dirty="0"/>
              <a:t>must have basic hazardous materials shipping / safety training.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Any change </a:t>
            </a:r>
            <a:r>
              <a:rPr lang="en-US" dirty="0"/>
              <a:t>in lab needs or job responsibilities requires additional education.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Ongoing</a:t>
            </a:r>
            <a:r>
              <a:rPr lang="en-US" dirty="0"/>
              <a:t> needs assessments, trainings, and records maintenance.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124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Training Resources are available.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GPHL Certificate training – on site,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i="1" dirty="0">
                <a:solidFill>
                  <a:srgbClr val="FF0000"/>
                </a:solidFill>
              </a:rPr>
              <a:t>https://</a:t>
            </a:r>
            <a:r>
              <a:rPr lang="en-US" b="1" i="1" dirty="0">
                <a:solidFill>
                  <a:srgbClr val="FF0000"/>
                </a:solidFill>
              </a:rPr>
              <a:t>cdc.train</a:t>
            </a:r>
            <a:r>
              <a:rPr lang="en-US" i="1" dirty="0">
                <a:solidFill>
                  <a:srgbClr val="FF0000"/>
                </a:solidFill>
              </a:rPr>
              <a:t>.org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Obtain a sign-in username, password – </a:t>
            </a:r>
          </a:p>
          <a:p>
            <a:pPr marL="0" indent="0">
              <a:buNone/>
            </a:pPr>
            <a:r>
              <a:rPr lang="en-US" dirty="0"/>
              <a:t>Then select: </a:t>
            </a:r>
            <a:r>
              <a:rPr lang="en-US" b="1" dirty="0">
                <a:blipFill>
                  <a:blip r:embed="rId2"/>
                  <a:tile tx="0" ty="0" sx="100000" sy="100000" flip="none" algn="tl"/>
                </a:blipFill>
                <a:hlinkClick r:id="rId3"/>
              </a:rPr>
              <a:t>Packaging and Shipping Division 6.2 Materials: What the Laboratorian Should Know - 2015</a:t>
            </a:r>
            <a:r>
              <a:rPr lang="en-US" b="1" dirty="0">
                <a:blipFill>
                  <a:blip r:embed="rId2"/>
                  <a:tile tx="0" ty="0" sx="100000" sy="100000" flip="none" algn="tl"/>
                </a:blipFill>
              </a:rPr>
              <a:t> </a:t>
            </a:r>
          </a:p>
          <a:p>
            <a:pPr marL="0" indent="0">
              <a:buNone/>
            </a:pPr>
            <a:endParaRPr lang="en-US" b="1" dirty="0">
              <a:blipFill>
                <a:blip r:embed="rId2"/>
                <a:tile tx="0" ty="0" sx="100000" sy="100000" flip="none" algn="tl"/>
              </a:blipFill>
            </a:endParaRPr>
          </a:p>
          <a:p>
            <a:pPr marL="0" indent="0">
              <a:buNone/>
            </a:pPr>
            <a:r>
              <a:rPr lang="en-US" dirty="0"/>
              <a:t> 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MTS: Select </a:t>
            </a:r>
            <a:r>
              <a:rPr lang="en-US" dirty="0">
                <a:solidFill>
                  <a:srgbClr val="C00000"/>
                </a:solidFill>
              </a:rPr>
              <a:t>Specimen Transport </a:t>
            </a:r>
            <a:r>
              <a:rPr lang="en-US" dirty="0"/>
              <a:t>course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See Julie West for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47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Regulations and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Maintain compliance with DOT and IATA regulations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Meet CAP and Joint Commission requirements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CAP GEN.20374, GEN.40511, GEN.40512, GEN.40515, GEN.40530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Includes: </a:t>
            </a:r>
            <a:r>
              <a:rPr lang="en-US" dirty="0">
                <a:solidFill>
                  <a:srgbClr val="FF0000"/>
                </a:solidFill>
              </a:rPr>
              <a:t>Recurring training of staff every two years (IATA) </a:t>
            </a:r>
            <a:r>
              <a:rPr lang="en-US" dirty="0"/>
              <a:t>and every 3 years DOT/JCAHO, CAP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278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 need to be certified if you: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Prepare a shipping paper</a:t>
            </a:r>
          </a:p>
          <a:p>
            <a:r>
              <a:rPr lang="en-US" dirty="0"/>
              <a:t>Sign a shipper’s declaration form</a:t>
            </a:r>
          </a:p>
          <a:p>
            <a:r>
              <a:rPr lang="en-US" dirty="0"/>
              <a:t>Classify Division 6.2 materials</a:t>
            </a:r>
          </a:p>
          <a:p>
            <a:r>
              <a:rPr lang="en-US" dirty="0"/>
              <a:t>Select packaging for 6.2 materials</a:t>
            </a:r>
          </a:p>
          <a:p>
            <a:r>
              <a:rPr lang="en-US" dirty="0"/>
              <a:t>Pack hazardous materials for transport</a:t>
            </a:r>
          </a:p>
          <a:p>
            <a:r>
              <a:rPr lang="en-US" dirty="0"/>
              <a:t>Label or mark a package containing hazardous materials</a:t>
            </a:r>
          </a:p>
          <a:p>
            <a:r>
              <a:rPr lang="en-US" dirty="0"/>
              <a:t>Ship </a:t>
            </a:r>
          </a:p>
          <a:p>
            <a:r>
              <a:rPr lang="en-US" dirty="0"/>
              <a:t>Transport (courier drivers)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IATA? DOT?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IATA – </a:t>
            </a:r>
            <a:r>
              <a:rPr lang="en-US" sz="2000" dirty="0"/>
              <a:t>International Air Transport Association (anything traveling by airplane – FEDEX or UPS, or Quest Diagnostics, West Haven or Dorn VAMC)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DOT – Department of Transportation (anything traveling by ground vehicle to GPHL, or USPS)</a:t>
            </a:r>
          </a:p>
        </p:txBody>
      </p:sp>
      <p:pic>
        <p:nvPicPr>
          <p:cNvPr id="2051" name="Picture 3" descr="C:\Users\VHAATGWestJ2\AppData\Local\Microsoft\Windows\Temporary Internet Files\Content.IE5\BQFKYO2U\Fedex_Express_Boeing_757_Jager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90" y="2951933"/>
            <a:ext cx="1596481" cy="106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VHAATGWestJ2\AppData\Local\Microsoft\Windows\Temporary Internet Files\Content.IE5\I3RB2I0C\United_States_Postal_Service_(emblem)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562600"/>
            <a:ext cx="1039943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VHAATGWestJ2\AppData\Local\Microsoft\Windows\Temporary Internet Files\Content.IE5\9SZNP3QC\1024px-Quest_Diagnostics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461657"/>
            <a:ext cx="2147798" cy="84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VHAATGWestJ2\AppData\Local\Microsoft\Windows\Temporary Internet Files\Content.IE5\9SZNP3QC\va[1]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006838"/>
            <a:ext cx="1217924" cy="90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VHAATGWestJ2\AppData\Local\Microsoft\Windows\Temporary Internet Files\Content.IE5\I3RB2I0C\aiga-ground-transportation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623" y="5562600"/>
            <a:ext cx="1626777" cy="99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46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kind of training?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General Awareness </a:t>
            </a:r>
            <a:r>
              <a:rPr lang="en-US" dirty="0"/>
              <a:t>(Recognize and ID hazardous materials)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Function-Specific</a:t>
            </a:r>
            <a:r>
              <a:rPr lang="en-US" dirty="0"/>
              <a:t> (Detailing exactly what you do in your lab section)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Safety Training </a:t>
            </a:r>
            <a:r>
              <a:rPr lang="en-US" dirty="0"/>
              <a:t>(Safe handling: Chemical Hygiene, </a:t>
            </a:r>
            <a:r>
              <a:rPr lang="en-US" dirty="0" err="1"/>
              <a:t>Bloodborne</a:t>
            </a:r>
            <a:r>
              <a:rPr lang="en-US" dirty="0"/>
              <a:t> Pathogen, Occupational Health)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Security Awareness Training </a:t>
            </a:r>
            <a:r>
              <a:rPr lang="en-US" dirty="0"/>
              <a:t>(threats)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In-Depth Security Training </a:t>
            </a:r>
            <a:r>
              <a:rPr lang="en-US" dirty="0"/>
              <a:t>(VA security plan; Select Agent awareness)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65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AWARENESS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You should already have one of the following: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GPHL Certificate of Training in Packaging and Shipping of Hazardous Materials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CDC Certificate of Training (CDC TRAIN) in Packaging and Shipping Division 6.2 Materials for Laboratory Personnel</a:t>
            </a:r>
          </a:p>
          <a:p>
            <a:endParaRPr lang="en-US" dirty="0"/>
          </a:p>
          <a:p>
            <a:r>
              <a:rPr lang="en-US" dirty="0"/>
              <a:t>MTS or TMS training – Specimen Transport course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6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Specific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Risk Assessment for your particular lab section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Discussion:</a:t>
            </a:r>
          </a:p>
          <a:p>
            <a:pPr marL="0" indent="0">
              <a:buNone/>
            </a:pPr>
            <a:r>
              <a:rPr lang="en-US" dirty="0"/>
              <a:t>Do you send DOT? IATA? Grounds Courier? Quest Diagnostics Courier?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destination? GPHL? West Haven or Dorn VAMC? Quest Diagnostics?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Our SENDOUT department is DE-Centralized. Each Lab Section has different duties and responsibilities.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9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GENERAL SOP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See the LAB GEN SOP in MediaLab 20957.581 or Microbiology SOP in MediaLab 20957.953: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DA68-E33E-402E-AD46-60E07E4102A2}" type="slidenum">
              <a:rPr lang="en-US" smtClean="0"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6800" y="2636158"/>
            <a:ext cx="9296400" cy="560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7668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157</TotalTime>
  <Words>986</Words>
  <Application>Microsoft Office PowerPoint</Application>
  <PresentationFormat>On-screen Show (4:3)</PresentationFormat>
  <Paragraphs>209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Trebuchet MS</vt:lpstr>
      <vt:lpstr>Wingdings</vt:lpstr>
      <vt:lpstr>Wingdings 2</vt:lpstr>
      <vt:lpstr>Opulent</vt:lpstr>
      <vt:lpstr>HAZARDOUS MATERIALS TRAINING  2019  ATL VAMC LABORATORY PACKAGING &amp; SHIPPING</vt:lpstr>
      <vt:lpstr>Goal:</vt:lpstr>
      <vt:lpstr>Regulations and Requirements</vt:lpstr>
      <vt:lpstr>You need to be certified if you:</vt:lpstr>
      <vt:lpstr>What is IATA? DOT?</vt:lpstr>
      <vt:lpstr>What kind of training?</vt:lpstr>
      <vt:lpstr>General AWARENESS</vt:lpstr>
      <vt:lpstr>Function Specific Training</vt:lpstr>
      <vt:lpstr>LAB GENERAL SOP </vt:lpstr>
      <vt:lpstr>Category?</vt:lpstr>
      <vt:lpstr>Examples in our lab:</vt:lpstr>
      <vt:lpstr>Dry ice ???</vt:lpstr>
      <vt:lpstr>Do you…</vt:lpstr>
      <vt:lpstr>SAFETY TRAINING</vt:lpstr>
      <vt:lpstr>Security</vt:lpstr>
      <vt:lpstr>Consider Bioterrorism Events…</vt:lpstr>
      <vt:lpstr>What to do?</vt:lpstr>
      <vt:lpstr>Question</vt:lpstr>
      <vt:lpstr>Biosecurity Plan</vt:lpstr>
      <vt:lpstr>In-Depth Security Training</vt:lpstr>
      <vt:lpstr>What is required to complete certification?</vt:lpstr>
      <vt:lpstr>Record retention</vt:lpstr>
      <vt:lpstr>in addition…</vt:lpstr>
      <vt:lpstr>Thank you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HAZARDOUS MATERIALS TRAINING  SEPTEMBER 2015  ATL VAMC LABORATORY PACKAGING &amp; SHIPPING</dc:title>
  <dc:creator>Department of Veterans Affairs</dc:creator>
  <cp:lastModifiedBy>West, Julie Ann (PhD)</cp:lastModifiedBy>
  <cp:revision>18</cp:revision>
  <dcterms:created xsi:type="dcterms:W3CDTF">2015-08-31T17:57:06Z</dcterms:created>
  <dcterms:modified xsi:type="dcterms:W3CDTF">2019-09-17T14:35:45Z</dcterms:modified>
</cp:coreProperties>
</file>