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87" autoAdjust="0"/>
  </p:normalViewPr>
  <p:slideViewPr>
    <p:cSldViewPr>
      <p:cViewPr varScale="1">
        <p:scale>
          <a:sx n="95" d="100"/>
          <a:sy n="95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3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My sample is What?</a:t>
            </a:r>
          </a:p>
          <a:p>
            <a:pPr algn="ctr"/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How does this happen?</a:t>
            </a:r>
          </a:p>
          <a:p>
            <a:pPr algn="ctr"/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What might this mean?</a:t>
            </a:r>
            <a:endParaRPr lang="en-US" sz="2800" dirty="0">
              <a:solidFill>
                <a:schemeClr val="tx1">
                  <a:lumMod val="95000"/>
                </a:schemeClr>
              </a:solidFill>
              <a:latin typeface="Berlin Sans FB Dem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90600"/>
            <a:ext cx="5867400" cy="1466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638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chemeClr val="accent1">
                    <a:lumMod val="75000"/>
                  </a:schemeClr>
                </a:solidFill>
                <a:latin typeface="Berlin Sans FB Demi" pitchFamily="34" charset="0"/>
              </a:rPr>
              <a:t>HEMOLYSIS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u="sng" kern="0" dirty="0" smtClean="0">
                <a:solidFill>
                  <a:srgbClr val="333399"/>
                </a:solidFill>
                <a:latin typeface="Arial"/>
              </a:rPr>
              <a:t>Hemolysis</a:t>
            </a:r>
            <a:endParaRPr lang="en-US" sz="2400" b="1" u="sng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Hemolysis occurs when Red Blood Cells are destroyed.</a:t>
            </a: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The most frequent cause is traumatic collection. This can occur during a “hard” stick or when very small needles are used for collection.</a:t>
            </a: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Hemolysis can cause erroneous results for many analytes and often requires that a specimen be recollected.</a:t>
            </a: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058" y="2286000"/>
            <a:ext cx="3310542" cy="350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340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chemeClr val="accent1">
                    <a:lumMod val="75000"/>
                  </a:schemeClr>
                </a:solidFill>
                <a:latin typeface="Berlin Sans FB Demi" pitchFamily="34" charset="0"/>
              </a:rPr>
              <a:t>LIPEMIA</a:t>
            </a:r>
            <a:endParaRPr lang="en-US" sz="6600" b="1" dirty="0">
              <a:solidFill>
                <a:schemeClr val="accent1">
                  <a:lumMod val="75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u="sng" kern="0" dirty="0" smtClean="0">
                <a:solidFill>
                  <a:srgbClr val="333399"/>
                </a:solidFill>
                <a:latin typeface="Arial"/>
              </a:rPr>
              <a:t>Lipemia</a:t>
            </a:r>
            <a:endParaRPr lang="en-US" sz="2400" b="1" u="sng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Lipemia </a:t>
            </a:r>
            <a:r>
              <a:rPr lang="en-US" sz="2000" b="1" kern="0" dirty="0">
                <a:solidFill>
                  <a:srgbClr val="333399"/>
                </a:solidFill>
                <a:latin typeface="Arial"/>
              </a:rPr>
              <a:t>occurs when </a:t>
            </a: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there is an elevation of cholesterol or triglycerides in a sample.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>
                <a:solidFill>
                  <a:srgbClr val="333399"/>
                </a:solidFill>
                <a:latin typeface="Arial"/>
              </a:rPr>
              <a:t>The most frequent </a:t>
            </a: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causes are a failure to fast before collection, poor dietary habits or congenital lipemia.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Lipemia can cause erroneous issues in both serum and whole blood testing. With serum, an ultra-centrifuge can be used to remove the large particles from the clear serum allowing accurate results to be obtained.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endParaRPr lang="en-US" dirty="0"/>
          </a:p>
        </p:txBody>
      </p:sp>
      <p:pic>
        <p:nvPicPr>
          <p:cNvPr id="1026" name="Picture 2" descr="\\bostdata\ric.users\chall\My Documents\My Pictures\edta lipemic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81200"/>
            <a:ext cx="1528572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85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chemeClr val="accent1">
                    <a:lumMod val="75000"/>
                  </a:schemeClr>
                </a:solidFill>
                <a:latin typeface="Berlin Sans FB Demi" pitchFamily="34" charset="0"/>
              </a:rPr>
              <a:t>ICTERIC</a:t>
            </a:r>
            <a:endParaRPr lang="en-US" sz="6600" b="1" dirty="0">
              <a:solidFill>
                <a:schemeClr val="accent1">
                  <a:lumMod val="75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0" fontAlgn="base"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u="sng" kern="0" dirty="0" smtClean="0">
                <a:solidFill>
                  <a:srgbClr val="333399"/>
                </a:solidFill>
                <a:latin typeface="Arial"/>
              </a:rPr>
              <a:t>Icteric</a:t>
            </a:r>
            <a:endParaRPr lang="en-US" sz="2400" b="1" u="sng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Icteric serum </a:t>
            </a:r>
            <a:r>
              <a:rPr lang="en-US" sz="2000" b="1" kern="0" dirty="0">
                <a:solidFill>
                  <a:srgbClr val="333399"/>
                </a:solidFill>
                <a:latin typeface="Arial"/>
              </a:rPr>
              <a:t>occurs when </a:t>
            </a: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bilirubin is released into the blood. 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>
                <a:solidFill>
                  <a:srgbClr val="333399"/>
                </a:solidFill>
                <a:latin typeface="Arial"/>
              </a:rPr>
              <a:t>The most frequent cause is </a:t>
            </a: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damage to the liver. </a:t>
            </a:r>
            <a:r>
              <a:rPr lang="en-US" sz="2000" b="1" kern="0" dirty="0">
                <a:solidFill>
                  <a:srgbClr val="333399"/>
                </a:solidFill>
                <a:latin typeface="Arial"/>
              </a:rPr>
              <a:t>This can occur </a:t>
            </a: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from biliary obstruction, cirrhosis, hepatitis, cancer or injury.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Icterus </a:t>
            </a:r>
            <a:r>
              <a:rPr lang="en-US" sz="2000" b="1" kern="0" dirty="0">
                <a:solidFill>
                  <a:srgbClr val="333399"/>
                </a:solidFill>
                <a:latin typeface="Arial"/>
              </a:rPr>
              <a:t>can cause erroneous results for many </a:t>
            </a: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analytes if testing is based on colorimetric methods.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2895600"/>
            <a:ext cx="4009292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451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 Demi" pitchFamily="34" charset="0"/>
              </a:rPr>
              <a:t>Poorly Separated or Unspun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u="sng" kern="0" dirty="0" smtClean="0">
                <a:solidFill>
                  <a:srgbClr val="333399"/>
                </a:solidFill>
                <a:latin typeface="Arial"/>
              </a:rPr>
              <a:t>Poorly </a:t>
            </a:r>
            <a:r>
              <a:rPr lang="en-US" sz="2400" b="1" u="sng" kern="0" dirty="0" err="1" smtClean="0">
                <a:solidFill>
                  <a:srgbClr val="333399"/>
                </a:solidFill>
                <a:latin typeface="Arial"/>
              </a:rPr>
              <a:t>Seperated</a:t>
            </a:r>
            <a:r>
              <a:rPr lang="en-US" sz="2400" b="1" u="sng" kern="0" dirty="0" smtClean="0">
                <a:solidFill>
                  <a:srgbClr val="333399"/>
                </a:solidFill>
                <a:latin typeface="Arial"/>
              </a:rPr>
              <a:t> or Unspun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sz="2400" b="1" u="sng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This can occur if the sample is not centrifuged or if it does not separated fully and remixes during shipment.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>
                <a:solidFill>
                  <a:srgbClr val="333399"/>
                </a:solidFill>
                <a:latin typeface="Arial"/>
              </a:rPr>
              <a:t>The </a:t>
            </a: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cells will continue to use nutrients in the serum and to release waste products. Some results will be falsely elevated while others are falsely lowered.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Lab assays usually specify a time during which cells must be removed from serum. If this separation does not occur, testing can not be performed.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70884"/>
            <a:ext cx="1143000" cy="4333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40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chemeClr val="accent1">
                    <a:lumMod val="75000"/>
                  </a:schemeClr>
                </a:solidFill>
                <a:latin typeface="Berlin Sans FB Demi" pitchFamily="34" charset="0"/>
              </a:rPr>
              <a:t>Incorrect Additives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u="sng" kern="0" dirty="0" smtClean="0">
                <a:solidFill>
                  <a:srgbClr val="333399"/>
                </a:solidFill>
                <a:latin typeface="Arial"/>
              </a:rPr>
              <a:t>Incorrect Additives</a:t>
            </a: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Vacutainer tubes are color coded to visually identify the additive that is contained in the tube.</a:t>
            </a: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Different lab methods require different additives to provide accurate and reliable results.</a:t>
            </a: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The incorrect additive can greatly alter a lab result. For example, an EDTA tube can never be used for Basic Metabolic Testing. 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endParaRPr lang="en-US" dirty="0"/>
          </a:p>
        </p:txBody>
      </p:sp>
      <p:pic>
        <p:nvPicPr>
          <p:cNvPr id="3074" name="Picture 2" descr="\\bostdata\ric.users\chall\My Documents\My Pictures\Vacutainer Tub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448" y="2438400"/>
            <a:ext cx="2903483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114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chemeClr val="accent1">
                    <a:lumMod val="75000"/>
                  </a:schemeClr>
                </a:solidFill>
                <a:latin typeface="Berlin Sans FB Demi" pitchFamily="34" charset="0"/>
              </a:rPr>
              <a:t>QNS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0" fontAlgn="base"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u="sng" kern="0" dirty="0" smtClean="0">
                <a:solidFill>
                  <a:srgbClr val="333399"/>
                </a:solidFill>
                <a:latin typeface="Arial"/>
              </a:rPr>
              <a:t>QNS</a:t>
            </a:r>
            <a:endParaRPr lang="en-US" sz="2400" b="1" u="sng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QNS is a laboratory abbreviation which stands for quantity not sufficient.</a:t>
            </a: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Samples can be QNS for many reasons: short draw, difficult stick, leaked sample, large number of tests.</a:t>
            </a: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Whenever possible, the lab will attempt to complete testing with any remaining sample. In most cases, repeat collections will be needed to complete all ordered testing. 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31473"/>
            <a:ext cx="2286000" cy="387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1235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Berlin Sans FB Demi" pitchFamily="34" charset="0"/>
              </a:rPr>
              <a:t>Expired Collection Media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 fontAlgn="base"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b="1" u="sng" kern="0" dirty="0" smtClean="0">
                <a:solidFill>
                  <a:srgbClr val="333399"/>
                </a:solidFill>
                <a:latin typeface="Arial"/>
              </a:rPr>
              <a:t>Expired Collection Media</a:t>
            </a:r>
            <a:endParaRPr lang="en-US" sz="2400" b="1" u="sng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Expiration dates should be checked on any collection tube or media that is used for samples to be tested.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Manufacturers do not guarantee the effectiveness of additives and media past the stated expiration dates. Therefore, testing on these samples can not be performed in many cases.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pPr lvl="1" fontAlgn="base">
              <a:spcAft>
                <a:spcPct val="0"/>
              </a:spcAft>
              <a:buFont typeface="Wingdings" pitchFamily="2" charset="2"/>
              <a:buChar char="ü"/>
            </a:pPr>
            <a:r>
              <a:rPr lang="en-US" sz="2000" b="1" kern="0" dirty="0" smtClean="0">
                <a:solidFill>
                  <a:srgbClr val="333399"/>
                </a:solidFill>
                <a:latin typeface="Arial"/>
              </a:rPr>
              <a:t>A request for new supplies should be made the month before current supplies expire. If only a month and a year are noted for an expiration date, the device expires on midnight, the final day of the stated month.</a:t>
            </a:r>
            <a:endParaRPr lang="en-US" sz="2000" b="1" kern="0" dirty="0">
              <a:solidFill>
                <a:srgbClr val="333399"/>
              </a:solidFill>
              <a:latin typeface="Arial"/>
            </a:endParaRP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946" y="2667000"/>
            <a:ext cx="4086783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4273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2057400"/>
            <a:ext cx="6705606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9996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1666</TotalTime>
  <Words>506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PowerPoint Presentation</vt:lpstr>
      <vt:lpstr>HEMOLYSIS</vt:lpstr>
      <vt:lpstr>LIPEMIA</vt:lpstr>
      <vt:lpstr>ICTERIC</vt:lpstr>
      <vt:lpstr>Poorly Separated or Unspun</vt:lpstr>
      <vt:lpstr>Incorrect Additives</vt:lpstr>
      <vt:lpstr>QNS</vt:lpstr>
      <vt:lpstr>Expired Collection Media</vt:lpstr>
      <vt:lpstr>PowerPoint Presentation</vt:lpstr>
    </vt:vector>
  </TitlesOfParts>
  <Company>Bostwick Laboratories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Hall</dc:creator>
  <cp:lastModifiedBy>Lori C. Downum</cp:lastModifiedBy>
  <cp:revision>10</cp:revision>
  <dcterms:created xsi:type="dcterms:W3CDTF">2013-05-29T18:25:02Z</dcterms:created>
  <dcterms:modified xsi:type="dcterms:W3CDTF">2013-07-12T19:46:53Z</dcterms:modified>
</cp:coreProperties>
</file>