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8" r:id="rId3"/>
    <p:sldId id="297" r:id="rId4"/>
    <p:sldId id="270" r:id="rId5"/>
    <p:sldId id="261" r:id="rId6"/>
    <p:sldId id="262" r:id="rId7"/>
    <p:sldId id="279" r:id="rId8"/>
    <p:sldId id="280" r:id="rId9"/>
    <p:sldId id="281" r:id="rId10"/>
    <p:sldId id="298" r:id="rId11"/>
    <p:sldId id="264" r:id="rId12"/>
    <p:sldId id="283" r:id="rId13"/>
    <p:sldId id="284" r:id="rId14"/>
    <p:sldId id="285" r:id="rId15"/>
    <p:sldId id="263"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712"/>
  </p:normalViewPr>
  <p:slideViewPr>
    <p:cSldViewPr snapToGrid="0" snapToObjects="1">
      <p:cViewPr varScale="1">
        <p:scale>
          <a:sx n="78" d="100"/>
          <a:sy n="78" d="100"/>
        </p:scale>
        <p:origin x="11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209B6-89FE-374C-A943-2EF4DCED6430}" type="datetimeFigureOut">
              <a:rPr lang="en-US" smtClean="0"/>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71A4E-2846-5A4A-BA8E-F1F5B5502A4D}" type="slidenum">
              <a:rPr lang="en-US" smtClean="0"/>
              <a:t>‹#›</a:t>
            </a:fld>
            <a:endParaRPr lang="en-US"/>
          </a:p>
        </p:txBody>
      </p:sp>
    </p:spTree>
    <p:extLst>
      <p:ext uri="{BB962C8B-B14F-4D97-AF65-F5344CB8AC3E}">
        <p14:creationId xmlns:p14="http://schemas.microsoft.com/office/powerpoint/2010/main" val="165941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details here</a:t>
            </a:r>
          </a:p>
        </p:txBody>
      </p:sp>
      <p:sp>
        <p:nvSpPr>
          <p:cNvPr id="4" name="Slide Number Placeholder 3"/>
          <p:cNvSpPr>
            <a:spLocks noGrp="1"/>
          </p:cNvSpPr>
          <p:nvPr>
            <p:ph type="sldNum" sz="quarter" idx="10"/>
          </p:nvPr>
        </p:nvSpPr>
        <p:spPr/>
        <p:txBody>
          <a:bodyPr/>
          <a:lstStyle/>
          <a:p>
            <a:fld id="{B7771A4E-2846-5A4A-BA8E-F1F5B5502A4D}" type="slidenum">
              <a:rPr lang="en-US" smtClean="0"/>
              <a:t>7</a:t>
            </a:fld>
            <a:endParaRPr lang="en-US"/>
          </a:p>
        </p:txBody>
      </p:sp>
    </p:spTree>
    <p:extLst>
      <p:ext uri="{BB962C8B-B14F-4D97-AF65-F5344CB8AC3E}">
        <p14:creationId xmlns:p14="http://schemas.microsoft.com/office/powerpoint/2010/main" val="116954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details here</a:t>
            </a:r>
          </a:p>
        </p:txBody>
      </p:sp>
      <p:sp>
        <p:nvSpPr>
          <p:cNvPr id="4" name="Slide Number Placeholder 3"/>
          <p:cNvSpPr>
            <a:spLocks noGrp="1"/>
          </p:cNvSpPr>
          <p:nvPr>
            <p:ph type="sldNum" sz="quarter" idx="10"/>
          </p:nvPr>
        </p:nvSpPr>
        <p:spPr/>
        <p:txBody>
          <a:bodyPr/>
          <a:lstStyle/>
          <a:p>
            <a:fld id="{B7771A4E-2846-5A4A-BA8E-F1F5B5502A4D}" type="slidenum">
              <a:rPr lang="en-US" smtClean="0"/>
              <a:t>8</a:t>
            </a:fld>
            <a:endParaRPr lang="en-US"/>
          </a:p>
        </p:txBody>
      </p:sp>
    </p:spTree>
    <p:extLst>
      <p:ext uri="{BB962C8B-B14F-4D97-AF65-F5344CB8AC3E}">
        <p14:creationId xmlns:p14="http://schemas.microsoft.com/office/powerpoint/2010/main" val="101559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details here</a:t>
            </a:r>
          </a:p>
        </p:txBody>
      </p:sp>
      <p:sp>
        <p:nvSpPr>
          <p:cNvPr id="4" name="Slide Number Placeholder 3"/>
          <p:cNvSpPr>
            <a:spLocks noGrp="1"/>
          </p:cNvSpPr>
          <p:nvPr>
            <p:ph type="sldNum" sz="quarter" idx="10"/>
          </p:nvPr>
        </p:nvSpPr>
        <p:spPr/>
        <p:txBody>
          <a:bodyPr/>
          <a:lstStyle/>
          <a:p>
            <a:fld id="{B7771A4E-2846-5A4A-BA8E-F1F5B5502A4D}" type="slidenum">
              <a:rPr lang="en-US" smtClean="0"/>
              <a:t>9</a:t>
            </a:fld>
            <a:endParaRPr lang="en-US"/>
          </a:p>
        </p:txBody>
      </p:sp>
    </p:spTree>
    <p:extLst>
      <p:ext uri="{BB962C8B-B14F-4D97-AF65-F5344CB8AC3E}">
        <p14:creationId xmlns:p14="http://schemas.microsoft.com/office/powerpoint/2010/main" val="92612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details here</a:t>
            </a:r>
          </a:p>
        </p:txBody>
      </p:sp>
      <p:sp>
        <p:nvSpPr>
          <p:cNvPr id="4" name="Slide Number Placeholder 3"/>
          <p:cNvSpPr>
            <a:spLocks noGrp="1"/>
          </p:cNvSpPr>
          <p:nvPr>
            <p:ph type="sldNum" sz="quarter" idx="10"/>
          </p:nvPr>
        </p:nvSpPr>
        <p:spPr/>
        <p:txBody>
          <a:bodyPr/>
          <a:lstStyle/>
          <a:p>
            <a:fld id="{B7771A4E-2846-5A4A-BA8E-F1F5B5502A4D}" type="slidenum">
              <a:rPr lang="en-US" smtClean="0"/>
              <a:t>10</a:t>
            </a:fld>
            <a:endParaRPr lang="en-US"/>
          </a:p>
        </p:txBody>
      </p:sp>
    </p:spTree>
    <p:extLst>
      <p:ext uri="{BB962C8B-B14F-4D97-AF65-F5344CB8AC3E}">
        <p14:creationId xmlns:p14="http://schemas.microsoft.com/office/powerpoint/2010/main" val="173130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C163-7B66-D441-B9DC-F23245969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10D54-C440-CE4D-BA93-7DE92EFD5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8564BC-2E64-FA47-813E-CFD42B509A6F}"/>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53BA28CF-B202-D248-AFBE-DA15DB25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29FCB-1DB2-D447-BCD4-7C5CA41BA935}"/>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154279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C34F-5521-9E4C-85E7-128ED70F8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151B1-10BD-704D-B586-D14FFF15A7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4CA77-97E4-2540-8691-AF051108EC01}"/>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27296FC5-8666-1546-9359-F2B5B29E9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7096F-8BB1-9049-B97C-447CAE6DAF48}"/>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40852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2BB23-784B-2A4E-B8D5-2DA54E9375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4959D-9304-E340-8F3A-E9B6AD9E6D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3B0DC-2A94-DE46-8847-86323615203C}"/>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587BA4F3-2450-B449-A73C-B84CC3DA7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F65A4-DA07-B24F-9269-651D5EA0ED9A}"/>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267298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046C-255D-7446-B7A8-1BAC8F598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8565A-AD97-F245-ACCF-5AEE785B8A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3426B-8D04-7744-B8E4-CD4CEA62B337}"/>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070F20B6-C7C8-3442-B3D1-5D6AC2845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55A46-5CD6-5949-9094-A41D1B953562}"/>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21034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D24-10F9-D74F-9647-6FE2AD6F7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79D8B8-6F78-FF48-87A4-1B95710E5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4B437D-DB77-7849-A1FA-8F3F46E4A5A9}"/>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6D326D76-C4F5-A546-BE6B-606D18FEF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3C65B-9FCD-D742-B2E3-B1B632E96F92}"/>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250542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2FAF-5D48-0748-A499-FE6036673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EA485-08CA-DD40-8D3A-581D33EF3E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16188-29C7-0F48-9E70-71CA7ACD76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C0EBF-1BAA-B943-AB5A-66B8039872F7}"/>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6" name="Footer Placeholder 5">
            <a:extLst>
              <a:ext uri="{FF2B5EF4-FFF2-40B4-BE49-F238E27FC236}">
                <a16:creationId xmlns:a16="http://schemas.microsoft.com/office/drawing/2014/main" id="{F3747529-9B30-034E-A8B5-C6B6C90EE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27705-E4E0-F344-BDD3-C6A72F6BD228}"/>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56555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E370-CE85-6141-BEAE-C6C3E9ED2B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2D69E5-0952-AD4B-9446-5ECD22590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9343EA-876B-544F-B40D-0894400F52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B67BFC-D56F-D341-B50C-49F30616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ABDE49-1777-F347-BE15-0D3FA465FD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D2AB4-E040-024B-A02F-5E215BD3AB88}"/>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8" name="Footer Placeholder 7">
            <a:extLst>
              <a:ext uri="{FF2B5EF4-FFF2-40B4-BE49-F238E27FC236}">
                <a16:creationId xmlns:a16="http://schemas.microsoft.com/office/drawing/2014/main" id="{1265B036-9D3F-794E-9BC2-DF52EFFA2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7A989-2CD3-1A49-95C1-8CAFF7A0F291}"/>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211008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2640-81FC-E249-A98A-9F7F10DC5E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81111-329F-BD4B-9F13-977C1B35F52D}"/>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4" name="Footer Placeholder 3">
            <a:extLst>
              <a:ext uri="{FF2B5EF4-FFF2-40B4-BE49-F238E27FC236}">
                <a16:creationId xmlns:a16="http://schemas.microsoft.com/office/drawing/2014/main" id="{97370CFC-47F3-C646-AF74-36E6C816BD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18CD8-84F6-2549-BDA7-77446313E31A}"/>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185672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41E2B-19F6-1547-88F4-B6D2EF1CA15B}"/>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3" name="Footer Placeholder 2">
            <a:extLst>
              <a:ext uri="{FF2B5EF4-FFF2-40B4-BE49-F238E27FC236}">
                <a16:creationId xmlns:a16="http://schemas.microsoft.com/office/drawing/2014/main" id="{48F00C14-D2B3-7846-9E92-1D9B59BEAD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0947B-5A01-4F4B-BBE8-F2777057FCE3}"/>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235747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795D-72DE-B444-AEF5-A492CF4F3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F4CD2-4A05-454D-A050-25D3B926D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04515E-D996-A944-AAB7-1F0793795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CB28FE-0490-9247-AEDF-4555F3362E25}"/>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6" name="Footer Placeholder 5">
            <a:extLst>
              <a:ext uri="{FF2B5EF4-FFF2-40B4-BE49-F238E27FC236}">
                <a16:creationId xmlns:a16="http://schemas.microsoft.com/office/drawing/2014/main" id="{286FF2E3-90CB-5E4E-80E9-5BF19C36F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C026E-A3CC-254B-B113-A7BA10C29BC2}"/>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400231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E629-B379-5048-9995-55AB62699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8B136-7C20-E74B-906A-36D10772A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73CB3-C9ED-0F42-8AA9-11BB9444E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DFECB1-367A-144D-952E-3EA8D5CDBC9E}"/>
              </a:ext>
            </a:extLst>
          </p:cNvPr>
          <p:cNvSpPr>
            <a:spLocks noGrp="1"/>
          </p:cNvSpPr>
          <p:nvPr>
            <p:ph type="dt" sz="half" idx="10"/>
          </p:nvPr>
        </p:nvSpPr>
        <p:spPr/>
        <p:txBody>
          <a:bodyPr/>
          <a:lstStyle/>
          <a:p>
            <a:fld id="{0C57C2F5-F5CC-BB4E-B6C3-B3B350F214FE}" type="datetimeFigureOut">
              <a:rPr lang="en-US" smtClean="0"/>
              <a:t>5/22/2018</a:t>
            </a:fld>
            <a:endParaRPr lang="en-US"/>
          </a:p>
        </p:txBody>
      </p:sp>
      <p:sp>
        <p:nvSpPr>
          <p:cNvPr id="6" name="Footer Placeholder 5">
            <a:extLst>
              <a:ext uri="{FF2B5EF4-FFF2-40B4-BE49-F238E27FC236}">
                <a16:creationId xmlns:a16="http://schemas.microsoft.com/office/drawing/2014/main" id="{790EF48A-E9CD-8E4B-B2E2-67185433E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2757C-5CCC-7241-B683-247688F43D52}"/>
              </a:ext>
            </a:extLst>
          </p:cNvPr>
          <p:cNvSpPr>
            <a:spLocks noGrp="1"/>
          </p:cNvSpPr>
          <p:nvPr>
            <p:ph type="sldNum" sz="quarter" idx="12"/>
          </p:nvPr>
        </p:nvSpPr>
        <p:spPr/>
        <p:txBody>
          <a:bodyPr/>
          <a:lstStyle/>
          <a:p>
            <a:fld id="{5861AE17-6FF2-A644-B0C1-8859250A67BC}" type="slidenum">
              <a:rPr lang="en-US" smtClean="0"/>
              <a:t>‹#›</a:t>
            </a:fld>
            <a:endParaRPr lang="en-US"/>
          </a:p>
        </p:txBody>
      </p:sp>
    </p:spTree>
    <p:extLst>
      <p:ext uri="{BB962C8B-B14F-4D97-AF65-F5344CB8AC3E}">
        <p14:creationId xmlns:p14="http://schemas.microsoft.com/office/powerpoint/2010/main" val="351652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7D18D-9A92-FB4C-88EB-C56F73FC3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FB861-B370-874F-A3C9-51BD4EC7F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AA60D-564B-AC4D-BAEF-9250FF071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7C2F5-F5CC-BB4E-B6C3-B3B350F214FE}" type="datetimeFigureOut">
              <a:rPr lang="en-US" smtClean="0"/>
              <a:t>5/22/2018</a:t>
            </a:fld>
            <a:endParaRPr lang="en-US"/>
          </a:p>
        </p:txBody>
      </p:sp>
      <p:sp>
        <p:nvSpPr>
          <p:cNvPr id="5" name="Footer Placeholder 4">
            <a:extLst>
              <a:ext uri="{FF2B5EF4-FFF2-40B4-BE49-F238E27FC236}">
                <a16:creationId xmlns:a16="http://schemas.microsoft.com/office/drawing/2014/main" id="{6DBD264A-92AB-2741-86CB-1853A9081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CEEABD-8400-6049-A2FF-7FCA35CF9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1AE17-6FF2-A644-B0C1-8859250A67BC}" type="slidenum">
              <a:rPr lang="en-US" smtClean="0"/>
              <a:t>‹#›</a:t>
            </a:fld>
            <a:endParaRPr lang="en-US"/>
          </a:p>
        </p:txBody>
      </p:sp>
    </p:spTree>
    <p:extLst>
      <p:ext uri="{BB962C8B-B14F-4D97-AF65-F5344CB8AC3E}">
        <p14:creationId xmlns:p14="http://schemas.microsoft.com/office/powerpoint/2010/main" val="417550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784F-84A0-C54E-BA3C-D05DE73F873D}"/>
              </a:ext>
            </a:extLst>
          </p:cNvPr>
          <p:cNvSpPr>
            <a:spLocks noGrp="1"/>
          </p:cNvSpPr>
          <p:nvPr>
            <p:ph type="ctrTitle"/>
          </p:nvPr>
        </p:nvSpPr>
        <p:spPr/>
        <p:txBody>
          <a:bodyPr/>
          <a:lstStyle/>
          <a:p>
            <a:r>
              <a:rPr lang="en-US" dirty="0"/>
              <a:t>Introductory Hain LPA </a:t>
            </a:r>
            <a:br>
              <a:rPr lang="en-US" dirty="0"/>
            </a:br>
            <a:r>
              <a:rPr lang="en-US" dirty="0"/>
              <a:t>Overview and Assessment</a:t>
            </a:r>
          </a:p>
        </p:txBody>
      </p:sp>
      <p:sp>
        <p:nvSpPr>
          <p:cNvPr id="3" name="TextBox 2">
            <a:extLst>
              <a:ext uri="{FF2B5EF4-FFF2-40B4-BE49-F238E27FC236}">
                <a16:creationId xmlns:a16="http://schemas.microsoft.com/office/drawing/2014/main" id="{FBB5C80B-8CEE-4C4D-999D-7DF52986CED6}"/>
              </a:ext>
            </a:extLst>
          </p:cNvPr>
          <p:cNvSpPr txBox="1"/>
          <p:nvPr/>
        </p:nvSpPr>
        <p:spPr>
          <a:xfrm>
            <a:off x="5218176" y="5340096"/>
            <a:ext cx="1433406" cy="369332"/>
          </a:xfrm>
          <a:prstGeom prst="rect">
            <a:avLst/>
          </a:prstGeom>
          <a:noFill/>
        </p:spPr>
        <p:txBody>
          <a:bodyPr wrap="none" rtlCol="0">
            <a:spAutoFit/>
          </a:bodyPr>
          <a:lstStyle/>
          <a:p>
            <a:r>
              <a:rPr lang="en-US" dirty="0"/>
              <a:t>20 April 2018</a:t>
            </a:r>
          </a:p>
        </p:txBody>
      </p:sp>
    </p:spTree>
    <p:extLst>
      <p:ext uri="{BB962C8B-B14F-4D97-AF65-F5344CB8AC3E}">
        <p14:creationId xmlns:p14="http://schemas.microsoft.com/office/powerpoint/2010/main" val="101818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9CAA-C46C-4441-AEC4-29E1BDFF0301}"/>
              </a:ext>
            </a:extLst>
          </p:cNvPr>
          <p:cNvSpPr>
            <a:spLocks noGrp="1"/>
          </p:cNvSpPr>
          <p:nvPr>
            <p:ph type="title"/>
          </p:nvPr>
        </p:nvSpPr>
        <p:spPr>
          <a:xfrm>
            <a:off x="643128" y="263589"/>
            <a:ext cx="6001512" cy="1305179"/>
          </a:xfrm>
        </p:spPr>
        <p:txBody>
          <a:bodyPr>
            <a:noAutofit/>
          </a:bodyPr>
          <a:lstStyle/>
          <a:p>
            <a:r>
              <a:rPr lang="en-US" sz="3600" dirty="0"/>
              <a:t>Interpreting Line Probe Assay Strips: </a:t>
            </a:r>
            <a:r>
              <a:rPr lang="en-US" sz="3600" b="1" dirty="0"/>
              <a:t>A word of caution!</a:t>
            </a:r>
          </a:p>
        </p:txBody>
      </p:sp>
      <p:sp>
        <p:nvSpPr>
          <p:cNvPr id="4" name="Content Placeholder 3">
            <a:extLst>
              <a:ext uri="{FF2B5EF4-FFF2-40B4-BE49-F238E27FC236}">
                <a16:creationId xmlns:a16="http://schemas.microsoft.com/office/drawing/2014/main" id="{F7727B90-DC65-924F-AB90-164E018D8F07}"/>
              </a:ext>
            </a:extLst>
          </p:cNvPr>
          <p:cNvSpPr>
            <a:spLocks noGrp="1"/>
          </p:cNvSpPr>
          <p:nvPr>
            <p:ph idx="1"/>
          </p:nvPr>
        </p:nvSpPr>
        <p:spPr>
          <a:xfrm>
            <a:off x="550224" y="2154293"/>
            <a:ext cx="11561657" cy="1057724"/>
          </a:xfrm>
        </p:spPr>
        <p:txBody>
          <a:bodyPr>
            <a:normAutofit/>
          </a:bodyPr>
          <a:lstStyle/>
          <a:p>
            <a:pPr marL="0" indent="0">
              <a:buNone/>
            </a:pPr>
            <a:r>
              <a:rPr lang="en-US" sz="2400" dirty="0"/>
              <a:t>Make sure to align the strips on the sheet to correspond with the correct band location!</a:t>
            </a:r>
          </a:p>
          <a:p>
            <a:pPr marL="0" indent="0">
              <a:buNone/>
            </a:pPr>
            <a:r>
              <a:rPr lang="en-US" sz="2000" dirty="0"/>
              <a:t>(Otherwise this could make it more challenging for interpretation)</a:t>
            </a:r>
          </a:p>
          <a:p>
            <a:pPr marL="514350" indent="-514350">
              <a:buAutoNum type="arabicPeriod"/>
            </a:pPr>
            <a:endParaRPr lang="en-US" dirty="0"/>
          </a:p>
          <a:p>
            <a:pPr marL="0" indent="0">
              <a:buNone/>
            </a:pPr>
            <a:endParaRPr lang="en-US" dirty="0"/>
          </a:p>
        </p:txBody>
      </p:sp>
      <p:pic>
        <p:nvPicPr>
          <p:cNvPr id="11" name="Picture 10">
            <a:extLst>
              <a:ext uri="{FF2B5EF4-FFF2-40B4-BE49-F238E27FC236}">
                <a16:creationId xmlns:a16="http://schemas.microsoft.com/office/drawing/2014/main" id="{64D9BB49-3CF2-DE43-A110-682AA55E5E6E}"/>
              </a:ext>
            </a:extLst>
          </p:cNvPr>
          <p:cNvPicPr>
            <a:picLocks noChangeAspect="1"/>
          </p:cNvPicPr>
          <p:nvPr/>
        </p:nvPicPr>
        <p:blipFill rotWithShape="1">
          <a:blip r:embed="rId3"/>
          <a:srcRect b="34484"/>
          <a:stretch/>
        </p:blipFill>
        <p:spPr>
          <a:xfrm>
            <a:off x="6331053" y="3862207"/>
            <a:ext cx="5613157" cy="2018634"/>
          </a:xfrm>
          <a:prstGeom prst="rect">
            <a:avLst/>
          </a:prstGeom>
        </p:spPr>
      </p:pic>
      <p:pic>
        <p:nvPicPr>
          <p:cNvPr id="12" name="Picture 11">
            <a:extLst>
              <a:ext uri="{FF2B5EF4-FFF2-40B4-BE49-F238E27FC236}">
                <a16:creationId xmlns:a16="http://schemas.microsoft.com/office/drawing/2014/main" id="{10E1295C-BE86-3D4F-ACB4-E56CF0EC8962}"/>
              </a:ext>
            </a:extLst>
          </p:cNvPr>
          <p:cNvPicPr>
            <a:picLocks noChangeAspect="1"/>
          </p:cNvPicPr>
          <p:nvPr/>
        </p:nvPicPr>
        <p:blipFill rotWithShape="1">
          <a:blip r:embed="rId4"/>
          <a:srcRect l="21629" t="7309" r="53307" b="5020"/>
          <a:stretch/>
        </p:blipFill>
        <p:spPr>
          <a:xfrm rot="5400000">
            <a:off x="2166576" y="2024815"/>
            <a:ext cx="2128362" cy="5583690"/>
          </a:xfrm>
          <a:prstGeom prst="rect">
            <a:avLst/>
          </a:prstGeom>
        </p:spPr>
      </p:pic>
      <p:sp>
        <p:nvSpPr>
          <p:cNvPr id="7" name="Donut 6">
            <a:extLst>
              <a:ext uri="{FF2B5EF4-FFF2-40B4-BE49-F238E27FC236}">
                <a16:creationId xmlns:a16="http://schemas.microsoft.com/office/drawing/2014/main" id="{332B26DF-DFE6-DC43-A2D4-BF4D5A93AEC9}"/>
              </a:ext>
            </a:extLst>
          </p:cNvPr>
          <p:cNvSpPr/>
          <p:nvPr/>
        </p:nvSpPr>
        <p:spPr>
          <a:xfrm>
            <a:off x="3841738" y="4037192"/>
            <a:ext cx="1522742" cy="2063104"/>
          </a:xfrm>
          <a:prstGeom prst="donut">
            <a:avLst>
              <a:gd name="adj" fmla="val 370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5BB98C70-44A4-A24D-B48B-4ED7DD09BC4D}"/>
              </a:ext>
            </a:extLst>
          </p:cNvPr>
          <p:cNvSpPr/>
          <p:nvPr/>
        </p:nvSpPr>
        <p:spPr>
          <a:xfrm>
            <a:off x="9764244" y="3872599"/>
            <a:ext cx="1522742" cy="2063104"/>
          </a:xfrm>
          <a:prstGeom prst="donut">
            <a:avLst>
              <a:gd name="adj" fmla="val 370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E1863A4-637F-AC4A-AC5E-E9B397DDC60F}"/>
              </a:ext>
            </a:extLst>
          </p:cNvPr>
          <p:cNvSpPr txBox="1"/>
          <p:nvPr/>
        </p:nvSpPr>
        <p:spPr>
          <a:xfrm>
            <a:off x="458397" y="5935703"/>
            <a:ext cx="5704510" cy="646331"/>
          </a:xfrm>
          <a:prstGeom prst="rect">
            <a:avLst/>
          </a:prstGeom>
          <a:noFill/>
        </p:spPr>
        <p:txBody>
          <a:bodyPr wrap="none" rtlCol="0">
            <a:spAutoFit/>
          </a:bodyPr>
          <a:lstStyle/>
          <a:p>
            <a:r>
              <a:rPr lang="en-US" dirty="0"/>
              <a:t>Strip alignment is correct, and </a:t>
            </a:r>
            <a:r>
              <a:rPr lang="en-US" dirty="0" err="1"/>
              <a:t>inhA</a:t>
            </a:r>
            <a:r>
              <a:rPr lang="en-US" dirty="0"/>
              <a:t> results can be matched</a:t>
            </a:r>
          </a:p>
          <a:p>
            <a:r>
              <a:rPr lang="en-US" dirty="0"/>
              <a:t>to the banding patterns</a:t>
            </a:r>
          </a:p>
        </p:txBody>
      </p:sp>
      <p:sp>
        <p:nvSpPr>
          <p:cNvPr id="15" name="TextBox 14">
            <a:extLst>
              <a:ext uri="{FF2B5EF4-FFF2-40B4-BE49-F238E27FC236}">
                <a16:creationId xmlns:a16="http://schemas.microsoft.com/office/drawing/2014/main" id="{7BA6EAEE-FFE4-5449-A8EB-CD68831A5344}"/>
              </a:ext>
            </a:extLst>
          </p:cNvPr>
          <p:cNvSpPr txBox="1"/>
          <p:nvPr/>
        </p:nvSpPr>
        <p:spPr>
          <a:xfrm>
            <a:off x="6331053" y="5927808"/>
            <a:ext cx="5354094" cy="1077218"/>
          </a:xfrm>
          <a:prstGeom prst="rect">
            <a:avLst/>
          </a:prstGeom>
          <a:noFill/>
        </p:spPr>
        <p:txBody>
          <a:bodyPr wrap="none" rtlCol="0">
            <a:spAutoFit/>
          </a:bodyPr>
          <a:lstStyle/>
          <a:p>
            <a:r>
              <a:rPr lang="en-US" sz="1600" dirty="0"/>
              <a:t>Strip alignment is slightly shifted, making </a:t>
            </a:r>
            <a:r>
              <a:rPr lang="en-US" sz="1600" dirty="0" err="1"/>
              <a:t>inhA</a:t>
            </a:r>
            <a:r>
              <a:rPr lang="en-US" sz="1600" dirty="0"/>
              <a:t> result</a:t>
            </a:r>
          </a:p>
          <a:p>
            <a:r>
              <a:rPr lang="en-US" sz="1600" dirty="0"/>
              <a:t>interpretation a bit more difficult (The resulting bands present</a:t>
            </a:r>
          </a:p>
          <a:p>
            <a:r>
              <a:rPr lang="en-US" sz="1600" dirty="0"/>
              <a:t>here should indicate </a:t>
            </a:r>
            <a:r>
              <a:rPr lang="en-US" sz="1600" dirty="0" err="1"/>
              <a:t>inhA</a:t>
            </a:r>
            <a:r>
              <a:rPr lang="en-US" sz="1600" dirty="0"/>
              <a:t> and WT bands present only)</a:t>
            </a:r>
          </a:p>
          <a:p>
            <a:endParaRPr lang="en-US" sz="1600" dirty="0"/>
          </a:p>
        </p:txBody>
      </p:sp>
    </p:spTree>
    <p:extLst>
      <p:ext uri="{BB962C8B-B14F-4D97-AF65-F5344CB8AC3E}">
        <p14:creationId xmlns:p14="http://schemas.microsoft.com/office/powerpoint/2010/main" val="400916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BFCA-DEF7-A948-8D7D-17200FEAF929}"/>
              </a:ext>
            </a:extLst>
          </p:cNvPr>
          <p:cNvSpPr>
            <a:spLocks noGrp="1"/>
          </p:cNvSpPr>
          <p:nvPr>
            <p:ph type="title"/>
          </p:nvPr>
        </p:nvSpPr>
        <p:spPr>
          <a:xfrm>
            <a:off x="679704" y="-256667"/>
            <a:ext cx="10515600" cy="1325563"/>
          </a:xfrm>
        </p:spPr>
        <p:txBody>
          <a:bodyPr>
            <a:normAutofit/>
          </a:bodyPr>
          <a:lstStyle/>
          <a:p>
            <a:r>
              <a:rPr lang="en-US" sz="3600" dirty="0"/>
              <a:t>Strip interpretation: M. </a:t>
            </a:r>
            <a:r>
              <a:rPr lang="en-US" sz="3600" i="1" dirty="0"/>
              <a:t>tuberculosis</a:t>
            </a:r>
            <a:r>
              <a:rPr lang="en-US" sz="3600" dirty="0"/>
              <a:t> complex strain</a:t>
            </a:r>
          </a:p>
        </p:txBody>
      </p:sp>
      <p:sp>
        <p:nvSpPr>
          <p:cNvPr id="3" name="Content Placeholder 2">
            <a:extLst>
              <a:ext uri="{FF2B5EF4-FFF2-40B4-BE49-F238E27FC236}">
                <a16:creationId xmlns:a16="http://schemas.microsoft.com/office/drawing/2014/main" id="{4DA00F40-0D95-5949-8225-EB74A82E5B28}"/>
              </a:ext>
            </a:extLst>
          </p:cNvPr>
          <p:cNvSpPr>
            <a:spLocks noGrp="1"/>
          </p:cNvSpPr>
          <p:nvPr>
            <p:ph idx="1"/>
          </p:nvPr>
        </p:nvSpPr>
        <p:spPr>
          <a:xfrm>
            <a:off x="195072" y="4437890"/>
            <a:ext cx="11109960" cy="2080450"/>
          </a:xfrm>
        </p:spPr>
        <p:txBody>
          <a:bodyPr>
            <a:normAutofit/>
          </a:bodyPr>
          <a:lstStyle/>
          <a:p>
            <a:pPr marL="0" indent="0">
              <a:buNone/>
            </a:pPr>
            <a:endParaRPr lang="en-US" sz="2000" dirty="0"/>
          </a:p>
          <a:p>
            <a:pPr marL="0" indent="0">
              <a:buNone/>
            </a:pPr>
            <a:r>
              <a:rPr lang="en-US" sz="2000" dirty="0"/>
              <a:t>Sample #1: CC, AC and TUB bands all present: This is a </a:t>
            </a:r>
            <a:r>
              <a:rPr lang="en-US" sz="2000" b="1" u="sng" dirty="0"/>
              <a:t>valid</a:t>
            </a:r>
            <a:r>
              <a:rPr lang="en-US" sz="2000" dirty="0"/>
              <a:t> positive MTBC result.</a:t>
            </a:r>
          </a:p>
          <a:p>
            <a:pPr marL="0" indent="0">
              <a:buNone/>
            </a:pPr>
            <a:r>
              <a:rPr lang="en-US" sz="2000" dirty="0"/>
              <a:t>Sample #2: CC, AC bands are present, but TUB band is absent: This is a </a:t>
            </a:r>
            <a:r>
              <a:rPr lang="en-US" sz="2000" b="1" u="sng" dirty="0"/>
              <a:t>valid negative </a:t>
            </a:r>
            <a:r>
              <a:rPr lang="en-US" sz="2000" dirty="0"/>
              <a:t>MTBC result.</a:t>
            </a:r>
          </a:p>
          <a:p>
            <a:pPr marL="0" indent="0">
              <a:buNone/>
            </a:pPr>
            <a:r>
              <a:rPr lang="en-US" sz="2000" dirty="0"/>
              <a:t>Sample #3: CC, AC and TUB bands all present: This is a </a:t>
            </a:r>
            <a:r>
              <a:rPr lang="en-US" sz="2000" b="1" u="sng" dirty="0"/>
              <a:t>valid</a:t>
            </a:r>
            <a:r>
              <a:rPr lang="en-US" sz="2000" dirty="0"/>
              <a:t> positive MTBC result.</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CF99357-E233-F544-BE2F-D8750C63CC78}"/>
              </a:ext>
            </a:extLst>
          </p:cNvPr>
          <p:cNvPicPr>
            <a:picLocks noChangeAspect="1"/>
          </p:cNvPicPr>
          <p:nvPr/>
        </p:nvPicPr>
        <p:blipFill rotWithShape="1">
          <a:blip r:embed="rId2"/>
          <a:srcRect l="21629" t="7309" r="41319" b="5020"/>
          <a:stretch/>
        </p:blipFill>
        <p:spPr>
          <a:xfrm rot="5400000">
            <a:off x="3594641" y="-648177"/>
            <a:ext cx="3551872" cy="6303268"/>
          </a:xfrm>
          <a:prstGeom prst="rect">
            <a:avLst/>
          </a:prstGeom>
        </p:spPr>
      </p:pic>
    </p:spTree>
    <p:extLst>
      <p:ext uri="{BB962C8B-B14F-4D97-AF65-F5344CB8AC3E}">
        <p14:creationId xmlns:p14="http://schemas.microsoft.com/office/powerpoint/2010/main" val="180402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BFCA-DEF7-A948-8D7D-17200FEAF929}"/>
              </a:ext>
            </a:extLst>
          </p:cNvPr>
          <p:cNvSpPr>
            <a:spLocks noGrp="1"/>
          </p:cNvSpPr>
          <p:nvPr>
            <p:ph type="title"/>
          </p:nvPr>
        </p:nvSpPr>
        <p:spPr>
          <a:xfrm>
            <a:off x="1569720" y="-268859"/>
            <a:ext cx="10515600" cy="1325563"/>
          </a:xfrm>
        </p:spPr>
        <p:txBody>
          <a:bodyPr>
            <a:normAutofit/>
          </a:bodyPr>
          <a:lstStyle/>
          <a:p>
            <a:r>
              <a:rPr lang="en-US" sz="3600" dirty="0"/>
              <a:t>Strip interpretation: Susceptibility Patterns</a:t>
            </a:r>
          </a:p>
        </p:txBody>
      </p:sp>
      <p:sp>
        <p:nvSpPr>
          <p:cNvPr id="3" name="Content Placeholder 2">
            <a:extLst>
              <a:ext uri="{FF2B5EF4-FFF2-40B4-BE49-F238E27FC236}">
                <a16:creationId xmlns:a16="http://schemas.microsoft.com/office/drawing/2014/main" id="{4DA00F40-0D95-5949-8225-EB74A82E5B28}"/>
              </a:ext>
            </a:extLst>
          </p:cNvPr>
          <p:cNvSpPr>
            <a:spLocks noGrp="1"/>
          </p:cNvSpPr>
          <p:nvPr>
            <p:ph idx="1"/>
          </p:nvPr>
        </p:nvSpPr>
        <p:spPr>
          <a:xfrm>
            <a:off x="195072" y="4279393"/>
            <a:ext cx="11109960" cy="2578607"/>
          </a:xfrm>
        </p:spPr>
        <p:txBody>
          <a:bodyPr>
            <a:normAutofit/>
          </a:bodyPr>
          <a:lstStyle/>
          <a:p>
            <a:pPr marL="0" indent="0">
              <a:buNone/>
            </a:pPr>
            <a:endParaRPr lang="en-US" sz="2000" dirty="0"/>
          </a:p>
          <a:p>
            <a:pPr marL="0" indent="0">
              <a:buNone/>
            </a:pPr>
            <a:r>
              <a:rPr lang="en-US" sz="2000" dirty="0"/>
              <a:t>Sample #1: All 3 drug control loci (</a:t>
            </a:r>
            <a:r>
              <a:rPr lang="en-US" sz="2000" dirty="0" err="1"/>
              <a:t>rpoB</a:t>
            </a:r>
            <a:r>
              <a:rPr lang="en-US" sz="2000" dirty="0"/>
              <a:t>/</a:t>
            </a:r>
            <a:r>
              <a:rPr lang="en-US" sz="2000" dirty="0" err="1"/>
              <a:t>katG</a:t>
            </a:r>
            <a:r>
              <a:rPr lang="en-US" sz="2000" dirty="0"/>
              <a:t>/</a:t>
            </a:r>
            <a:r>
              <a:rPr lang="en-US" sz="2000" dirty="0" err="1"/>
              <a:t>inhA</a:t>
            </a:r>
            <a:r>
              <a:rPr lang="en-US" sz="2000" dirty="0"/>
              <a:t>) have bands present, so the mutation data is </a:t>
            </a:r>
            <a:r>
              <a:rPr lang="en-US" sz="2000" b="1" u="sng" dirty="0"/>
              <a:t>valid</a:t>
            </a:r>
            <a:r>
              <a:rPr lang="en-US" sz="2000" dirty="0"/>
              <a:t>. Comparing the WT and MUT bands to the AC band, all WT bands present, and there are no MUT bands that are darker than the AC band. Therefore this is an </a:t>
            </a:r>
            <a:r>
              <a:rPr lang="en-US" sz="2000" b="1" u="sng" dirty="0"/>
              <a:t>MTBC strain showing no mutations for INH or RIF</a:t>
            </a:r>
            <a:r>
              <a:rPr lang="en-US" sz="2000" dirty="0"/>
              <a:t>. </a:t>
            </a:r>
          </a:p>
          <a:p>
            <a:pPr marL="0" indent="0">
              <a:buNone/>
            </a:pPr>
            <a:endParaRPr lang="en-US" dirty="0"/>
          </a:p>
        </p:txBody>
      </p:sp>
      <p:pic>
        <p:nvPicPr>
          <p:cNvPr id="4" name="Picture 3">
            <a:extLst>
              <a:ext uri="{FF2B5EF4-FFF2-40B4-BE49-F238E27FC236}">
                <a16:creationId xmlns:a16="http://schemas.microsoft.com/office/drawing/2014/main" id="{CCF99357-E233-F544-BE2F-D8750C63CC78}"/>
              </a:ext>
            </a:extLst>
          </p:cNvPr>
          <p:cNvPicPr>
            <a:picLocks noChangeAspect="1"/>
          </p:cNvPicPr>
          <p:nvPr/>
        </p:nvPicPr>
        <p:blipFill rotWithShape="1">
          <a:blip r:embed="rId2"/>
          <a:srcRect l="21629" t="7649" r="41319" b="5020"/>
          <a:stretch/>
        </p:blipFill>
        <p:spPr>
          <a:xfrm rot="5400000">
            <a:off x="3582449" y="-635985"/>
            <a:ext cx="3551872" cy="6278884"/>
          </a:xfrm>
          <a:prstGeom prst="rect">
            <a:avLst/>
          </a:prstGeom>
        </p:spPr>
      </p:pic>
      <p:sp>
        <p:nvSpPr>
          <p:cNvPr id="5" name="Donut 4">
            <a:extLst>
              <a:ext uri="{FF2B5EF4-FFF2-40B4-BE49-F238E27FC236}">
                <a16:creationId xmlns:a16="http://schemas.microsoft.com/office/drawing/2014/main" id="{D0517047-26BC-4246-B8F4-FD94E79DE91E}"/>
              </a:ext>
            </a:extLst>
          </p:cNvPr>
          <p:cNvSpPr/>
          <p:nvPr/>
        </p:nvSpPr>
        <p:spPr>
          <a:xfrm>
            <a:off x="7802880" y="2377440"/>
            <a:ext cx="816864" cy="853440"/>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805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BFCA-DEF7-A948-8D7D-17200FEAF929}"/>
              </a:ext>
            </a:extLst>
          </p:cNvPr>
          <p:cNvSpPr>
            <a:spLocks noGrp="1"/>
          </p:cNvSpPr>
          <p:nvPr>
            <p:ph type="title"/>
          </p:nvPr>
        </p:nvSpPr>
        <p:spPr>
          <a:xfrm>
            <a:off x="1569720" y="-268859"/>
            <a:ext cx="10515600" cy="1325563"/>
          </a:xfrm>
        </p:spPr>
        <p:txBody>
          <a:bodyPr>
            <a:normAutofit/>
          </a:bodyPr>
          <a:lstStyle/>
          <a:p>
            <a:r>
              <a:rPr lang="en-US" sz="3600" dirty="0"/>
              <a:t>Strip interpretation: Susceptibility Patterns</a:t>
            </a:r>
          </a:p>
        </p:txBody>
      </p:sp>
      <p:sp>
        <p:nvSpPr>
          <p:cNvPr id="3" name="Content Placeholder 2">
            <a:extLst>
              <a:ext uri="{FF2B5EF4-FFF2-40B4-BE49-F238E27FC236}">
                <a16:creationId xmlns:a16="http://schemas.microsoft.com/office/drawing/2014/main" id="{4DA00F40-0D95-5949-8225-EB74A82E5B28}"/>
              </a:ext>
            </a:extLst>
          </p:cNvPr>
          <p:cNvSpPr>
            <a:spLocks noGrp="1"/>
          </p:cNvSpPr>
          <p:nvPr>
            <p:ph idx="1"/>
          </p:nvPr>
        </p:nvSpPr>
        <p:spPr>
          <a:xfrm>
            <a:off x="195072" y="4279393"/>
            <a:ext cx="11109960" cy="2578607"/>
          </a:xfrm>
        </p:spPr>
        <p:txBody>
          <a:bodyPr>
            <a:normAutofit/>
          </a:bodyPr>
          <a:lstStyle/>
          <a:p>
            <a:pPr marL="0" indent="0">
              <a:buNone/>
            </a:pPr>
            <a:endParaRPr lang="en-US" sz="2000" dirty="0"/>
          </a:p>
          <a:p>
            <a:pPr marL="0" indent="0">
              <a:buNone/>
            </a:pPr>
            <a:r>
              <a:rPr lang="en-US" sz="2000" dirty="0"/>
              <a:t>Sample #2: There are only CC and AC bands present. Since this is a valid negative result, there are </a:t>
            </a:r>
            <a:r>
              <a:rPr lang="en-US" sz="2000" b="1" u="sng" dirty="0"/>
              <a:t>no results for susceptibility.</a:t>
            </a:r>
          </a:p>
          <a:p>
            <a:pPr marL="0" indent="0">
              <a:buNone/>
            </a:pPr>
            <a:endParaRPr lang="en-US" dirty="0"/>
          </a:p>
        </p:txBody>
      </p:sp>
      <p:pic>
        <p:nvPicPr>
          <p:cNvPr id="4" name="Picture 3">
            <a:extLst>
              <a:ext uri="{FF2B5EF4-FFF2-40B4-BE49-F238E27FC236}">
                <a16:creationId xmlns:a16="http://schemas.microsoft.com/office/drawing/2014/main" id="{CCF99357-E233-F544-BE2F-D8750C63CC78}"/>
              </a:ext>
            </a:extLst>
          </p:cNvPr>
          <p:cNvPicPr>
            <a:picLocks noChangeAspect="1"/>
          </p:cNvPicPr>
          <p:nvPr/>
        </p:nvPicPr>
        <p:blipFill rotWithShape="1">
          <a:blip r:embed="rId2"/>
          <a:srcRect l="21629" t="7818" r="41319" b="5020"/>
          <a:stretch/>
        </p:blipFill>
        <p:spPr>
          <a:xfrm rot="5400000">
            <a:off x="3576353" y="-629889"/>
            <a:ext cx="3551872" cy="6266692"/>
          </a:xfrm>
          <a:prstGeom prst="rect">
            <a:avLst/>
          </a:prstGeom>
        </p:spPr>
      </p:pic>
      <p:sp>
        <p:nvSpPr>
          <p:cNvPr id="5" name="Donut 4">
            <a:extLst>
              <a:ext uri="{FF2B5EF4-FFF2-40B4-BE49-F238E27FC236}">
                <a16:creationId xmlns:a16="http://schemas.microsoft.com/office/drawing/2014/main" id="{48D0BDD5-F99F-2143-845A-A11332C5B418}"/>
              </a:ext>
            </a:extLst>
          </p:cNvPr>
          <p:cNvSpPr/>
          <p:nvPr/>
        </p:nvSpPr>
        <p:spPr>
          <a:xfrm>
            <a:off x="7815072" y="3060192"/>
            <a:ext cx="816864" cy="853440"/>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143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BFCA-DEF7-A948-8D7D-17200FEAF929}"/>
              </a:ext>
            </a:extLst>
          </p:cNvPr>
          <p:cNvSpPr>
            <a:spLocks noGrp="1"/>
          </p:cNvSpPr>
          <p:nvPr>
            <p:ph type="title"/>
          </p:nvPr>
        </p:nvSpPr>
        <p:spPr>
          <a:xfrm>
            <a:off x="1569720" y="-268859"/>
            <a:ext cx="10515600" cy="1325563"/>
          </a:xfrm>
        </p:spPr>
        <p:txBody>
          <a:bodyPr>
            <a:normAutofit/>
          </a:bodyPr>
          <a:lstStyle/>
          <a:p>
            <a:r>
              <a:rPr lang="en-US" sz="3600" dirty="0"/>
              <a:t>Strip interpretation: Susceptibility Patterns</a:t>
            </a:r>
          </a:p>
        </p:txBody>
      </p:sp>
      <p:sp>
        <p:nvSpPr>
          <p:cNvPr id="3" name="Content Placeholder 2">
            <a:extLst>
              <a:ext uri="{FF2B5EF4-FFF2-40B4-BE49-F238E27FC236}">
                <a16:creationId xmlns:a16="http://schemas.microsoft.com/office/drawing/2014/main" id="{4DA00F40-0D95-5949-8225-EB74A82E5B28}"/>
              </a:ext>
            </a:extLst>
          </p:cNvPr>
          <p:cNvSpPr>
            <a:spLocks noGrp="1"/>
          </p:cNvSpPr>
          <p:nvPr>
            <p:ph idx="1"/>
          </p:nvPr>
        </p:nvSpPr>
        <p:spPr>
          <a:xfrm>
            <a:off x="195072" y="4279393"/>
            <a:ext cx="11996928" cy="2578607"/>
          </a:xfrm>
        </p:spPr>
        <p:txBody>
          <a:bodyPr>
            <a:normAutofit fontScale="70000" lnSpcReduction="20000"/>
          </a:bodyPr>
          <a:lstStyle/>
          <a:p>
            <a:pPr marL="0" indent="0">
              <a:buNone/>
            </a:pPr>
            <a:endParaRPr lang="en-US" sz="2000" dirty="0"/>
          </a:p>
          <a:p>
            <a:pPr marL="0" indent="0">
              <a:buNone/>
            </a:pPr>
            <a:r>
              <a:rPr lang="en-US" sz="2600" dirty="0"/>
              <a:t>Sample #3: All 3 drug control loci (</a:t>
            </a:r>
            <a:r>
              <a:rPr lang="en-US" sz="2600" dirty="0" err="1"/>
              <a:t>rpoB</a:t>
            </a:r>
            <a:r>
              <a:rPr lang="en-US" sz="2600" dirty="0"/>
              <a:t>/</a:t>
            </a:r>
            <a:r>
              <a:rPr lang="en-US" sz="2600" dirty="0" err="1"/>
              <a:t>katG</a:t>
            </a:r>
            <a:r>
              <a:rPr lang="en-US" sz="2600" dirty="0"/>
              <a:t>/</a:t>
            </a:r>
            <a:r>
              <a:rPr lang="en-US" sz="2600" dirty="0" err="1"/>
              <a:t>inhA</a:t>
            </a:r>
            <a:r>
              <a:rPr lang="en-US" sz="2600" dirty="0"/>
              <a:t>) have bands present, so the mutation data is </a:t>
            </a:r>
            <a:r>
              <a:rPr lang="en-US" sz="2600" b="1" u="sng" dirty="0"/>
              <a:t>valid</a:t>
            </a:r>
            <a:r>
              <a:rPr lang="en-US" sz="2600" dirty="0"/>
              <a:t>. </a:t>
            </a:r>
          </a:p>
          <a:p>
            <a:pPr marL="0" indent="0">
              <a:buNone/>
            </a:pPr>
            <a:r>
              <a:rPr lang="en-US" sz="2000" dirty="0"/>
              <a:t>For RIF</a:t>
            </a:r>
            <a:r>
              <a:rPr lang="en-US" sz="2000" dirty="0">
                <a:sym typeface="Wingdings" pitchFamily="2" charset="2"/>
              </a:rPr>
              <a:t></a:t>
            </a:r>
          </a:p>
          <a:p>
            <a:pPr marL="0" indent="0">
              <a:buNone/>
            </a:pPr>
            <a:r>
              <a:rPr lang="en-US" sz="2000" dirty="0"/>
              <a:t>       </a:t>
            </a:r>
            <a:r>
              <a:rPr lang="en-US" sz="2000" dirty="0" err="1"/>
              <a:t>rpoB</a:t>
            </a:r>
            <a:r>
              <a:rPr lang="en-US" sz="2000" dirty="0"/>
              <a:t>: All WT bands are present, and there is 1 MUT band (MUT3) that is darker than the AC band</a:t>
            </a:r>
          </a:p>
          <a:p>
            <a:pPr marL="0" indent="0">
              <a:buNone/>
            </a:pPr>
            <a:r>
              <a:rPr lang="en-US" sz="2000" b="1" dirty="0"/>
              <a:t>       </a:t>
            </a:r>
            <a:r>
              <a:rPr lang="en-US" sz="2000" b="1" u="sng" dirty="0"/>
              <a:t>Summary: This indicates a RIF mutation that may correlate with resistance</a:t>
            </a:r>
            <a:endParaRPr lang="en-US" sz="2000" u="sng" dirty="0"/>
          </a:p>
          <a:p>
            <a:pPr marL="0" indent="0">
              <a:buNone/>
            </a:pPr>
            <a:r>
              <a:rPr lang="en-US" sz="2000" dirty="0"/>
              <a:t>For INH</a:t>
            </a:r>
            <a:r>
              <a:rPr lang="en-US" sz="2000" dirty="0">
                <a:sym typeface="Wingdings" pitchFamily="2" charset="2"/>
              </a:rPr>
              <a:t></a:t>
            </a:r>
          </a:p>
          <a:p>
            <a:pPr marL="0" indent="0">
              <a:buNone/>
            </a:pPr>
            <a:r>
              <a:rPr lang="en-US" sz="2000" dirty="0"/>
              <a:t>       </a:t>
            </a:r>
            <a:r>
              <a:rPr lang="en-US" sz="2000" dirty="0" err="1"/>
              <a:t>inhA</a:t>
            </a:r>
            <a:r>
              <a:rPr lang="en-US" sz="2000" dirty="0"/>
              <a:t>:  The WT band is NOT present for </a:t>
            </a:r>
            <a:r>
              <a:rPr lang="en-US" sz="2000" dirty="0" err="1"/>
              <a:t>inhA</a:t>
            </a:r>
            <a:r>
              <a:rPr lang="en-US" sz="2000" dirty="0"/>
              <a:t> WT1, but faintly present for WT2. In addition, there is a MUT band present (MUT1).</a:t>
            </a:r>
          </a:p>
          <a:p>
            <a:pPr marL="0" indent="0">
              <a:buNone/>
            </a:pPr>
            <a:r>
              <a:rPr lang="en-US" sz="2000" dirty="0"/>
              <a:t>       </a:t>
            </a:r>
            <a:r>
              <a:rPr lang="en-US" sz="2000" dirty="0" err="1"/>
              <a:t>katG</a:t>
            </a:r>
            <a:r>
              <a:rPr lang="en-US" sz="2000" dirty="0"/>
              <a:t>: The WT band is present and there are no MUT present.</a:t>
            </a:r>
          </a:p>
          <a:p>
            <a:pPr marL="0" indent="0">
              <a:buNone/>
            </a:pPr>
            <a:r>
              <a:rPr lang="en-US" sz="1900" dirty="0"/>
              <a:t>      </a:t>
            </a:r>
            <a:r>
              <a:rPr lang="en-US" sz="1900" b="1" u="sng" dirty="0"/>
              <a:t> Summary: There is a mutation in INH (</a:t>
            </a:r>
            <a:r>
              <a:rPr lang="en-US" sz="1900" b="1" u="sng" dirty="0" err="1"/>
              <a:t>inhA</a:t>
            </a:r>
            <a:r>
              <a:rPr lang="en-US" sz="1900" b="1" u="sng" dirty="0"/>
              <a:t>) that may correlate with low-level phenotypic resistance</a:t>
            </a:r>
          </a:p>
        </p:txBody>
      </p:sp>
      <p:pic>
        <p:nvPicPr>
          <p:cNvPr id="4" name="Picture 3">
            <a:extLst>
              <a:ext uri="{FF2B5EF4-FFF2-40B4-BE49-F238E27FC236}">
                <a16:creationId xmlns:a16="http://schemas.microsoft.com/office/drawing/2014/main" id="{CCF99357-E233-F544-BE2F-D8750C63CC78}"/>
              </a:ext>
            </a:extLst>
          </p:cNvPr>
          <p:cNvPicPr>
            <a:picLocks noChangeAspect="1"/>
          </p:cNvPicPr>
          <p:nvPr/>
        </p:nvPicPr>
        <p:blipFill rotWithShape="1">
          <a:blip r:embed="rId2"/>
          <a:srcRect l="21629" t="7309" r="41319" b="5020"/>
          <a:stretch/>
        </p:blipFill>
        <p:spPr>
          <a:xfrm rot="5400000">
            <a:off x="3692177" y="-648176"/>
            <a:ext cx="3551872" cy="6303266"/>
          </a:xfrm>
          <a:prstGeom prst="rect">
            <a:avLst/>
          </a:prstGeom>
        </p:spPr>
      </p:pic>
      <p:sp>
        <p:nvSpPr>
          <p:cNvPr id="5" name="Donut 4">
            <a:extLst>
              <a:ext uri="{FF2B5EF4-FFF2-40B4-BE49-F238E27FC236}">
                <a16:creationId xmlns:a16="http://schemas.microsoft.com/office/drawing/2014/main" id="{4C0B5E15-51CF-5546-B579-AF49B0856969}"/>
              </a:ext>
            </a:extLst>
          </p:cNvPr>
          <p:cNvSpPr/>
          <p:nvPr/>
        </p:nvSpPr>
        <p:spPr>
          <a:xfrm>
            <a:off x="7924800" y="3621024"/>
            <a:ext cx="816864" cy="853440"/>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895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A89A7-BD48-324B-84CF-D512E807B569}"/>
              </a:ext>
            </a:extLst>
          </p:cNvPr>
          <p:cNvSpPr txBox="1">
            <a:spLocks/>
          </p:cNvSpPr>
          <p:nvPr/>
        </p:nvSpPr>
        <p:spPr>
          <a:xfrm>
            <a:off x="275844" y="10035"/>
            <a:ext cx="11379708" cy="1305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Interpreting Line Probe Assay Strips: </a:t>
            </a:r>
            <a:r>
              <a:rPr lang="en-US" dirty="0" err="1"/>
              <a:t>MTBDRsl</a:t>
            </a:r>
            <a:endParaRPr lang="en-US" dirty="0"/>
          </a:p>
        </p:txBody>
      </p:sp>
      <p:sp>
        <p:nvSpPr>
          <p:cNvPr id="9" name="Content Placeholder 8">
            <a:extLst>
              <a:ext uri="{FF2B5EF4-FFF2-40B4-BE49-F238E27FC236}">
                <a16:creationId xmlns:a16="http://schemas.microsoft.com/office/drawing/2014/main" id="{30141A44-EED7-C247-878B-2A9A28548A79}"/>
              </a:ext>
            </a:extLst>
          </p:cNvPr>
          <p:cNvSpPr>
            <a:spLocks noGrp="1"/>
          </p:cNvSpPr>
          <p:nvPr>
            <p:ph idx="1"/>
          </p:nvPr>
        </p:nvSpPr>
        <p:spPr>
          <a:xfrm>
            <a:off x="275844" y="1485267"/>
            <a:ext cx="4600956" cy="5372733"/>
          </a:xfrm>
        </p:spPr>
        <p:txBody>
          <a:bodyPr/>
          <a:lstStyle/>
          <a:p>
            <a:r>
              <a:rPr lang="en-US" dirty="0"/>
              <a:t>Interpret the same way as the </a:t>
            </a:r>
            <a:r>
              <a:rPr lang="en-US" dirty="0" err="1"/>
              <a:t>MTBDRplus</a:t>
            </a:r>
            <a:r>
              <a:rPr lang="en-US" dirty="0"/>
              <a:t> assay</a:t>
            </a:r>
          </a:p>
          <a:p>
            <a:pPr marL="0" indent="0">
              <a:buNone/>
            </a:pPr>
            <a:endParaRPr lang="en-US" dirty="0"/>
          </a:p>
          <a:p>
            <a:pPr lvl="1"/>
            <a:r>
              <a:rPr lang="en-US" dirty="0"/>
              <a:t>CC/AC/TUB control present?</a:t>
            </a:r>
          </a:p>
          <a:p>
            <a:pPr marL="457200" lvl="1" indent="0">
              <a:buNone/>
            </a:pPr>
            <a:endParaRPr lang="en-US" dirty="0"/>
          </a:p>
          <a:p>
            <a:pPr lvl="1"/>
            <a:r>
              <a:rPr lang="en-US" dirty="0"/>
              <a:t>Drug control bands present?</a:t>
            </a:r>
          </a:p>
          <a:p>
            <a:pPr marL="457200" lvl="1" indent="0">
              <a:buNone/>
            </a:pPr>
            <a:endParaRPr lang="en-US" dirty="0"/>
          </a:p>
          <a:p>
            <a:pPr lvl="1"/>
            <a:r>
              <a:rPr lang="en-US" dirty="0"/>
              <a:t>Review WT and MUT bands</a:t>
            </a:r>
          </a:p>
          <a:p>
            <a:pPr lvl="1"/>
            <a:endParaRPr lang="en-US" dirty="0"/>
          </a:p>
          <a:p>
            <a:pPr marL="0" indent="0" algn="ctr">
              <a:buNone/>
            </a:pPr>
            <a:r>
              <a:rPr lang="en-US" sz="2400" b="1" dirty="0"/>
              <a:t>Make sure to interpret based on the correct test version!</a:t>
            </a:r>
          </a:p>
          <a:p>
            <a:endParaRPr lang="en-US" dirty="0"/>
          </a:p>
          <a:p>
            <a:endParaRPr lang="en-US" dirty="0"/>
          </a:p>
        </p:txBody>
      </p:sp>
      <p:pic>
        <p:nvPicPr>
          <p:cNvPr id="14" name="Picture 13">
            <a:extLst>
              <a:ext uri="{FF2B5EF4-FFF2-40B4-BE49-F238E27FC236}">
                <a16:creationId xmlns:a16="http://schemas.microsoft.com/office/drawing/2014/main" id="{CDFAABE8-727A-3346-9E3E-85761C8A3577}"/>
              </a:ext>
            </a:extLst>
          </p:cNvPr>
          <p:cNvPicPr>
            <a:picLocks noChangeAspect="1"/>
          </p:cNvPicPr>
          <p:nvPr/>
        </p:nvPicPr>
        <p:blipFill rotWithShape="1">
          <a:blip r:embed="rId2"/>
          <a:srcRect l="1414" r="14239"/>
          <a:stretch/>
        </p:blipFill>
        <p:spPr>
          <a:xfrm>
            <a:off x="5181600" y="1265290"/>
            <a:ext cx="6888480" cy="5233046"/>
          </a:xfrm>
          <a:prstGeom prst="rect">
            <a:avLst/>
          </a:prstGeom>
        </p:spPr>
      </p:pic>
    </p:spTree>
    <p:extLst>
      <p:ext uri="{BB962C8B-B14F-4D97-AF65-F5344CB8AC3E}">
        <p14:creationId xmlns:p14="http://schemas.microsoft.com/office/powerpoint/2010/main" val="8543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8622-7467-584E-8649-891728822B5F}"/>
              </a:ext>
            </a:extLst>
          </p:cNvPr>
          <p:cNvSpPr>
            <a:spLocks noGrp="1"/>
          </p:cNvSpPr>
          <p:nvPr>
            <p:ph type="title"/>
          </p:nvPr>
        </p:nvSpPr>
        <p:spPr>
          <a:xfrm>
            <a:off x="838200" y="-268859"/>
            <a:ext cx="10515600" cy="1325563"/>
          </a:xfrm>
        </p:spPr>
        <p:txBody>
          <a:bodyPr/>
          <a:lstStyle/>
          <a:p>
            <a:r>
              <a:rPr lang="en-US" dirty="0" err="1"/>
              <a:t>MTBDRsl</a:t>
            </a:r>
            <a:r>
              <a:rPr lang="en-US" dirty="0"/>
              <a:t> (V1.0) example:</a:t>
            </a:r>
          </a:p>
        </p:txBody>
      </p:sp>
      <p:sp>
        <p:nvSpPr>
          <p:cNvPr id="5" name="Content Placeholder 4">
            <a:extLst>
              <a:ext uri="{FF2B5EF4-FFF2-40B4-BE49-F238E27FC236}">
                <a16:creationId xmlns:a16="http://schemas.microsoft.com/office/drawing/2014/main" id="{01FA0D0E-9F6A-6E46-BE45-19BBDDE46ADA}"/>
              </a:ext>
            </a:extLst>
          </p:cNvPr>
          <p:cNvSpPr>
            <a:spLocks noGrp="1"/>
          </p:cNvSpPr>
          <p:nvPr>
            <p:ph idx="1"/>
          </p:nvPr>
        </p:nvSpPr>
        <p:spPr>
          <a:xfrm>
            <a:off x="0" y="776287"/>
            <a:ext cx="8022336" cy="6072823"/>
          </a:xfrm>
        </p:spPr>
        <p:txBody>
          <a:bodyPr>
            <a:normAutofit lnSpcReduction="10000"/>
          </a:bodyPr>
          <a:lstStyle/>
          <a:p>
            <a:r>
              <a:rPr lang="en-US" dirty="0"/>
              <a:t>Sample #1:</a:t>
            </a:r>
          </a:p>
          <a:p>
            <a:pPr lvl="1"/>
            <a:r>
              <a:rPr lang="en-US" sz="1800" dirty="0"/>
              <a:t>CC, AC and TUB bands present: MTB complex (+)</a:t>
            </a:r>
          </a:p>
          <a:p>
            <a:pPr lvl="1"/>
            <a:r>
              <a:rPr lang="en-US" sz="1800" dirty="0"/>
              <a:t>Drug control bands present</a:t>
            </a:r>
          </a:p>
          <a:p>
            <a:pPr lvl="1"/>
            <a:r>
              <a:rPr lang="en-US" sz="1800" dirty="0"/>
              <a:t>WT bands present for all drugs</a:t>
            </a:r>
          </a:p>
          <a:p>
            <a:pPr lvl="1"/>
            <a:r>
              <a:rPr lang="en-US" sz="1800" dirty="0"/>
              <a:t>NO MUT bands present</a:t>
            </a:r>
          </a:p>
          <a:p>
            <a:pPr marL="457200" lvl="1" indent="0">
              <a:buNone/>
            </a:pPr>
            <a:r>
              <a:rPr lang="en-US" sz="1800" b="1" dirty="0"/>
              <a:t>Interpretation: MTB complex (+), no mutations found</a:t>
            </a:r>
          </a:p>
          <a:p>
            <a:r>
              <a:rPr lang="en-US" dirty="0"/>
              <a:t>Sample 2:</a:t>
            </a:r>
          </a:p>
          <a:p>
            <a:pPr lvl="1"/>
            <a:r>
              <a:rPr lang="en-US" sz="1800" dirty="0"/>
              <a:t>CC, AC bands present, TUB bands absent: MTB complex (-)</a:t>
            </a:r>
          </a:p>
          <a:p>
            <a:pPr lvl="1"/>
            <a:r>
              <a:rPr lang="en-US" sz="1800" dirty="0"/>
              <a:t>Drug control bands absent</a:t>
            </a:r>
          </a:p>
          <a:p>
            <a:pPr lvl="1"/>
            <a:r>
              <a:rPr lang="en-US" sz="1800" dirty="0"/>
              <a:t>WT bands absent for all drugs</a:t>
            </a:r>
          </a:p>
          <a:p>
            <a:pPr lvl="1"/>
            <a:r>
              <a:rPr lang="en-US" sz="1800" dirty="0"/>
              <a:t>NO MUT bands present</a:t>
            </a:r>
          </a:p>
          <a:p>
            <a:pPr marL="457200" lvl="1" indent="0">
              <a:buNone/>
            </a:pPr>
            <a:r>
              <a:rPr lang="en-US" sz="1800" b="1" dirty="0"/>
              <a:t>Interpretation: MTB complex (-)</a:t>
            </a:r>
            <a:endParaRPr lang="en-US" dirty="0"/>
          </a:p>
          <a:p>
            <a:r>
              <a:rPr lang="en-US" dirty="0"/>
              <a:t>Sample 3:</a:t>
            </a:r>
          </a:p>
          <a:p>
            <a:pPr lvl="1"/>
            <a:r>
              <a:rPr lang="en-US" sz="1800" dirty="0"/>
              <a:t>CC, AC and TUB bands present: MTB complex (+)</a:t>
            </a:r>
          </a:p>
          <a:p>
            <a:pPr lvl="1"/>
            <a:r>
              <a:rPr lang="en-US" sz="1800" dirty="0"/>
              <a:t>Drug control bands present</a:t>
            </a:r>
          </a:p>
          <a:p>
            <a:pPr lvl="1"/>
            <a:r>
              <a:rPr lang="en-US" sz="1800" dirty="0"/>
              <a:t>WT bands present for </a:t>
            </a:r>
            <a:r>
              <a:rPr lang="en-US" sz="1800" dirty="0" err="1"/>
              <a:t>gyrA</a:t>
            </a:r>
            <a:r>
              <a:rPr lang="en-US" sz="1800" dirty="0"/>
              <a:t> and </a:t>
            </a:r>
            <a:r>
              <a:rPr lang="en-US" sz="1800" dirty="0" err="1"/>
              <a:t>embB</a:t>
            </a:r>
            <a:r>
              <a:rPr lang="en-US" sz="1800" dirty="0"/>
              <a:t>, missing WT1 for </a:t>
            </a:r>
            <a:r>
              <a:rPr lang="en-US" sz="1800" dirty="0" err="1"/>
              <a:t>rrs</a:t>
            </a:r>
            <a:endParaRPr lang="en-US" sz="1800" dirty="0"/>
          </a:p>
          <a:p>
            <a:pPr lvl="1"/>
            <a:r>
              <a:rPr lang="en-US" sz="1800" dirty="0"/>
              <a:t>MUT band present for </a:t>
            </a:r>
            <a:r>
              <a:rPr lang="en-US" sz="1800" dirty="0" err="1"/>
              <a:t>rrs</a:t>
            </a:r>
            <a:r>
              <a:rPr lang="en-US" sz="1800" dirty="0"/>
              <a:t> (MUT1) and </a:t>
            </a:r>
            <a:r>
              <a:rPr lang="en-US" sz="1800" dirty="0" err="1"/>
              <a:t>embB</a:t>
            </a:r>
            <a:r>
              <a:rPr lang="en-US" sz="1800" dirty="0"/>
              <a:t> (MUT1B)</a:t>
            </a:r>
          </a:p>
          <a:p>
            <a:pPr marL="457200" lvl="1" indent="0">
              <a:buNone/>
            </a:pPr>
            <a:r>
              <a:rPr lang="en-US" sz="1800" b="1" dirty="0"/>
              <a:t>Interpretation: MTB complex (+), mutation in </a:t>
            </a:r>
            <a:r>
              <a:rPr lang="en-US" sz="1800" b="1" dirty="0" err="1"/>
              <a:t>rrs</a:t>
            </a:r>
            <a:r>
              <a:rPr lang="en-US" sz="1800" b="1" dirty="0"/>
              <a:t> and </a:t>
            </a:r>
            <a:r>
              <a:rPr lang="en-US" sz="1800" b="1" dirty="0" err="1"/>
              <a:t>embB</a:t>
            </a:r>
            <a:r>
              <a:rPr lang="en-US" sz="1800" b="1" dirty="0"/>
              <a:t> may confer resistance.</a:t>
            </a:r>
          </a:p>
          <a:p>
            <a:endParaRPr lang="en-US" dirty="0"/>
          </a:p>
        </p:txBody>
      </p:sp>
      <p:pic>
        <p:nvPicPr>
          <p:cNvPr id="4" name="Picture 3">
            <a:extLst>
              <a:ext uri="{FF2B5EF4-FFF2-40B4-BE49-F238E27FC236}">
                <a16:creationId xmlns:a16="http://schemas.microsoft.com/office/drawing/2014/main" id="{0BEC3E85-D9F0-C54D-B2C0-A8FB7B38FDEB}"/>
              </a:ext>
            </a:extLst>
          </p:cNvPr>
          <p:cNvPicPr>
            <a:picLocks noChangeAspect="1"/>
          </p:cNvPicPr>
          <p:nvPr/>
        </p:nvPicPr>
        <p:blipFill rotWithShape="1">
          <a:blip r:embed="rId2"/>
          <a:srcRect t="2770" b="19007"/>
          <a:stretch/>
        </p:blipFill>
        <p:spPr>
          <a:xfrm rot="5400000">
            <a:off x="6644071" y="1558352"/>
            <a:ext cx="6669024" cy="3912494"/>
          </a:xfrm>
          <a:prstGeom prst="rect">
            <a:avLst/>
          </a:prstGeom>
        </p:spPr>
      </p:pic>
    </p:spTree>
    <p:extLst>
      <p:ext uri="{BB962C8B-B14F-4D97-AF65-F5344CB8AC3E}">
        <p14:creationId xmlns:p14="http://schemas.microsoft.com/office/powerpoint/2010/main" val="116378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HAIN Genotype Line Probe Assay (LPA):</a:t>
            </a:r>
            <a:br>
              <a:rPr lang="en-US" b="1" dirty="0">
                <a:latin typeface="+mn-lt"/>
              </a:rPr>
            </a:br>
            <a:r>
              <a:rPr lang="en-US" b="1" dirty="0">
                <a:latin typeface="+mn-lt"/>
              </a:rPr>
              <a:t>Background</a:t>
            </a:r>
          </a:p>
        </p:txBody>
      </p:sp>
      <p:sp>
        <p:nvSpPr>
          <p:cNvPr id="3" name="Content Placeholder 2"/>
          <p:cNvSpPr>
            <a:spLocks noGrp="1"/>
          </p:cNvSpPr>
          <p:nvPr>
            <p:ph idx="1"/>
          </p:nvPr>
        </p:nvSpPr>
        <p:spPr/>
        <p:txBody>
          <a:bodyPr>
            <a:normAutofit/>
          </a:bodyPr>
          <a:lstStyle/>
          <a:p>
            <a:r>
              <a:rPr lang="en-US" dirty="0"/>
              <a:t>The LPA uses PCR and reverse hybridization methods for rapid detection of mutations associated with drug resistance. </a:t>
            </a:r>
          </a:p>
          <a:p>
            <a:r>
              <a:rPr lang="en-US" dirty="0"/>
              <a:t>The LPA is designed to identify MTB complex and simultaneously detect mutations associated with drug resistance. </a:t>
            </a:r>
          </a:p>
          <a:p>
            <a:r>
              <a:rPr lang="en-US" dirty="0"/>
              <a:t>The LPA is should be performed in laboratories with a proven capacity to conduct molecular testing including appropriate laboratory infrastructure and equipment. </a:t>
            </a:r>
          </a:p>
          <a:p>
            <a:r>
              <a:rPr lang="en-US" dirty="0"/>
              <a:t>This must also include the necessary biosafety precautions and the prevention of contamination. </a:t>
            </a:r>
          </a:p>
          <a:p>
            <a:pPr marL="0" indent="0">
              <a:buNone/>
            </a:pPr>
            <a:endParaRPr lang="en-US" dirty="0"/>
          </a:p>
        </p:txBody>
      </p:sp>
    </p:spTree>
    <p:extLst>
      <p:ext uri="{BB962C8B-B14F-4D97-AF65-F5344CB8AC3E}">
        <p14:creationId xmlns:p14="http://schemas.microsoft.com/office/powerpoint/2010/main" val="174785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618" y="1091148"/>
            <a:ext cx="7323382" cy="5498275"/>
          </a:xfrm>
          <a:prstGeom prst="rect">
            <a:avLst/>
          </a:prstGeom>
        </p:spPr>
      </p:pic>
      <p:sp>
        <p:nvSpPr>
          <p:cNvPr id="3" name="Content Placeholder 2">
            <a:extLst>
              <a:ext uri="{FF2B5EF4-FFF2-40B4-BE49-F238E27FC236}">
                <a16:creationId xmlns:a16="http://schemas.microsoft.com/office/drawing/2014/main" id="{7B6C931F-9808-2447-BA47-3BB12F770D95}"/>
              </a:ext>
            </a:extLst>
          </p:cNvPr>
          <p:cNvSpPr txBox="1">
            <a:spLocks/>
          </p:cNvSpPr>
          <p:nvPr/>
        </p:nvSpPr>
        <p:spPr>
          <a:xfrm>
            <a:off x="105888" y="1914690"/>
            <a:ext cx="5336969" cy="4943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DNA extraction</a:t>
            </a:r>
          </a:p>
          <a:p>
            <a:pPr marL="457200" lvl="1" indent="0">
              <a:buNone/>
            </a:pPr>
            <a:r>
              <a:rPr lang="en-US" dirty="0">
                <a:solidFill>
                  <a:prstClr val="black"/>
                </a:solidFill>
              </a:rPr>
              <a:t>a. Clinical pulmonary specimens (decontaminated)</a:t>
            </a:r>
          </a:p>
          <a:p>
            <a:pPr marL="457200" lvl="1" indent="0">
              <a:buNone/>
            </a:pPr>
            <a:r>
              <a:rPr lang="en-US" dirty="0">
                <a:solidFill>
                  <a:prstClr val="black"/>
                </a:solidFill>
              </a:rPr>
              <a:t>b. Cultured isolates (solid or liquid cultures)</a:t>
            </a:r>
            <a:endParaRPr lang="en-US" dirty="0"/>
          </a:p>
          <a:p>
            <a:pPr marL="514350" indent="-514350">
              <a:buFont typeface="+mj-lt"/>
              <a:buAutoNum type="arabicPeriod"/>
            </a:pPr>
            <a:r>
              <a:rPr lang="en-US" dirty="0"/>
              <a:t>Amplification</a:t>
            </a:r>
          </a:p>
          <a:p>
            <a:pPr marL="514350" indent="-514350">
              <a:buFont typeface="+mj-lt"/>
              <a:buAutoNum type="arabicPeriod"/>
            </a:pPr>
            <a:r>
              <a:rPr lang="en-US" dirty="0"/>
              <a:t>Reverse Hybridization</a:t>
            </a:r>
          </a:p>
          <a:p>
            <a:pPr marL="514350" indent="-514350">
              <a:buFont typeface="+mj-lt"/>
              <a:buAutoNum type="arabicPeriod"/>
            </a:pPr>
            <a:r>
              <a:rPr lang="en-US" dirty="0"/>
              <a:t>Analysis </a:t>
            </a:r>
          </a:p>
        </p:txBody>
      </p:sp>
      <p:sp>
        <p:nvSpPr>
          <p:cNvPr id="6" name="Title 1">
            <a:extLst>
              <a:ext uri="{FF2B5EF4-FFF2-40B4-BE49-F238E27FC236}">
                <a16:creationId xmlns:a16="http://schemas.microsoft.com/office/drawing/2014/main" id="{CF636113-808E-BA41-84CD-71003E78750B}"/>
              </a:ext>
            </a:extLst>
          </p:cNvPr>
          <p:cNvSpPr>
            <a:spLocks noGrp="1"/>
          </p:cNvSpPr>
          <p:nvPr>
            <p:ph type="title"/>
          </p:nvPr>
        </p:nvSpPr>
        <p:spPr>
          <a:xfrm>
            <a:off x="0" y="-234415"/>
            <a:ext cx="10515600" cy="1325563"/>
          </a:xfrm>
        </p:spPr>
        <p:txBody>
          <a:bodyPr/>
          <a:lstStyle/>
          <a:p>
            <a:r>
              <a:rPr lang="en-US" b="1" dirty="0">
                <a:latin typeface="+mn-lt"/>
              </a:rPr>
              <a:t>LPA Procedures: Key Steps</a:t>
            </a:r>
          </a:p>
        </p:txBody>
      </p:sp>
    </p:spTree>
    <p:extLst>
      <p:ext uri="{BB962C8B-B14F-4D97-AF65-F5344CB8AC3E}">
        <p14:creationId xmlns:p14="http://schemas.microsoft.com/office/powerpoint/2010/main" val="377140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LPA Test Controls</a:t>
            </a:r>
          </a:p>
        </p:txBody>
      </p:sp>
      <p:sp>
        <p:nvSpPr>
          <p:cNvPr id="3" name="Content Placeholder 2"/>
          <p:cNvSpPr>
            <a:spLocks noGrp="1"/>
          </p:cNvSpPr>
          <p:nvPr>
            <p:ph idx="1"/>
          </p:nvPr>
        </p:nvSpPr>
        <p:spPr/>
        <p:txBody>
          <a:bodyPr/>
          <a:lstStyle/>
          <a:p>
            <a:r>
              <a:rPr lang="en-US" dirty="0"/>
              <a:t>Conjugate Control (CC) -Included on Strip</a:t>
            </a:r>
          </a:p>
          <a:p>
            <a:pPr lvl="1"/>
            <a:r>
              <a:rPr lang="en-US" dirty="0"/>
              <a:t>Demonstrates efficient conjugate binding and substrate reaction</a:t>
            </a:r>
          </a:p>
          <a:p>
            <a:pPr lvl="1"/>
            <a:r>
              <a:rPr lang="en-US" dirty="0"/>
              <a:t>Line must be present for a valid result</a:t>
            </a:r>
          </a:p>
          <a:p>
            <a:r>
              <a:rPr lang="en-US" dirty="0"/>
              <a:t>Amplification Control (AC)-Included on Strip</a:t>
            </a:r>
          </a:p>
          <a:p>
            <a:pPr lvl="1"/>
            <a:r>
              <a:rPr lang="en-US" dirty="0">
                <a:solidFill>
                  <a:prstClr val="black"/>
                </a:solidFill>
              </a:rPr>
              <a:t>Demonstrates successful amplification</a:t>
            </a:r>
            <a:endParaRPr lang="en-US" dirty="0"/>
          </a:p>
          <a:p>
            <a:r>
              <a:rPr lang="en-US" dirty="0"/>
              <a:t>Negative Control (NC)-Recommended Test/Batch</a:t>
            </a:r>
          </a:p>
          <a:p>
            <a:pPr lvl="1"/>
            <a:r>
              <a:rPr lang="en-US" dirty="0"/>
              <a:t>Contains water instead of DNA to control for contamination</a:t>
            </a:r>
          </a:p>
          <a:p>
            <a:pPr lvl="1"/>
            <a:r>
              <a:rPr lang="en-US" dirty="0"/>
              <a:t>Only the CC and AC bands should be present on this strip</a:t>
            </a:r>
          </a:p>
        </p:txBody>
      </p:sp>
    </p:spTree>
    <p:extLst>
      <p:ext uri="{BB962C8B-B14F-4D97-AF65-F5344CB8AC3E}">
        <p14:creationId xmlns:p14="http://schemas.microsoft.com/office/powerpoint/2010/main" val="192080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497C-16B7-5645-AA3B-E27CDB62E4F3}"/>
              </a:ext>
            </a:extLst>
          </p:cNvPr>
          <p:cNvSpPr>
            <a:spLocks noGrp="1"/>
          </p:cNvSpPr>
          <p:nvPr>
            <p:ph type="title"/>
          </p:nvPr>
        </p:nvSpPr>
        <p:spPr/>
        <p:txBody>
          <a:bodyPr>
            <a:normAutofit/>
          </a:bodyPr>
          <a:lstStyle/>
          <a:p>
            <a:r>
              <a:rPr lang="en-US" sz="3200" dirty="0" err="1"/>
              <a:t>MTBDRplus</a:t>
            </a:r>
            <a:r>
              <a:rPr lang="en-US" sz="3200" dirty="0"/>
              <a:t> Assay: Tests for Mutations in INH and Rifampin </a:t>
            </a:r>
          </a:p>
        </p:txBody>
      </p:sp>
      <p:pic>
        <p:nvPicPr>
          <p:cNvPr id="4" name="Picture 3">
            <a:extLst>
              <a:ext uri="{FF2B5EF4-FFF2-40B4-BE49-F238E27FC236}">
                <a16:creationId xmlns:a16="http://schemas.microsoft.com/office/drawing/2014/main" id="{E782E5D4-140A-524E-A8D3-ABA9BA7E54CC}"/>
              </a:ext>
            </a:extLst>
          </p:cNvPr>
          <p:cNvPicPr>
            <a:picLocks noChangeAspect="1"/>
          </p:cNvPicPr>
          <p:nvPr/>
        </p:nvPicPr>
        <p:blipFill>
          <a:blip r:embed="rId2"/>
          <a:stretch>
            <a:fillRect/>
          </a:stretch>
        </p:blipFill>
        <p:spPr>
          <a:xfrm>
            <a:off x="0" y="2267673"/>
            <a:ext cx="12192000" cy="4590327"/>
          </a:xfrm>
          <a:prstGeom prst="rect">
            <a:avLst/>
          </a:prstGeom>
        </p:spPr>
      </p:pic>
      <p:sp>
        <p:nvSpPr>
          <p:cNvPr id="5" name="TextBox 4">
            <a:extLst>
              <a:ext uri="{FF2B5EF4-FFF2-40B4-BE49-F238E27FC236}">
                <a16:creationId xmlns:a16="http://schemas.microsoft.com/office/drawing/2014/main" id="{B035E069-FD1F-8C43-9AF1-72B224A4A6C9}"/>
              </a:ext>
            </a:extLst>
          </p:cNvPr>
          <p:cNvSpPr txBox="1"/>
          <p:nvPr/>
        </p:nvSpPr>
        <p:spPr>
          <a:xfrm>
            <a:off x="838200" y="1425182"/>
            <a:ext cx="8594469" cy="923330"/>
          </a:xfrm>
          <a:prstGeom prst="rect">
            <a:avLst/>
          </a:prstGeom>
          <a:noFill/>
        </p:spPr>
        <p:txBody>
          <a:bodyPr wrap="none" rtlCol="0">
            <a:spAutoFit/>
          </a:bodyPr>
          <a:lstStyle/>
          <a:p>
            <a:r>
              <a:rPr lang="en-US" dirty="0" err="1"/>
              <a:t>rpoB</a:t>
            </a:r>
            <a:r>
              <a:rPr lang="en-US" dirty="0"/>
              <a:t>: If mutation present, this may correlate with resistance to Rifampin</a:t>
            </a:r>
          </a:p>
          <a:p>
            <a:r>
              <a:rPr lang="en-US" dirty="0" err="1"/>
              <a:t>inhA</a:t>
            </a:r>
            <a:r>
              <a:rPr lang="en-US" dirty="0"/>
              <a:t>: If mutation present, this may correlate with resistance to INH (low level resistance)</a:t>
            </a:r>
          </a:p>
          <a:p>
            <a:r>
              <a:rPr lang="en-US" dirty="0" err="1"/>
              <a:t>katG</a:t>
            </a:r>
            <a:r>
              <a:rPr lang="en-US" dirty="0"/>
              <a:t>: If mutation present, this may correlate with resistance to INH (high level resistance) </a:t>
            </a:r>
          </a:p>
        </p:txBody>
      </p:sp>
    </p:spTree>
    <p:extLst>
      <p:ext uri="{BB962C8B-B14F-4D97-AF65-F5344CB8AC3E}">
        <p14:creationId xmlns:p14="http://schemas.microsoft.com/office/powerpoint/2010/main" val="177320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FCB0-3A9A-A44F-9561-4CAF00973C21}"/>
              </a:ext>
            </a:extLst>
          </p:cNvPr>
          <p:cNvSpPr>
            <a:spLocks noGrp="1"/>
          </p:cNvSpPr>
          <p:nvPr>
            <p:ph type="title"/>
          </p:nvPr>
        </p:nvSpPr>
        <p:spPr>
          <a:xfrm>
            <a:off x="134112" y="1"/>
            <a:ext cx="10533888" cy="1219200"/>
          </a:xfrm>
        </p:spPr>
        <p:txBody>
          <a:bodyPr>
            <a:normAutofit/>
          </a:bodyPr>
          <a:lstStyle/>
          <a:p>
            <a:pPr algn="ctr"/>
            <a:r>
              <a:rPr lang="en-US" sz="3200" dirty="0" err="1"/>
              <a:t>MTBDRsl</a:t>
            </a:r>
            <a:r>
              <a:rPr lang="en-US" sz="3200" dirty="0"/>
              <a:t> Assay: Tests for Mutations in Fluoroquinolones, Aminoglycosides and Ethambutol </a:t>
            </a:r>
            <a:r>
              <a:rPr lang="en-US" sz="2000" dirty="0"/>
              <a:t>(Note differences in test versions!)</a:t>
            </a:r>
            <a:endParaRPr lang="en-US" sz="3200" dirty="0"/>
          </a:p>
        </p:txBody>
      </p:sp>
      <p:pic>
        <p:nvPicPr>
          <p:cNvPr id="4" name="Picture 3">
            <a:extLst>
              <a:ext uri="{FF2B5EF4-FFF2-40B4-BE49-F238E27FC236}">
                <a16:creationId xmlns:a16="http://schemas.microsoft.com/office/drawing/2014/main" id="{C97C9DB8-11F3-1642-9C66-27EEC7BF8E41}"/>
              </a:ext>
            </a:extLst>
          </p:cNvPr>
          <p:cNvPicPr>
            <a:picLocks noChangeAspect="1"/>
          </p:cNvPicPr>
          <p:nvPr/>
        </p:nvPicPr>
        <p:blipFill>
          <a:blip r:embed="rId2"/>
          <a:stretch>
            <a:fillRect/>
          </a:stretch>
        </p:blipFill>
        <p:spPr>
          <a:xfrm>
            <a:off x="1706013" y="1916610"/>
            <a:ext cx="8687222" cy="4934342"/>
          </a:xfrm>
          <a:prstGeom prst="rect">
            <a:avLst/>
          </a:prstGeom>
        </p:spPr>
      </p:pic>
      <p:sp>
        <p:nvSpPr>
          <p:cNvPr id="5" name="TextBox 4">
            <a:extLst>
              <a:ext uri="{FF2B5EF4-FFF2-40B4-BE49-F238E27FC236}">
                <a16:creationId xmlns:a16="http://schemas.microsoft.com/office/drawing/2014/main" id="{2A2087EE-66DD-A342-A4C7-B970D91CD8ED}"/>
              </a:ext>
            </a:extLst>
          </p:cNvPr>
          <p:cNvSpPr txBox="1"/>
          <p:nvPr/>
        </p:nvSpPr>
        <p:spPr>
          <a:xfrm>
            <a:off x="682752" y="1137019"/>
            <a:ext cx="11350752" cy="861774"/>
          </a:xfrm>
          <a:prstGeom prst="rect">
            <a:avLst/>
          </a:prstGeom>
          <a:noFill/>
        </p:spPr>
        <p:txBody>
          <a:bodyPr wrap="square" rtlCol="0">
            <a:spAutoFit/>
          </a:bodyPr>
          <a:lstStyle/>
          <a:p>
            <a:r>
              <a:rPr lang="en-US" sz="1600" dirty="0" err="1"/>
              <a:t>gyrA</a:t>
            </a:r>
            <a:r>
              <a:rPr lang="en-US" sz="1600" dirty="0"/>
              <a:t> or </a:t>
            </a:r>
            <a:r>
              <a:rPr lang="en-US" sz="1600" dirty="0" err="1"/>
              <a:t>gyrB</a:t>
            </a:r>
            <a:r>
              <a:rPr lang="en-US" sz="1600" dirty="0"/>
              <a:t>: If mutation present, this may correlate with resistance to Fluoroquinolone (Ex: </a:t>
            </a:r>
            <a:r>
              <a:rPr lang="en-US" sz="1600" dirty="0" err="1"/>
              <a:t>Ofloxacin</a:t>
            </a:r>
            <a:r>
              <a:rPr lang="en-US" sz="1600" dirty="0"/>
              <a:t>, Moxifloxacin)</a:t>
            </a:r>
          </a:p>
          <a:p>
            <a:r>
              <a:rPr lang="en-US" sz="1600" dirty="0" err="1"/>
              <a:t>rrs</a:t>
            </a:r>
            <a:r>
              <a:rPr lang="en-US" sz="1600" dirty="0"/>
              <a:t>/</a:t>
            </a:r>
            <a:r>
              <a:rPr lang="en-US" sz="1600" dirty="0" err="1"/>
              <a:t>eis</a:t>
            </a:r>
            <a:r>
              <a:rPr lang="en-US" sz="1600" dirty="0"/>
              <a:t>: If mutation present, this may correlate with resistance to Aminoglycosides (Amikacin, Kanamycin)</a:t>
            </a:r>
          </a:p>
          <a:p>
            <a:r>
              <a:rPr lang="en-US" sz="1600" dirty="0" err="1"/>
              <a:t>embB</a:t>
            </a:r>
            <a:r>
              <a:rPr lang="en-US" sz="1600" dirty="0"/>
              <a:t>: If mutation present, this may correlate with resistance to Ethambutol</a:t>
            </a:r>
          </a:p>
        </p:txBody>
      </p:sp>
    </p:spTree>
    <p:extLst>
      <p:ext uri="{BB962C8B-B14F-4D97-AF65-F5344CB8AC3E}">
        <p14:creationId xmlns:p14="http://schemas.microsoft.com/office/powerpoint/2010/main" val="20266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9CAA-C46C-4441-AEC4-29E1BDFF0301}"/>
              </a:ext>
            </a:extLst>
          </p:cNvPr>
          <p:cNvSpPr>
            <a:spLocks noGrp="1"/>
          </p:cNvSpPr>
          <p:nvPr>
            <p:ph type="title"/>
          </p:nvPr>
        </p:nvSpPr>
        <p:spPr>
          <a:xfrm>
            <a:off x="643128" y="263589"/>
            <a:ext cx="6001512" cy="1305179"/>
          </a:xfrm>
        </p:spPr>
        <p:txBody>
          <a:bodyPr>
            <a:normAutofit/>
          </a:bodyPr>
          <a:lstStyle/>
          <a:p>
            <a:r>
              <a:rPr lang="en-US" dirty="0"/>
              <a:t>Interpreting Line Probe Assay Strips</a:t>
            </a:r>
          </a:p>
        </p:txBody>
      </p:sp>
      <p:sp>
        <p:nvSpPr>
          <p:cNvPr id="4" name="Content Placeholder 3">
            <a:extLst>
              <a:ext uri="{FF2B5EF4-FFF2-40B4-BE49-F238E27FC236}">
                <a16:creationId xmlns:a16="http://schemas.microsoft.com/office/drawing/2014/main" id="{F7727B90-DC65-924F-AB90-164E018D8F07}"/>
              </a:ext>
            </a:extLst>
          </p:cNvPr>
          <p:cNvSpPr>
            <a:spLocks noGrp="1"/>
          </p:cNvSpPr>
          <p:nvPr>
            <p:ph idx="1"/>
          </p:nvPr>
        </p:nvSpPr>
        <p:spPr>
          <a:xfrm>
            <a:off x="643128" y="1971104"/>
            <a:ext cx="5623560" cy="4351338"/>
          </a:xfrm>
        </p:spPr>
        <p:txBody>
          <a:bodyPr>
            <a:normAutofit fontScale="70000" lnSpcReduction="20000"/>
          </a:bodyPr>
          <a:lstStyle/>
          <a:p>
            <a:pPr marL="0" indent="0">
              <a:buNone/>
            </a:pPr>
            <a:r>
              <a:rPr lang="en-US" sz="4000" b="1" dirty="0"/>
              <a:t>Step 1: Look at the "CC” band, “AC” band and “TUB” band.</a:t>
            </a:r>
          </a:p>
          <a:p>
            <a:pPr marL="0" indent="0">
              <a:buNone/>
            </a:pPr>
            <a:endParaRPr lang="en-US" dirty="0"/>
          </a:p>
          <a:p>
            <a:pPr marL="0" indent="0">
              <a:buNone/>
            </a:pPr>
            <a:r>
              <a:rPr lang="en-US" b="1" dirty="0"/>
              <a:t>Conjugate Control (CC) Band: </a:t>
            </a:r>
            <a:r>
              <a:rPr lang="en-US" dirty="0"/>
              <a:t>This should be present for each test (if not, the test is invalid)</a:t>
            </a:r>
          </a:p>
          <a:p>
            <a:pPr marL="0" indent="0">
              <a:buNone/>
            </a:pPr>
            <a:endParaRPr lang="en-US" dirty="0"/>
          </a:p>
          <a:p>
            <a:pPr marL="0" indent="0">
              <a:buNone/>
            </a:pPr>
            <a:r>
              <a:rPr lang="en-US" b="1" dirty="0"/>
              <a:t>Amplification Control (AC) Band: </a:t>
            </a:r>
            <a:r>
              <a:rPr lang="en-US" dirty="0"/>
              <a:t>This band should be present for each test (if not, the test is invalid)</a:t>
            </a:r>
          </a:p>
          <a:p>
            <a:pPr marL="0" indent="0">
              <a:buNone/>
            </a:pPr>
            <a:endParaRPr lang="en-US" dirty="0"/>
          </a:p>
          <a:p>
            <a:pPr marL="0" indent="0">
              <a:buNone/>
            </a:pPr>
            <a:r>
              <a:rPr lang="en-US" b="1" dirty="0"/>
              <a:t>M. </a:t>
            </a:r>
            <a:r>
              <a:rPr lang="en-US" b="1" i="1" dirty="0"/>
              <a:t>tuberculosis </a:t>
            </a:r>
            <a:r>
              <a:rPr lang="en-US" b="1" dirty="0"/>
              <a:t>complex (TUB) Band: </a:t>
            </a:r>
            <a:r>
              <a:rPr lang="en-US" dirty="0"/>
              <a:t>This band should hybridize with all members of the MTB complex. A positive (+) test result shows the band present, while a negative (-) test result shows the band as absent.</a:t>
            </a:r>
          </a:p>
          <a:p>
            <a:pPr marL="0" indent="0">
              <a:buNone/>
            </a:pPr>
            <a:endParaRPr lang="en-US" dirty="0"/>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0236B5CD-D1D3-284F-B23D-4838CAEE14F2}"/>
              </a:ext>
            </a:extLst>
          </p:cNvPr>
          <p:cNvPicPr>
            <a:picLocks noChangeAspect="1"/>
          </p:cNvPicPr>
          <p:nvPr/>
        </p:nvPicPr>
        <p:blipFill>
          <a:blip r:embed="rId3"/>
          <a:stretch>
            <a:fillRect/>
          </a:stretch>
        </p:blipFill>
        <p:spPr>
          <a:xfrm rot="5400000">
            <a:off x="6233724" y="960683"/>
            <a:ext cx="6433247" cy="4824935"/>
          </a:xfrm>
          <a:prstGeom prst="rect">
            <a:avLst/>
          </a:prstGeom>
        </p:spPr>
      </p:pic>
      <p:sp>
        <p:nvSpPr>
          <p:cNvPr id="5" name="Donut 4">
            <a:extLst>
              <a:ext uri="{FF2B5EF4-FFF2-40B4-BE49-F238E27FC236}">
                <a16:creationId xmlns:a16="http://schemas.microsoft.com/office/drawing/2014/main" id="{9DBA2D49-CEF0-C845-9C6C-7DB11DC8FAA0}"/>
              </a:ext>
            </a:extLst>
          </p:cNvPr>
          <p:cNvSpPr/>
          <p:nvPr/>
        </p:nvSpPr>
        <p:spPr>
          <a:xfrm>
            <a:off x="7516368" y="0"/>
            <a:ext cx="3541776" cy="1231392"/>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3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9CAA-C46C-4441-AEC4-29E1BDFF0301}"/>
              </a:ext>
            </a:extLst>
          </p:cNvPr>
          <p:cNvSpPr>
            <a:spLocks noGrp="1"/>
          </p:cNvSpPr>
          <p:nvPr>
            <p:ph type="title"/>
          </p:nvPr>
        </p:nvSpPr>
        <p:spPr>
          <a:xfrm>
            <a:off x="643128" y="72517"/>
            <a:ext cx="6635496" cy="740347"/>
          </a:xfrm>
        </p:spPr>
        <p:txBody>
          <a:bodyPr>
            <a:normAutofit/>
          </a:bodyPr>
          <a:lstStyle/>
          <a:p>
            <a:r>
              <a:rPr lang="en-US" sz="3200" dirty="0"/>
              <a:t>Interpreting Line Probe Assay Strips</a:t>
            </a:r>
          </a:p>
        </p:txBody>
      </p:sp>
      <p:sp>
        <p:nvSpPr>
          <p:cNvPr id="4" name="Content Placeholder 3">
            <a:extLst>
              <a:ext uri="{FF2B5EF4-FFF2-40B4-BE49-F238E27FC236}">
                <a16:creationId xmlns:a16="http://schemas.microsoft.com/office/drawing/2014/main" id="{F7727B90-DC65-924F-AB90-164E018D8F07}"/>
              </a:ext>
            </a:extLst>
          </p:cNvPr>
          <p:cNvSpPr>
            <a:spLocks noGrp="1"/>
          </p:cNvSpPr>
          <p:nvPr>
            <p:ph idx="1"/>
          </p:nvPr>
        </p:nvSpPr>
        <p:spPr>
          <a:xfrm>
            <a:off x="643128" y="972374"/>
            <a:ext cx="5623560" cy="5366384"/>
          </a:xfrm>
        </p:spPr>
        <p:txBody>
          <a:bodyPr>
            <a:normAutofit fontScale="85000" lnSpcReduction="20000"/>
          </a:bodyPr>
          <a:lstStyle/>
          <a:p>
            <a:pPr marL="0" indent="0">
              <a:buNone/>
            </a:pPr>
            <a:r>
              <a:rPr lang="en-US" sz="3300" b="1" dirty="0"/>
              <a:t>Step 2: Look at the drug control bands (called Locus controls, these are the non-WT or MUT bands)</a:t>
            </a:r>
          </a:p>
          <a:p>
            <a:pPr marL="0" indent="0">
              <a:buNone/>
            </a:pPr>
            <a:endParaRPr lang="en-US" b="1" dirty="0"/>
          </a:p>
          <a:p>
            <a:pPr marL="0" indent="0">
              <a:buNone/>
            </a:pPr>
            <a:r>
              <a:rPr lang="en-US" sz="2000" dirty="0"/>
              <a:t>For a valid test, there should be a band present for each of the drug control bands. </a:t>
            </a:r>
          </a:p>
          <a:p>
            <a:pPr marL="0" indent="0">
              <a:buNone/>
            </a:pPr>
            <a:r>
              <a:rPr lang="en-US" sz="2000" b="1" u="sng" dirty="0"/>
              <a:t>If the TUB band is present </a:t>
            </a:r>
            <a:r>
              <a:rPr lang="en-US" sz="2000" dirty="0"/>
              <a:t>(indicating an MTBC positive result) and the drug control band is absent, the results for that particular drug are indeterminate.</a:t>
            </a:r>
          </a:p>
          <a:p>
            <a:pPr marL="0" indent="0">
              <a:buNone/>
            </a:pPr>
            <a:r>
              <a:rPr lang="en-US" sz="2000" b="1" u="sng" dirty="0"/>
              <a:t>If the TUB band is absent </a:t>
            </a:r>
            <a:r>
              <a:rPr lang="en-US" sz="2000" dirty="0"/>
              <a:t>(indicating an MTBC negative result), there should be NO drug control bands present for that particular sample*.</a:t>
            </a:r>
          </a:p>
          <a:p>
            <a:pPr marL="0" indent="0">
              <a:buNone/>
            </a:pPr>
            <a:r>
              <a:rPr lang="en-US" sz="2000" dirty="0"/>
              <a:t>(*</a:t>
            </a:r>
            <a:r>
              <a:rPr lang="en-US" sz="2000" b="1" dirty="0"/>
              <a:t>NOTE</a:t>
            </a:r>
            <a:r>
              <a:rPr lang="en-US" sz="2000" dirty="0"/>
              <a:t>: If TUB band is negative but there is still an evaluable susceptibility pattern, MTB complex is suspected but the test should be repeated)</a:t>
            </a:r>
          </a:p>
          <a:p>
            <a:pPr marL="0" indent="0">
              <a:buNone/>
            </a:pPr>
            <a:endParaRPr lang="en-US" sz="2000" dirty="0"/>
          </a:p>
          <a:p>
            <a:pPr marL="0" indent="0">
              <a:buNone/>
            </a:pPr>
            <a:r>
              <a:rPr lang="en-US" sz="2000" dirty="0"/>
              <a:t>The picture on the right shows control bands present for all 3 drug control bands on Sample #1 and Sample #3, but absent for Sample #2 (this is because the TUB band was negative on Sample #2, indicating a negative result).</a:t>
            </a:r>
          </a:p>
          <a:p>
            <a:pPr marL="0" indent="0">
              <a:buNone/>
            </a:pPr>
            <a:endParaRPr lang="en-US" b="1" dirty="0"/>
          </a:p>
          <a:p>
            <a:pPr marL="0" indent="0">
              <a:buNone/>
            </a:pPr>
            <a:endParaRPr lang="en-US" sz="2000" b="1" dirty="0"/>
          </a:p>
        </p:txBody>
      </p:sp>
      <p:pic>
        <p:nvPicPr>
          <p:cNvPr id="8" name="Picture 7">
            <a:extLst>
              <a:ext uri="{FF2B5EF4-FFF2-40B4-BE49-F238E27FC236}">
                <a16:creationId xmlns:a16="http://schemas.microsoft.com/office/drawing/2014/main" id="{0236B5CD-D1D3-284F-B23D-4838CAEE14F2}"/>
              </a:ext>
            </a:extLst>
          </p:cNvPr>
          <p:cNvPicPr>
            <a:picLocks noChangeAspect="1"/>
          </p:cNvPicPr>
          <p:nvPr/>
        </p:nvPicPr>
        <p:blipFill>
          <a:blip r:embed="rId3"/>
          <a:stretch>
            <a:fillRect/>
          </a:stretch>
        </p:blipFill>
        <p:spPr>
          <a:xfrm rot="5400000">
            <a:off x="6233724" y="960683"/>
            <a:ext cx="6433247" cy="4824935"/>
          </a:xfrm>
          <a:prstGeom prst="rect">
            <a:avLst/>
          </a:prstGeom>
        </p:spPr>
      </p:pic>
      <p:sp>
        <p:nvSpPr>
          <p:cNvPr id="5" name="Donut 4">
            <a:extLst>
              <a:ext uri="{FF2B5EF4-FFF2-40B4-BE49-F238E27FC236}">
                <a16:creationId xmlns:a16="http://schemas.microsoft.com/office/drawing/2014/main" id="{8CD3F822-20E0-0A44-B17A-5D66D659F6D3}"/>
              </a:ext>
            </a:extLst>
          </p:cNvPr>
          <p:cNvSpPr/>
          <p:nvPr/>
        </p:nvSpPr>
        <p:spPr>
          <a:xfrm>
            <a:off x="9973056" y="812864"/>
            <a:ext cx="975360" cy="564832"/>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970E1218-F108-454D-A6DD-CB2987A1E68D}"/>
              </a:ext>
            </a:extLst>
          </p:cNvPr>
          <p:cNvSpPr/>
          <p:nvPr/>
        </p:nvSpPr>
        <p:spPr>
          <a:xfrm>
            <a:off x="9869424" y="3373150"/>
            <a:ext cx="975360" cy="564832"/>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49914AA7-42CC-2F49-861D-C8547C7B4A12}"/>
              </a:ext>
            </a:extLst>
          </p:cNvPr>
          <p:cNvSpPr/>
          <p:nvPr/>
        </p:nvSpPr>
        <p:spPr>
          <a:xfrm>
            <a:off x="9973056" y="4251008"/>
            <a:ext cx="975360" cy="564832"/>
          </a:xfrm>
          <a:prstGeom prst="donut">
            <a:avLst>
              <a:gd name="adj" fmla="val 49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007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9CAA-C46C-4441-AEC4-29E1BDFF0301}"/>
              </a:ext>
            </a:extLst>
          </p:cNvPr>
          <p:cNvSpPr>
            <a:spLocks noGrp="1"/>
          </p:cNvSpPr>
          <p:nvPr>
            <p:ph type="title"/>
          </p:nvPr>
        </p:nvSpPr>
        <p:spPr>
          <a:xfrm>
            <a:off x="643128" y="263589"/>
            <a:ext cx="6001512" cy="1305179"/>
          </a:xfrm>
        </p:spPr>
        <p:txBody>
          <a:bodyPr>
            <a:normAutofit/>
          </a:bodyPr>
          <a:lstStyle/>
          <a:p>
            <a:r>
              <a:rPr lang="en-US" dirty="0"/>
              <a:t>Interpreting Line Probe Assay Strips</a:t>
            </a:r>
          </a:p>
        </p:txBody>
      </p:sp>
      <p:sp>
        <p:nvSpPr>
          <p:cNvPr id="4" name="Content Placeholder 3">
            <a:extLst>
              <a:ext uri="{FF2B5EF4-FFF2-40B4-BE49-F238E27FC236}">
                <a16:creationId xmlns:a16="http://schemas.microsoft.com/office/drawing/2014/main" id="{F7727B90-DC65-924F-AB90-164E018D8F07}"/>
              </a:ext>
            </a:extLst>
          </p:cNvPr>
          <p:cNvSpPr>
            <a:spLocks noGrp="1"/>
          </p:cNvSpPr>
          <p:nvPr>
            <p:ph idx="1"/>
          </p:nvPr>
        </p:nvSpPr>
        <p:spPr>
          <a:xfrm>
            <a:off x="438912" y="1690688"/>
            <a:ext cx="6205728" cy="4899086"/>
          </a:xfrm>
        </p:spPr>
        <p:txBody>
          <a:bodyPr>
            <a:normAutofit fontScale="92500" lnSpcReduction="10000"/>
          </a:bodyPr>
          <a:lstStyle/>
          <a:p>
            <a:pPr marL="0" indent="0">
              <a:buNone/>
            </a:pPr>
            <a:r>
              <a:rPr lang="en-US" b="1" dirty="0"/>
              <a:t>Step 3: Look at the results of the “WT” and “MUT” bands </a:t>
            </a:r>
            <a:r>
              <a:rPr lang="en-US" sz="2000" dirty="0"/>
              <a:t>(only interpret bands that are darker or as dark as the AC band)</a:t>
            </a:r>
          </a:p>
          <a:p>
            <a:pPr marL="0" indent="0">
              <a:buNone/>
            </a:pPr>
            <a:endParaRPr lang="en-US" sz="2000" dirty="0"/>
          </a:p>
          <a:p>
            <a:pPr marL="0" indent="0">
              <a:buNone/>
            </a:pPr>
            <a:r>
              <a:rPr lang="en-US" sz="2000" b="1" u="sng" dirty="0"/>
              <a:t>Wild Type (WT) probes: </a:t>
            </a:r>
          </a:p>
          <a:p>
            <a:pPr marL="0" indent="0">
              <a:buNone/>
            </a:pPr>
            <a:r>
              <a:rPr lang="en-US" sz="2000" dirty="0"/>
              <a:t>Bands should be present for all WT probes for a specific drug (some bands will appear weaker in intensity than others). See the yellow circle in the picture to the right. </a:t>
            </a:r>
          </a:p>
          <a:p>
            <a:pPr marL="0" indent="0">
              <a:buNone/>
            </a:pPr>
            <a:r>
              <a:rPr lang="en-US" sz="2000" dirty="0"/>
              <a:t>If any WT bands are missing, this means there could be a mutation that confers resistance.</a:t>
            </a:r>
          </a:p>
          <a:p>
            <a:pPr marL="0" indent="0">
              <a:buNone/>
            </a:pPr>
            <a:endParaRPr lang="en-US" sz="2000" dirty="0"/>
          </a:p>
          <a:p>
            <a:pPr marL="0" indent="0">
              <a:buNone/>
            </a:pPr>
            <a:r>
              <a:rPr lang="en-US" sz="2000" b="1" u="sng" dirty="0"/>
              <a:t>Mutation (MUT) probes: </a:t>
            </a:r>
          </a:p>
          <a:p>
            <a:pPr marL="0" indent="0">
              <a:buNone/>
            </a:pPr>
            <a:r>
              <a:rPr lang="en-US" sz="2000" dirty="0"/>
              <a:t>If there is a band present (and it is darker than the AC control), this means a mutation is present that could confer resistance. See the red circle in the picture to the right, that shows a clear </a:t>
            </a:r>
            <a:r>
              <a:rPr lang="en-US" sz="2000" dirty="0" err="1"/>
              <a:t>rpoB</a:t>
            </a:r>
            <a:r>
              <a:rPr lang="en-US" sz="2000" dirty="0"/>
              <a:t> mutation (MUT3) in Sample #3.</a:t>
            </a:r>
            <a:endParaRPr lang="en-US" sz="2000" b="1" u="sng" dirty="0"/>
          </a:p>
          <a:p>
            <a:pPr marL="514350" indent="-514350">
              <a:buAutoNum type="arabicPeriod"/>
            </a:pPr>
            <a:endParaRPr lang="en-US" dirty="0"/>
          </a:p>
          <a:p>
            <a:pPr marL="0" indent="0">
              <a:buNone/>
            </a:pPr>
            <a:endParaRPr lang="en-US" dirty="0"/>
          </a:p>
        </p:txBody>
      </p:sp>
      <p:pic>
        <p:nvPicPr>
          <p:cNvPr id="8" name="Picture 7">
            <a:extLst>
              <a:ext uri="{FF2B5EF4-FFF2-40B4-BE49-F238E27FC236}">
                <a16:creationId xmlns:a16="http://schemas.microsoft.com/office/drawing/2014/main" id="{0236B5CD-D1D3-284F-B23D-4838CAEE14F2}"/>
              </a:ext>
            </a:extLst>
          </p:cNvPr>
          <p:cNvPicPr>
            <a:picLocks noChangeAspect="1"/>
          </p:cNvPicPr>
          <p:nvPr/>
        </p:nvPicPr>
        <p:blipFill>
          <a:blip r:embed="rId3"/>
          <a:stretch>
            <a:fillRect/>
          </a:stretch>
        </p:blipFill>
        <p:spPr>
          <a:xfrm rot="5400000">
            <a:off x="6233724" y="960683"/>
            <a:ext cx="6433247" cy="4824935"/>
          </a:xfrm>
          <a:prstGeom prst="rect">
            <a:avLst/>
          </a:prstGeom>
        </p:spPr>
      </p:pic>
      <p:sp>
        <p:nvSpPr>
          <p:cNvPr id="6" name="Donut 5">
            <a:extLst>
              <a:ext uri="{FF2B5EF4-FFF2-40B4-BE49-F238E27FC236}">
                <a16:creationId xmlns:a16="http://schemas.microsoft.com/office/drawing/2014/main" id="{0067BD58-0C2D-0541-8E0E-A60E817FA6D1}"/>
              </a:ext>
            </a:extLst>
          </p:cNvPr>
          <p:cNvSpPr/>
          <p:nvPr/>
        </p:nvSpPr>
        <p:spPr>
          <a:xfrm>
            <a:off x="9005244" y="1268160"/>
            <a:ext cx="759000" cy="1556384"/>
          </a:xfrm>
          <a:prstGeom prst="donut">
            <a:avLst>
              <a:gd name="adj" fmla="val 370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332B26DF-DFE6-DC43-A2D4-BF4D5A93AEC9}"/>
              </a:ext>
            </a:extLst>
          </p:cNvPr>
          <p:cNvSpPr/>
          <p:nvPr/>
        </p:nvSpPr>
        <p:spPr>
          <a:xfrm>
            <a:off x="7853004" y="1164528"/>
            <a:ext cx="759000" cy="1660016"/>
          </a:xfrm>
          <a:prstGeom prst="donut">
            <a:avLst>
              <a:gd name="adj" fmla="val 370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1CCB7591-2888-DE42-A72E-529FDDB3673D}"/>
              </a:ext>
            </a:extLst>
          </p:cNvPr>
          <p:cNvSpPr/>
          <p:nvPr/>
        </p:nvSpPr>
        <p:spPr>
          <a:xfrm>
            <a:off x="7853004" y="2999294"/>
            <a:ext cx="759000" cy="747712"/>
          </a:xfrm>
          <a:prstGeom prst="donut">
            <a:avLst>
              <a:gd name="adj" fmla="val 37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6826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4580</TotalTime>
  <Words>1352</Words>
  <Application>Microsoft Office PowerPoint</Application>
  <PresentationFormat>Widescreen</PresentationFormat>
  <Paragraphs>124</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Introductory Hain LPA  Overview and Assessment</vt:lpstr>
      <vt:lpstr>HAIN Genotype Line Probe Assay (LPA): Background</vt:lpstr>
      <vt:lpstr>LPA Procedures: Key Steps</vt:lpstr>
      <vt:lpstr>LPA Test Controls</vt:lpstr>
      <vt:lpstr>MTBDRplus Assay: Tests for Mutations in INH and Rifampin </vt:lpstr>
      <vt:lpstr>MTBDRsl Assay: Tests for Mutations in Fluoroquinolones, Aminoglycosides and Ethambutol (Note differences in test versions!)</vt:lpstr>
      <vt:lpstr>Interpreting Line Probe Assay Strips</vt:lpstr>
      <vt:lpstr>Interpreting Line Probe Assay Strips</vt:lpstr>
      <vt:lpstr>Interpreting Line Probe Assay Strips</vt:lpstr>
      <vt:lpstr>Interpreting Line Probe Assay Strips: A word of caution!</vt:lpstr>
      <vt:lpstr>Strip interpretation: M. tuberculosis complex strain</vt:lpstr>
      <vt:lpstr>Strip interpretation: Susceptibility Patterns</vt:lpstr>
      <vt:lpstr>Strip interpretation: Susceptibility Patterns</vt:lpstr>
      <vt:lpstr>Strip interpretation: Susceptibility Patterns</vt:lpstr>
      <vt:lpstr>PowerPoint Presentation</vt:lpstr>
      <vt:lpstr>MTBDRsl (V1.0)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Hain LPA</dc:title>
  <dc:creator>Microsoft Office User</dc:creator>
  <cp:lastModifiedBy>Peggy Coulter</cp:lastModifiedBy>
  <cp:revision>60</cp:revision>
  <dcterms:created xsi:type="dcterms:W3CDTF">2018-03-22T14:01:04Z</dcterms:created>
  <dcterms:modified xsi:type="dcterms:W3CDTF">2018-05-22T17:43:43Z</dcterms:modified>
</cp:coreProperties>
</file>