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06" r:id="rId3"/>
    <p:sldId id="268" r:id="rId4"/>
    <p:sldId id="270" r:id="rId5"/>
    <p:sldId id="261" r:id="rId6"/>
    <p:sldId id="307" r:id="rId7"/>
    <p:sldId id="308" r:id="rId8"/>
    <p:sldId id="309" r:id="rId9"/>
    <p:sldId id="310" r:id="rId10"/>
    <p:sldId id="312" r:id="rId11"/>
    <p:sldId id="314" r:id="rId12"/>
    <p:sldId id="287" r:id="rId13"/>
    <p:sldId id="318" r:id="rId14"/>
    <p:sldId id="339" r:id="rId15"/>
    <p:sldId id="319" r:id="rId16"/>
    <p:sldId id="340" r:id="rId17"/>
    <p:sldId id="320" r:id="rId18"/>
    <p:sldId id="341" r:id="rId19"/>
    <p:sldId id="321" r:id="rId20"/>
    <p:sldId id="342" r:id="rId21"/>
    <p:sldId id="344" r:id="rId22"/>
    <p:sldId id="348" r:id="rId23"/>
    <p:sldId id="323" r:id="rId24"/>
    <p:sldId id="349" r:id="rId25"/>
    <p:sldId id="346" r:id="rId26"/>
    <p:sldId id="335" r:id="rId27"/>
    <p:sldId id="328" r:id="rId28"/>
    <p:sldId id="347" r:id="rId29"/>
    <p:sldId id="32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rek Armstrong" initials="DTA" lastIdx="2" clrIdx="0">
    <p:extLst>
      <p:ext uri="{19B8F6BF-5375-455C-9EA6-DF929625EA0E}">
        <p15:presenceInfo xmlns:p15="http://schemas.microsoft.com/office/powerpoint/2012/main" userId="Derek Armstrong" providerId="None"/>
      </p:ext>
    </p:extLst>
  </p:cmAuthor>
  <p:cmAuthor id="2" name="Nikki Parrish" initials="NP" lastIdx="1" clrIdx="1">
    <p:extLst>
      <p:ext uri="{19B8F6BF-5375-455C-9EA6-DF929625EA0E}">
        <p15:presenceInfo xmlns:p15="http://schemas.microsoft.com/office/powerpoint/2012/main" userId="S-1-5-21-1214440339-484763869-725345543-781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94706"/>
  </p:normalViewPr>
  <p:slideViewPr>
    <p:cSldViewPr snapToGrid="0" snapToObjects="1">
      <p:cViewPr varScale="1">
        <p:scale>
          <a:sx n="88" d="100"/>
          <a:sy n="88" d="100"/>
        </p:scale>
        <p:origin x="220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209B6-89FE-374C-A943-2EF4DCED6430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71A4E-2846-5A4A-BA8E-F1F5B5502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1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71A4E-2846-5A4A-BA8E-F1F5B5502A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1A4E-2846-5A4A-BA8E-F1F5B5502A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96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1A4E-2846-5A4A-BA8E-F1F5B5502A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39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1A4E-2846-5A4A-BA8E-F1F5B5502A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20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1A4E-2846-5A4A-BA8E-F1F5B5502A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79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1A4E-2846-5A4A-BA8E-F1F5B5502A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8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1A4E-2846-5A4A-BA8E-F1F5B5502A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4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1A4E-2846-5A4A-BA8E-F1F5B5502A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82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1A4E-2846-5A4A-BA8E-F1F5B5502A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1A4E-2846-5A4A-BA8E-F1F5B5502A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3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1A4E-2846-5A4A-BA8E-F1F5B5502A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95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1A4E-2846-5A4A-BA8E-F1F5B5502A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4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1A4E-2846-5A4A-BA8E-F1F5B5502A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62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1A4E-2846-5A4A-BA8E-F1F5B5502A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56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1A4E-2846-5A4A-BA8E-F1F5B5502A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55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1A4E-2846-5A4A-BA8E-F1F5B5502A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4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1A4E-2846-5A4A-BA8E-F1F5B5502A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1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2C163-7B66-D441-B9DC-F23245969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710D54-C440-CE4D-BA93-7DE92EFD5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564BC-2E64-FA47-813E-CFD42B50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C2F5-F5CC-BB4E-B6C3-B3B350F214FE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A28CF-B202-D248-AFBE-DA15DB25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29FCB-1DB2-D447-BCD4-7C5CA41B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AE17-6FF2-A644-B0C1-8859250A6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9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C34F-5521-9E4C-85E7-128ED70F8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151B1-10BD-704D-B586-D14FFF15A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4CA77-97E4-2540-8691-AF051108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C2F5-F5CC-BB4E-B6C3-B3B350F214FE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96FC5-8666-1546-9359-F2B5B29E9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7096F-8BB1-9049-B97C-447CAE6D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AE17-6FF2-A644-B0C1-8859250A6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D2BB23-784B-2A4E-B8D5-2DA54E9375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4959D-9304-E340-8F3A-E9B6AD9E6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3B0DC-2A94-DE46-8847-863236152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C2F5-F5CC-BB4E-B6C3-B3B350F214FE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BA4F3-2450-B449-A73C-B84CC3DA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F65A4-DA07-B24F-9269-651D5EA0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AE17-6FF2-A644-B0C1-8859250A6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8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C046C-255D-7446-B7A8-1BAC8F59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8565A-AD97-F245-ACCF-5AEE785B8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3426B-8D04-7744-B8E4-CD4CEA62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C2F5-F5CC-BB4E-B6C3-B3B350F214FE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F20B6-C7C8-3442-B3D1-5D6AC2845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55A46-5CD6-5949-9094-A41D1B95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AE17-6FF2-A644-B0C1-8859250A6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AD24-10F9-D74F-9647-6FE2AD6F7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9D8B8-6F78-FF48-87A4-1B95710E5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B437D-DB77-7849-A1FA-8F3F46E4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C2F5-F5CC-BB4E-B6C3-B3B350F214FE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26D76-C4F5-A546-BE6B-606D18FEF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3C65B-9FCD-D742-B2E3-B1B632E9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AE17-6FF2-A644-B0C1-8859250A6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92FAF-5D48-0748-A499-FE603667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EA485-08CA-DD40-8D3A-581D33EF3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16188-29C7-0F48-9E70-71CA7ACD7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C0EBF-1BAA-B943-AB5A-66B803987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C2F5-F5CC-BB4E-B6C3-B3B350F214FE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47529-9B30-034E-A8B5-C6B6C90EE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27705-E4E0-F344-BDD3-C6A72F6B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AE17-6FF2-A644-B0C1-8859250A6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5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E370-CE85-6141-BEAE-C6C3E9ED2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D69E5-0952-AD4B-9446-5ECD22590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343EA-876B-544F-B40D-0894400F5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67BFC-D56F-D341-B50C-49F306163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ABDE49-1777-F347-BE15-0D3FA465F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2D2AB4-E040-024B-A02F-5E215BD3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C2F5-F5CC-BB4E-B6C3-B3B350F214FE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5B036-9D3F-794E-9BC2-DF52EFFA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7A989-2CD3-1A49-95C1-8CAFF7A0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AE17-6FF2-A644-B0C1-8859250A6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8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D2640-81FC-E249-A98A-9F7F10DC5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C81111-329F-BD4B-9F13-977C1B35F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C2F5-F5CC-BB4E-B6C3-B3B350F214FE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70CFC-47F3-C646-AF74-36E6C816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18CD8-84F6-2549-BDA7-77446313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AE17-6FF2-A644-B0C1-8859250A6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2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D41E2B-19F6-1547-88F4-B6D2EF1C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C2F5-F5CC-BB4E-B6C3-B3B350F214FE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00C14-D2B3-7846-9E92-1D9B59BEA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0947B-5A01-4F4B-BBE8-F2777057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AE17-6FF2-A644-B0C1-8859250A6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7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795D-72DE-B444-AEF5-A492CF4F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F4CD2-4A05-454D-A050-25D3B926D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4515E-D996-A944-AAB7-1F0793795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B28FE-0490-9247-AEDF-4555F3362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C2F5-F5CC-BB4E-B6C3-B3B350F214FE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FF2E3-90CB-5E4E-80E9-5BF19C36F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C026E-A3CC-254B-B113-A7BA10C29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AE17-6FF2-A644-B0C1-8859250A6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0E629-B379-5048-9995-55AB6269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68B136-7C20-E74B-906A-36D10772A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73CB3-C9ED-0F42-8AA9-11BB9444E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FECB1-367A-144D-952E-3EA8D5CDB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C2F5-F5CC-BB4E-B6C3-B3B350F214FE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EF48A-E9CD-8E4B-B2E2-67185433E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2757C-5CCC-7241-B683-247688F4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AE17-6FF2-A644-B0C1-8859250A6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7D18D-9A92-FB4C-88EB-C56F73FC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FB861-B370-874F-A3C9-51BD4EC7F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AA60D-564B-AC4D-BAEF-9250FF071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7C2F5-F5CC-BB4E-B6C3-B3B350F214FE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D264A-92AB-2741-86CB-1853A9081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EEABD-8400-6049-A2FF-7FCA35CF9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1AE17-6FF2-A644-B0C1-8859250A6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0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A784F-84A0-C54E-BA3C-D05DE73F87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Advanced Hain LPA </a:t>
            </a:r>
            <a:br>
              <a:rPr lang="en-US" dirty="0"/>
            </a:br>
            <a:r>
              <a:rPr lang="en-US" dirty="0"/>
              <a:t>Overview and Assessment</a:t>
            </a:r>
            <a:br>
              <a:rPr lang="en-US" dirty="0"/>
            </a:br>
            <a:r>
              <a:rPr lang="en-US" dirty="0"/>
              <a:t>Part 1: Hain </a:t>
            </a:r>
            <a:r>
              <a:rPr lang="en-US" dirty="0" err="1"/>
              <a:t>MTBDRplus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8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AB74A-5ACD-8642-9B98-87234F9CA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#3: </a:t>
            </a:r>
            <a:r>
              <a:rPr lang="en-US" dirty="0" err="1"/>
              <a:t>Heteroresistance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2948-FC08-E443-9326-327668BF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is it?</a:t>
            </a:r>
          </a:p>
          <a:p>
            <a:pPr lvl="1"/>
            <a:r>
              <a:rPr lang="en-US" dirty="0"/>
              <a:t>Two or more strains of MTB complex that have different resistance patterns are found in a sample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does it appear on the Line Probe Assay strip?</a:t>
            </a:r>
          </a:p>
          <a:p>
            <a:pPr lvl="1"/>
            <a:r>
              <a:rPr lang="en-US" dirty="0"/>
              <a:t>The full wild type sequence will be present, along with one or more mutation bands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to interpret?</a:t>
            </a:r>
          </a:p>
          <a:p>
            <a:pPr lvl="1"/>
            <a:r>
              <a:rPr lang="en-US" dirty="0"/>
              <a:t>If all WT bands as well as 1 or more mutant bands appear, MTB complex is confirmed and </a:t>
            </a:r>
            <a:r>
              <a:rPr lang="en-US" dirty="0" err="1"/>
              <a:t>heteroresistance</a:t>
            </a:r>
            <a:r>
              <a:rPr lang="en-US" dirty="0"/>
              <a:t> may be present. Drug resistance cannot be determined from this strip for this particular drug, and either testing should be repeated, or another method should be used for testing.</a:t>
            </a:r>
          </a:p>
          <a:p>
            <a:pPr lvl="1"/>
            <a:r>
              <a:rPr lang="en-US" dirty="0"/>
              <a:t>If the above occurs only for one drug but the LPA strip shows determinate results for the other drug, these can be reported.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B3D9-56F5-4F41-BFDA-054E169D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7" y="233845"/>
            <a:ext cx="10515600" cy="1325563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dirty="0"/>
              <a:t>Example of </a:t>
            </a:r>
            <a:r>
              <a:rPr lang="en-US" sz="3800" dirty="0" err="1"/>
              <a:t>Heteroresistance</a:t>
            </a:r>
            <a:r>
              <a:rPr lang="en-US" sz="3800" dirty="0"/>
              <a:t> in INH</a:t>
            </a:r>
            <a:br>
              <a:rPr lang="en-US" sz="3800" dirty="0"/>
            </a:br>
            <a:r>
              <a:rPr lang="en-US" sz="3800" dirty="0"/>
              <a:t/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CCE0FC-6C03-0E49-9F34-E819A0A9F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34" y="1559408"/>
            <a:ext cx="6630673" cy="4135337"/>
          </a:xfrm>
        </p:spPr>
        <p:txBody>
          <a:bodyPr>
            <a:normAutofit/>
          </a:bodyPr>
          <a:lstStyle/>
          <a:p>
            <a:r>
              <a:rPr lang="en-US" dirty="0"/>
              <a:t>Note that for </a:t>
            </a:r>
            <a:r>
              <a:rPr lang="en-US" dirty="0" err="1"/>
              <a:t>katG</a:t>
            </a:r>
            <a:r>
              <a:rPr lang="en-US" dirty="0"/>
              <a:t>, the locus band and Wild Type (WT) bands are present, as well as a </a:t>
            </a:r>
            <a:r>
              <a:rPr lang="en-US" dirty="0" err="1"/>
              <a:t>katG</a:t>
            </a:r>
            <a:r>
              <a:rPr lang="en-US" dirty="0"/>
              <a:t> MUT1.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suggests the presence of two MTB complex strains showing different resistant profiles to INH. Testing should be repeated, or confirmed using another method.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F28D7-9EF3-5445-BFBA-3B5D600D01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5400000">
            <a:off x="-1101851" y="1101852"/>
            <a:ext cx="6858000" cy="46542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A4B144-B2F6-044D-9FAD-785DA272EB16}"/>
              </a:ext>
            </a:extLst>
          </p:cNvPr>
          <p:cNvSpPr/>
          <p:nvPr/>
        </p:nvSpPr>
        <p:spPr>
          <a:xfrm>
            <a:off x="1666755" y="896626"/>
            <a:ext cx="2893670" cy="32818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2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CA02C-57AF-A245-8CFA-061BE769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LPA Strip Interpretation for Hain </a:t>
            </a:r>
            <a:r>
              <a:rPr lang="en-US" dirty="0" err="1"/>
              <a:t>TBDRplus</a:t>
            </a:r>
            <a:r>
              <a:rPr lang="en-US" dirty="0"/>
              <a:t>: Competency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3B2CA-2188-674A-B0C5-1DA7D6037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8 slides provide images and case studies for assessment. Choose the most appropriate answer from the list provided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15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CAE4D-B815-BC48-8016-2DFF54C6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" y="-23228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Question #1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9E7A2-06EF-F84D-A1BB-FB6A3C57C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365995"/>
            <a:ext cx="3696653" cy="53936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 technician ran a full set of samples with the results shown here. Is this run valid?  (Note “RV” and “RA” are positive MTB complex controls, and the “blank” is the negative control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err="1"/>
              <a:t>Yes</a:t>
            </a:r>
            <a:r>
              <a:rPr lang="en-US" dirty="0" err="1">
                <a:sym typeface="Wingdings" pitchFamily="2" charset="2"/>
              </a:rPr>
              <a:t></a:t>
            </a:r>
            <a:r>
              <a:rPr lang="en-US" dirty="0" err="1"/>
              <a:t>all</a:t>
            </a:r>
            <a:r>
              <a:rPr lang="en-US" dirty="0"/>
              <a:t> results are valid</a:t>
            </a:r>
          </a:p>
          <a:p>
            <a:pPr marL="514350" indent="-514350">
              <a:buAutoNum type="alphaLcPeriod"/>
            </a:pPr>
            <a:r>
              <a:rPr lang="en-US" dirty="0" err="1"/>
              <a:t>Yes</a:t>
            </a:r>
            <a:r>
              <a:rPr lang="en-US" dirty="0" err="1">
                <a:sym typeface="Wingdings" pitchFamily="2" charset="2"/>
              </a:rPr>
              <a:t></a:t>
            </a:r>
            <a:r>
              <a:rPr lang="en-US" dirty="0" err="1"/>
              <a:t>only</a:t>
            </a:r>
            <a:r>
              <a:rPr lang="en-US" dirty="0"/>
              <a:t> controls are valid</a:t>
            </a:r>
          </a:p>
          <a:p>
            <a:pPr marL="514350" indent="-514350">
              <a:buAutoNum type="alphaLcPeriod"/>
            </a:pPr>
            <a:r>
              <a:rPr lang="en-US" dirty="0" err="1"/>
              <a:t>No</a:t>
            </a:r>
            <a:r>
              <a:rPr lang="en-US" dirty="0" err="1">
                <a:sym typeface="Wingdings" pitchFamily="2" charset="2"/>
              </a:rPr>
              <a:t></a:t>
            </a:r>
            <a:r>
              <a:rPr lang="en-US" dirty="0" err="1"/>
              <a:t>only</a:t>
            </a:r>
            <a:r>
              <a:rPr lang="en-US" dirty="0"/>
              <a:t> the TUB bands are present</a:t>
            </a:r>
          </a:p>
          <a:p>
            <a:pPr marL="514350" indent="-514350">
              <a:buAutoNum type="alphaLcPeriod"/>
            </a:pPr>
            <a:r>
              <a:rPr lang="en-US" dirty="0" err="1"/>
              <a:t>No</a:t>
            </a:r>
            <a:r>
              <a:rPr lang="en-US" dirty="0" err="1">
                <a:sym typeface="Wingdings" pitchFamily="2" charset="2"/>
              </a:rPr>
              <a:t>Results</a:t>
            </a:r>
            <a:r>
              <a:rPr lang="en-US" dirty="0">
                <a:sym typeface="Wingdings" pitchFamily="2" charset="2"/>
              </a:rPr>
              <a:t> are not interpretable due to all control bands being faint and/or absent.</a:t>
            </a:r>
            <a:endParaRPr lang="en-US" dirty="0"/>
          </a:p>
          <a:p>
            <a:pPr marL="514350" indent="-514350">
              <a:buAutoNum type="alphaLcPeriod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73A09-F1B7-CE49-BF24-852712A441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321" y="963592"/>
            <a:ext cx="7535119" cy="493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91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CAE4D-B815-BC48-8016-2DFF54C6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" y="-23228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Question #1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9E7A2-06EF-F84D-A1BB-FB6A3C57C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365995"/>
            <a:ext cx="3696653" cy="53936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 technician ran a full set of samples with the results shown here. Is this run valid?  (Note RV and RA are positive controls, and the blank is the negative control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err="1"/>
              <a:t>Yes</a:t>
            </a:r>
            <a:r>
              <a:rPr lang="en-US" dirty="0" err="1">
                <a:sym typeface="Wingdings" pitchFamily="2" charset="2"/>
              </a:rPr>
              <a:t></a:t>
            </a:r>
            <a:r>
              <a:rPr lang="en-US" dirty="0" err="1"/>
              <a:t>all</a:t>
            </a:r>
            <a:r>
              <a:rPr lang="en-US" dirty="0"/>
              <a:t> results are valid</a:t>
            </a:r>
          </a:p>
          <a:p>
            <a:pPr marL="514350" indent="-514350">
              <a:buAutoNum type="alphaLcPeriod"/>
            </a:pPr>
            <a:r>
              <a:rPr lang="en-US" dirty="0" err="1"/>
              <a:t>Yes</a:t>
            </a:r>
            <a:r>
              <a:rPr lang="en-US" dirty="0" err="1">
                <a:sym typeface="Wingdings" pitchFamily="2" charset="2"/>
              </a:rPr>
              <a:t></a:t>
            </a:r>
            <a:r>
              <a:rPr lang="en-US" dirty="0" err="1"/>
              <a:t>only</a:t>
            </a:r>
            <a:r>
              <a:rPr lang="en-US" dirty="0"/>
              <a:t> controls are valid</a:t>
            </a:r>
          </a:p>
          <a:p>
            <a:pPr marL="514350" indent="-514350">
              <a:buAutoNum type="alphaLcPeriod"/>
            </a:pPr>
            <a:r>
              <a:rPr lang="en-US" dirty="0" err="1"/>
              <a:t>No</a:t>
            </a:r>
            <a:r>
              <a:rPr lang="en-US" dirty="0" err="1">
                <a:sym typeface="Wingdings" pitchFamily="2" charset="2"/>
              </a:rPr>
              <a:t></a:t>
            </a:r>
            <a:r>
              <a:rPr lang="en-US" dirty="0" err="1"/>
              <a:t>only</a:t>
            </a:r>
            <a:r>
              <a:rPr lang="en-US" dirty="0"/>
              <a:t> the TUB bands are present</a:t>
            </a:r>
          </a:p>
          <a:p>
            <a:pPr marL="514350" indent="-514350">
              <a:buAutoNum type="alphaLcPeriod"/>
            </a:pPr>
            <a:r>
              <a:rPr lang="en-US" dirty="0" err="1">
                <a:solidFill>
                  <a:srgbClr val="FF0000"/>
                </a:solidFill>
              </a:rPr>
              <a:t>No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Results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are not interpretable due to all control bands being faint and/or absent.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AutoNum type="alphaLcPeriod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73A09-F1B7-CE49-BF24-852712A441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321" y="963592"/>
            <a:ext cx="7535119" cy="49308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325C6F-F817-6C43-92C0-4C0C91C214C1}"/>
              </a:ext>
            </a:extLst>
          </p:cNvPr>
          <p:cNvSpPr txBox="1"/>
          <p:nvPr/>
        </p:nvSpPr>
        <p:spPr>
          <a:xfrm>
            <a:off x="4367321" y="107332"/>
            <a:ext cx="7405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This is an example of a failed run due to improper conjugate addition. Testing</a:t>
            </a:r>
          </a:p>
          <a:p>
            <a:r>
              <a:rPr lang="en-US" dirty="0">
                <a:highlight>
                  <a:srgbClr val="FFFF00"/>
                </a:highlight>
              </a:rPr>
              <a:t>should be repeated.</a:t>
            </a:r>
          </a:p>
        </p:txBody>
      </p:sp>
    </p:spTree>
    <p:extLst>
      <p:ext uri="{BB962C8B-B14F-4D97-AF65-F5344CB8AC3E}">
        <p14:creationId xmlns:p14="http://schemas.microsoft.com/office/powerpoint/2010/main" val="197994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CAE4D-B815-BC48-8016-2DFF54C6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" y="-23228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Question #2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9E7A2-06EF-F84D-A1BB-FB6A3C57C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" y="4084552"/>
            <a:ext cx="11632499" cy="3803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technician shows their manager the above LPA strip results, as they need assistance with interpretation. What should the manager tell their technician?</a:t>
            </a:r>
          </a:p>
          <a:p>
            <a:pPr marL="514350" indent="-514350">
              <a:buAutoNum type="alphaLcPeriod"/>
            </a:pPr>
            <a:r>
              <a:rPr lang="en-US" sz="2000" dirty="0"/>
              <a:t>Results show MTB complex (-)</a:t>
            </a:r>
          </a:p>
          <a:p>
            <a:pPr marL="514350" indent="-514350">
              <a:buAutoNum type="alphaLcPeriod"/>
            </a:pPr>
            <a:r>
              <a:rPr lang="en-US" sz="2000" dirty="0"/>
              <a:t>Results show MTB complex (+), mutation found in </a:t>
            </a:r>
            <a:r>
              <a:rPr lang="en-US" sz="2000" dirty="0" err="1"/>
              <a:t>katG</a:t>
            </a:r>
            <a:endParaRPr lang="en-US" sz="2000" dirty="0"/>
          </a:p>
          <a:p>
            <a:pPr marL="514350" indent="-514350">
              <a:buAutoNum type="alphaLcPeriod"/>
            </a:pPr>
            <a:r>
              <a:rPr lang="en-US" sz="2000" dirty="0"/>
              <a:t>Results indicate AC band missing, but the TUB band is present as well as interpretable banding patterns for all drugs. Results show MTB complex (+) without mutations present.</a:t>
            </a:r>
          </a:p>
          <a:p>
            <a:pPr marL="514350" indent="-514350">
              <a:buAutoNum type="alphaLcPeriod"/>
            </a:pPr>
            <a:r>
              <a:rPr lang="en-US" sz="2000" dirty="0"/>
              <a:t>Results indicate AC band missing, but this is not needed for interpretation.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ED7729-E744-CE41-A3AB-96EFFD1BB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838" y="871742"/>
            <a:ext cx="8858250" cy="311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64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CAE4D-B815-BC48-8016-2DFF54C6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" y="-23228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Question #2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9E7A2-06EF-F84D-A1BB-FB6A3C57C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" y="4084552"/>
            <a:ext cx="11632499" cy="3803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technician shows their manager the above LPA strip results, as they need assistance with interpretation. What should the manager tell their technician?</a:t>
            </a:r>
          </a:p>
          <a:p>
            <a:pPr marL="514350" indent="-514350">
              <a:buAutoNum type="alphaLcPeriod"/>
            </a:pPr>
            <a:r>
              <a:rPr lang="en-US" sz="2000" dirty="0"/>
              <a:t>Results show MTB complex (-)</a:t>
            </a:r>
          </a:p>
          <a:p>
            <a:pPr marL="514350" indent="-514350">
              <a:buAutoNum type="alphaLcPeriod"/>
            </a:pPr>
            <a:r>
              <a:rPr lang="en-US" sz="2000" dirty="0"/>
              <a:t>Results show MTB complex (+), mutation found in </a:t>
            </a:r>
            <a:r>
              <a:rPr lang="en-US" sz="2000" dirty="0" err="1"/>
              <a:t>katG</a:t>
            </a:r>
            <a:endParaRPr lang="en-US" sz="2000" dirty="0"/>
          </a:p>
          <a:p>
            <a:pPr marL="514350" indent="-514350">
              <a:buAutoNum type="alphaLcPeriod"/>
            </a:pPr>
            <a:r>
              <a:rPr lang="en-US" sz="2000" dirty="0">
                <a:solidFill>
                  <a:srgbClr val="FF0000"/>
                </a:solidFill>
              </a:rPr>
              <a:t>Results indicate AC band missing, but the TUB band is present as well as interpretable banding patterns for all drugs. Results show MTB complex (+) without mutations present.</a:t>
            </a:r>
          </a:p>
          <a:p>
            <a:pPr marL="514350" indent="-514350">
              <a:buAutoNum type="alphaLcPeriod"/>
            </a:pPr>
            <a:r>
              <a:rPr lang="en-US" sz="2000" dirty="0"/>
              <a:t>Results indicate AC band missing, but this is not needed for interpretation.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ED7729-E744-CE41-A3AB-96EFFD1BB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838" y="871742"/>
            <a:ext cx="8858250" cy="31102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014ED0-6375-9B46-9DDD-692C814100D3}"/>
              </a:ext>
            </a:extLst>
          </p:cNvPr>
          <p:cNvSpPr txBox="1"/>
          <p:nvPr/>
        </p:nvSpPr>
        <p:spPr>
          <a:xfrm>
            <a:off x="3194613" y="1"/>
            <a:ext cx="907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The AC band should be present, but could disappear if there is competition during amplification.  Since the CC and TUB bands are clearly present, results can be interpreted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2667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CAE4D-B815-BC48-8016-2DFF54C6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" y="-23228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Question #3: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9E7A2-06EF-F84D-A1BB-FB6A3C57C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365996"/>
            <a:ext cx="4197096" cy="3803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Five patient results are shown to the right-which can be interpreted as MTB complex showing </a:t>
            </a:r>
            <a:r>
              <a:rPr lang="en-US" u="sng" dirty="0"/>
              <a:t>no mutations </a:t>
            </a:r>
            <a:r>
              <a:rPr lang="en-US" dirty="0"/>
              <a:t>for INH or RIF?</a:t>
            </a:r>
          </a:p>
          <a:p>
            <a:pPr marL="514350" indent="-514350">
              <a:buAutoNum type="alphaLcPeriod"/>
            </a:pPr>
            <a:r>
              <a:rPr lang="en-US" sz="2000" dirty="0"/>
              <a:t>#1 only</a:t>
            </a:r>
          </a:p>
          <a:p>
            <a:pPr marL="514350" indent="-514350">
              <a:buAutoNum type="alphaLcPeriod"/>
            </a:pPr>
            <a:r>
              <a:rPr lang="en-US" sz="2000" dirty="0"/>
              <a:t>#1 and #3</a:t>
            </a:r>
          </a:p>
          <a:p>
            <a:pPr marL="514350" indent="-514350">
              <a:buAutoNum type="alphaLcPeriod"/>
            </a:pPr>
            <a:r>
              <a:rPr lang="en-US" sz="2000" dirty="0"/>
              <a:t>#1, #3, #5</a:t>
            </a:r>
          </a:p>
          <a:p>
            <a:pPr marL="514350" indent="-514350">
              <a:buAutoNum type="alphaLcPeriod"/>
            </a:pPr>
            <a:r>
              <a:rPr lang="en-US" sz="2000" dirty="0"/>
              <a:t>#1, #2 and #4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D5CA6-5FFF-F049-A307-D81E1CA2D2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6656" y="1318502"/>
            <a:ext cx="7610856" cy="53823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770388-B60A-984A-91DF-8CB6081C7AFB}"/>
              </a:ext>
            </a:extLst>
          </p:cNvPr>
          <p:cNvSpPr txBox="1"/>
          <p:nvPr/>
        </p:nvSpPr>
        <p:spPr>
          <a:xfrm>
            <a:off x="11359547" y="3059668"/>
            <a:ext cx="29615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E4422-C26E-4948-B445-10DF562A2F6F}"/>
              </a:ext>
            </a:extLst>
          </p:cNvPr>
          <p:cNvSpPr txBox="1"/>
          <p:nvPr/>
        </p:nvSpPr>
        <p:spPr>
          <a:xfrm>
            <a:off x="11383582" y="3701534"/>
            <a:ext cx="29615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8782BE-5327-724A-8143-C2FD5228F71C}"/>
              </a:ext>
            </a:extLst>
          </p:cNvPr>
          <p:cNvSpPr txBox="1"/>
          <p:nvPr/>
        </p:nvSpPr>
        <p:spPr>
          <a:xfrm>
            <a:off x="11507626" y="4507155"/>
            <a:ext cx="29615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F943F9-CD04-454E-9574-2911A6B11833}"/>
              </a:ext>
            </a:extLst>
          </p:cNvPr>
          <p:cNvSpPr txBox="1"/>
          <p:nvPr/>
        </p:nvSpPr>
        <p:spPr>
          <a:xfrm>
            <a:off x="11531661" y="5955605"/>
            <a:ext cx="29615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161AD4-45A7-A44A-8C80-2437C206506B}"/>
              </a:ext>
            </a:extLst>
          </p:cNvPr>
          <p:cNvSpPr txBox="1"/>
          <p:nvPr/>
        </p:nvSpPr>
        <p:spPr>
          <a:xfrm>
            <a:off x="11531661" y="5232298"/>
            <a:ext cx="29615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66400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CAE4D-B815-BC48-8016-2DFF54C6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" y="-23228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Question #3: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9E7A2-06EF-F84D-A1BB-FB6A3C57C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365996"/>
            <a:ext cx="4197096" cy="3803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Five patient results are shown to the right-which can be interpreted as MTB complex showing </a:t>
            </a:r>
            <a:r>
              <a:rPr lang="en-US" u="sng" dirty="0"/>
              <a:t>no mutations </a:t>
            </a:r>
            <a:r>
              <a:rPr lang="en-US" dirty="0"/>
              <a:t>for INH or RIF?</a:t>
            </a:r>
          </a:p>
          <a:p>
            <a:pPr marL="514350" indent="-514350">
              <a:buAutoNum type="alphaLcPeriod"/>
            </a:pPr>
            <a:r>
              <a:rPr lang="en-US" sz="2000" dirty="0">
                <a:solidFill>
                  <a:srgbClr val="FF0000"/>
                </a:solidFill>
              </a:rPr>
              <a:t>#1 only</a:t>
            </a:r>
          </a:p>
          <a:p>
            <a:pPr marL="514350" indent="-514350">
              <a:buAutoNum type="alphaLcPeriod"/>
            </a:pPr>
            <a:r>
              <a:rPr lang="en-US" sz="2000" dirty="0"/>
              <a:t>#1 and #3</a:t>
            </a:r>
          </a:p>
          <a:p>
            <a:pPr marL="514350" indent="-514350">
              <a:buAutoNum type="alphaLcPeriod"/>
            </a:pPr>
            <a:r>
              <a:rPr lang="en-US" sz="2000" dirty="0"/>
              <a:t>#1, #3, #5</a:t>
            </a:r>
          </a:p>
          <a:p>
            <a:pPr marL="514350" indent="-514350">
              <a:buAutoNum type="alphaLcPeriod"/>
            </a:pPr>
            <a:r>
              <a:rPr lang="en-US" sz="2000" dirty="0"/>
              <a:t>#1, #2 and #4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D5CA6-5FFF-F049-A307-D81E1CA2D2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6656" y="1318502"/>
            <a:ext cx="7610856" cy="53823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770388-B60A-984A-91DF-8CB6081C7AFB}"/>
              </a:ext>
            </a:extLst>
          </p:cNvPr>
          <p:cNvSpPr txBox="1"/>
          <p:nvPr/>
        </p:nvSpPr>
        <p:spPr>
          <a:xfrm>
            <a:off x="11359547" y="3059668"/>
            <a:ext cx="29615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E4422-C26E-4948-B445-10DF562A2F6F}"/>
              </a:ext>
            </a:extLst>
          </p:cNvPr>
          <p:cNvSpPr txBox="1"/>
          <p:nvPr/>
        </p:nvSpPr>
        <p:spPr>
          <a:xfrm>
            <a:off x="11383582" y="3701534"/>
            <a:ext cx="29615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8782BE-5327-724A-8143-C2FD5228F71C}"/>
              </a:ext>
            </a:extLst>
          </p:cNvPr>
          <p:cNvSpPr txBox="1"/>
          <p:nvPr/>
        </p:nvSpPr>
        <p:spPr>
          <a:xfrm>
            <a:off x="11507626" y="4507155"/>
            <a:ext cx="29615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F943F9-CD04-454E-9574-2911A6B11833}"/>
              </a:ext>
            </a:extLst>
          </p:cNvPr>
          <p:cNvSpPr txBox="1"/>
          <p:nvPr/>
        </p:nvSpPr>
        <p:spPr>
          <a:xfrm>
            <a:off x="11531661" y="5955605"/>
            <a:ext cx="29615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161AD4-45A7-A44A-8C80-2437C206506B}"/>
              </a:ext>
            </a:extLst>
          </p:cNvPr>
          <p:cNvSpPr txBox="1"/>
          <p:nvPr/>
        </p:nvSpPr>
        <p:spPr>
          <a:xfrm>
            <a:off x="11531661" y="5232298"/>
            <a:ext cx="29615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8EF85D-7B7A-8745-9590-0C7840440E43}"/>
              </a:ext>
            </a:extLst>
          </p:cNvPr>
          <p:cNvSpPr txBox="1"/>
          <p:nvPr/>
        </p:nvSpPr>
        <p:spPr>
          <a:xfrm>
            <a:off x="3599727" y="157164"/>
            <a:ext cx="907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Only #1 shows a fully interpretable banding pattern for both MTB complex and INH/RIF.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91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CAE4D-B815-BC48-8016-2DFF54C6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" y="-23228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Question #4: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9E7A2-06EF-F84D-A1BB-FB6A3C57C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134" y="4424786"/>
            <a:ext cx="10937884" cy="3803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Strip #3, how should INH be interpreted?</a:t>
            </a:r>
          </a:p>
          <a:p>
            <a:pPr marL="514350" indent="-514350">
              <a:buAutoNum type="alphaLcPeriod"/>
            </a:pPr>
            <a:r>
              <a:rPr lang="en-US" sz="2000" dirty="0"/>
              <a:t>MTB complex (+), no mutations found to confer resistance</a:t>
            </a:r>
          </a:p>
          <a:p>
            <a:pPr marL="514350" indent="-514350">
              <a:buAutoNum type="alphaLcPeriod"/>
            </a:pPr>
            <a:r>
              <a:rPr lang="en-US" sz="2000" dirty="0"/>
              <a:t>MTB complex (+), the absence of WT and MUT bands for </a:t>
            </a:r>
            <a:r>
              <a:rPr lang="en-US" sz="2000" dirty="0" err="1"/>
              <a:t>katG</a:t>
            </a:r>
            <a:r>
              <a:rPr lang="en-US" sz="2000" dirty="0"/>
              <a:t> suggest the presence of a mutation</a:t>
            </a:r>
          </a:p>
          <a:p>
            <a:pPr marL="514350" indent="-514350">
              <a:buAutoNum type="alphaLcPeriod"/>
            </a:pPr>
            <a:r>
              <a:rPr lang="en-US" sz="2000" dirty="0"/>
              <a:t>MTB complex (+), only low level INH resistance found</a:t>
            </a:r>
          </a:p>
          <a:p>
            <a:pPr marL="514350" indent="-514350">
              <a:buAutoNum type="alphaLcPeriod"/>
            </a:pPr>
            <a:r>
              <a:rPr lang="en-US" sz="2000" dirty="0"/>
              <a:t>MTB complex (+), the absence of MUT bands for </a:t>
            </a:r>
            <a:r>
              <a:rPr lang="en-US" sz="2000" dirty="0" err="1"/>
              <a:t>inhA</a:t>
            </a:r>
            <a:r>
              <a:rPr lang="en-US" sz="2000" dirty="0"/>
              <a:t> suggest the presence of a mutation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46D77-39C6-AA44-BE06-687BC9C58A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530" y="838623"/>
            <a:ext cx="7600950" cy="35861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D08AED-8C85-534A-A6E4-6B8DEE6A9672}"/>
              </a:ext>
            </a:extLst>
          </p:cNvPr>
          <p:cNvSpPr/>
          <p:nvPr/>
        </p:nvSpPr>
        <p:spPr>
          <a:xfrm>
            <a:off x="1905530" y="2523281"/>
            <a:ext cx="7600950" cy="14236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0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927D-4368-8D4B-8113-A4B26867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EC2B9-1AA3-B441-A615-B792A7462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Briefly review the Hain </a:t>
            </a:r>
            <a:r>
              <a:rPr lang="en-US" dirty="0" err="1"/>
              <a:t>MTBDRplus</a:t>
            </a:r>
            <a:r>
              <a:rPr lang="en-US" dirty="0"/>
              <a:t> assay</a:t>
            </a:r>
          </a:p>
          <a:p>
            <a:r>
              <a:rPr lang="en-US" dirty="0"/>
              <a:t>Discuss three common challenges when performing the assay and reviewing test strips</a:t>
            </a:r>
          </a:p>
          <a:p>
            <a:r>
              <a:rPr lang="en-US" dirty="0"/>
              <a:t>Interpret and assess unusual LPA test strip results</a:t>
            </a:r>
          </a:p>
        </p:txBody>
      </p:sp>
    </p:spTree>
    <p:extLst>
      <p:ext uri="{BB962C8B-B14F-4D97-AF65-F5344CB8AC3E}">
        <p14:creationId xmlns:p14="http://schemas.microsoft.com/office/powerpoint/2010/main" val="2871446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CAE4D-B815-BC48-8016-2DFF54C6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" y="-23228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Question #4: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9E7A2-06EF-F84D-A1BB-FB6A3C57C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134" y="4424786"/>
            <a:ext cx="10937884" cy="3803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Strip #3, how should INH be interpreted?</a:t>
            </a:r>
          </a:p>
          <a:p>
            <a:pPr marL="514350" indent="-514350">
              <a:buAutoNum type="alphaLcPeriod"/>
            </a:pPr>
            <a:r>
              <a:rPr lang="en-US" sz="2000" dirty="0"/>
              <a:t>MTB complex (+), no mutations found to confer resistance</a:t>
            </a:r>
          </a:p>
          <a:p>
            <a:pPr marL="514350" indent="-514350">
              <a:buAutoNum type="alphaLcPeriod"/>
            </a:pPr>
            <a:r>
              <a:rPr lang="en-US" sz="2000" dirty="0">
                <a:solidFill>
                  <a:srgbClr val="FF0000"/>
                </a:solidFill>
              </a:rPr>
              <a:t>MTB complex (+), the absence of WT and MUT bands for </a:t>
            </a:r>
            <a:r>
              <a:rPr lang="en-US" sz="2000" dirty="0" err="1">
                <a:solidFill>
                  <a:srgbClr val="FF0000"/>
                </a:solidFill>
              </a:rPr>
              <a:t>katG</a:t>
            </a:r>
            <a:r>
              <a:rPr lang="en-US" sz="2000" dirty="0">
                <a:solidFill>
                  <a:srgbClr val="FF0000"/>
                </a:solidFill>
              </a:rPr>
              <a:t> suggest the presence of a mutation</a:t>
            </a:r>
          </a:p>
          <a:p>
            <a:pPr marL="514350" indent="-514350">
              <a:buAutoNum type="alphaLcPeriod"/>
            </a:pPr>
            <a:r>
              <a:rPr lang="en-US" sz="2000" dirty="0"/>
              <a:t>MTB complex (+), only low level INH resistance found</a:t>
            </a:r>
          </a:p>
          <a:p>
            <a:pPr marL="514350" indent="-514350">
              <a:buAutoNum type="alphaLcPeriod"/>
            </a:pPr>
            <a:r>
              <a:rPr lang="en-US" sz="2000" dirty="0"/>
              <a:t>MTB complex (+), the absence of MUT bands for </a:t>
            </a:r>
            <a:r>
              <a:rPr lang="en-US" sz="2000" dirty="0" err="1"/>
              <a:t>inhA</a:t>
            </a:r>
            <a:r>
              <a:rPr lang="en-US" sz="2000" dirty="0"/>
              <a:t> suggest the presence of a mutation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46D77-39C6-AA44-BE06-687BC9C58A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530" y="838623"/>
            <a:ext cx="7600950" cy="35861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D08AED-8C85-534A-A6E4-6B8DEE6A9672}"/>
              </a:ext>
            </a:extLst>
          </p:cNvPr>
          <p:cNvSpPr/>
          <p:nvPr/>
        </p:nvSpPr>
        <p:spPr>
          <a:xfrm>
            <a:off x="1905530" y="2523281"/>
            <a:ext cx="7600950" cy="14236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EF5FD5-A854-3248-8635-DC5A40EAE396}"/>
              </a:ext>
            </a:extLst>
          </p:cNvPr>
          <p:cNvSpPr txBox="1"/>
          <p:nvPr/>
        </p:nvSpPr>
        <p:spPr>
          <a:xfrm>
            <a:off x="3599727" y="157164"/>
            <a:ext cx="907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FF00"/>
                </a:highlight>
              </a:rPr>
              <a:t>inhA</a:t>
            </a:r>
            <a:r>
              <a:rPr lang="en-US" dirty="0">
                <a:highlight>
                  <a:srgbClr val="FFFF00"/>
                </a:highlight>
              </a:rPr>
              <a:t> bands show no mutations, but </a:t>
            </a:r>
            <a:r>
              <a:rPr lang="en-US" dirty="0" err="1">
                <a:highlight>
                  <a:srgbClr val="FFFF00"/>
                </a:highlight>
              </a:rPr>
              <a:t>katG</a:t>
            </a:r>
            <a:r>
              <a:rPr lang="en-US" dirty="0">
                <a:highlight>
                  <a:srgbClr val="FFFF00"/>
                </a:highlight>
              </a:rPr>
              <a:t> WT and MUT bands are missing, which suggests </a:t>
            </a:r>
          </a:p>
          <a:p>
            <a:r>
              <a:rPr lang="en-US" dirty="0">
                <a:highlight>
                  <a:srgbClr val="FFFF00"/>
                </a:highlight>
              </a:rPr>
              <a:t>INH resistance. It is advised to repeat testing using an alternative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60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CAE4D-B815-BC48-8016-2DFF54C6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49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Question #5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9E7A2-06EF-F84D-A1BB-FB6A3C57C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24244"/>
            <a:ext cx="11945074" cy="3803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Reviewing these results, the technician is questioning their </a:t>
            </a:r>
            <a:r>
              <a:rPr lang="en-US" u="sng" dirty="0"/>
              <a:t>positive control </a:t>
            </a:r>
            <a:r>
              <a:rPr lang="en-US" dirty="0"/>
              <a:t>(H37rV) result—what advice would you give?</a:t>
            </a:r>
          </a:p>
          <a:p>
            <a:pPr marL="514350" indent="-514350">
              <a:buAutoNum type="alphaLcPeriod"/>
            </a:pPr>
            <a:r>
              <a:rPr lang="en-US" sz="2000" dirty="0"/>
              <a:t>The TUB band is missing, but </a:t>
            </a:r>
            <a:r>
              <a:rPr lang="en-US" sz="2000" dirty="0" err="1"/>
              <a:t>rpoB</a:t>
            </a:r>
            <a:r>
              <a:rPr lang="en-US" sz="2000" dirty="0"/>
              <a:t> and </a:t>
            </a:r>
            <a:r>
              <a:rPr lang="en-US" sz="2000" dirty="0" err="1"/>
              <a:t>katG</a:t>
            </a:r>
            <a:r>
              <a:rPr lang="en-US" sz="2000" dirty="0"/>
              <a:t> bands are present-this indicates a valid result with no mutations.</a:t>
            </a:r>
          </a:p>
          <a:p>
            <a:pPr marL="514350" indent="-514350">
              <a:buAutoNum type="alphaLcPeriod"/>
            </a:pPr>
            <a:r>
              <a:rPr lang="en-US" sz="2000" dirty="0"/>
              <a:t>The TUB band is missing but there is a partial set of banding patterns that are present-this indicates  suboptimal hybridization, and testing should be repeated for all samples.</a:t>
            </a:r>
          </a:p>
          <a:p>
            <a:pPr marL="514350" indent="-514350">
              <a:buAutoNum type="alphaLcPeriod"/>
            </a:pPr>
            <a:r>
              <a:rPr lang="en-US" sz="2000" dirty="0"/>
              <a:t>The TUB band is missing, but this is not needed for interpretation since the CC and AC bands are present. </a:t>
            </a:r>
          </a:p>
          <a:p>
            <a:pPr marL="514350" indent="-514350">
              <a:buAutoNum type="alphaLcPeriod"/>
            </a:pPr>
            <a:r>
              <a:rPr lang="en-US" sz="2000" dirty="0"/>
              <a:t>None of the above.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E6F32-6EBA-3347-9035-90FDF70CC1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5" r="7290"/>
          <a:stretch/>
        </p:blipFill>
        <p:spPr>
          <a:xfrm>
            <a:off x="3997843" y="904378"/>
            <a:ext cx="6741042" cy="29046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59A8FC-FDC3-9B4E-8FEB-F9BD50B916CE}"/>
              </a:ext>
            </a:extLst>
          </p:cNvPr>
          <p:cNvSpPr txBox="1"/>
          <p:nvPr/>
        </p:nvSpPr>
        <p:spPr>
          <a:xfrm>
            <a:off x="10354971" y="2731796"/>
            <a:ext cx="1118906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Sample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78635-0DB3-CE48-82A5-25D3D715A586}"/>
              </a:ext>
            </a:extLst>
          </p:cNvPr>
          <p:cNvSpPr txBox="1"/>
          <p:nvPr/>
        </p:nvSpPr>
        <p:spPr>
          <a:xfrm>
            <a:off x="10354971" y="3256370"/>
            <a:ext cx="1118906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Sample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88BBC6-48AC-4503-80C8-563467D3C9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8" r="4665" b="52014"/>
          <a:stretch/>
        </p:blipFill>
        <p:spPr>
          <a:xfrm>
            <a:off x="3997843" y="187810"/>
            <a:ext cx="6741042" cy="1720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BC51F1-E721-614A-8CCA-0C3E343A8C3E}"/>
              </a:ext>
            </a:extLst>
          </p:cNvPr>
          <p:cNvSpPr txBox="1"/>
          <p:nvPr/>
        </p:nvSpPr>
        <p:spPr>
          <a:xfrm>
            <a:off x="10338553" y="1879256"/>
            <a:ext cx="767828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H37rV</a:t>
            </a:r>
          </a:p>
        </p:txBody>
      </p:sp>
    </p:spTree>
    <p:extLst>
      <p:ext uri="{BB962C8B-B14F-4D97-AF65-F5344CB8AC3E}">
        <p14:creationId xmlns:p14="http://schemas.microsoft.com/office/powerpoint/2010/main" val="3877743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CAE4D-B815-BC48-8016-2DFF54C6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49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Question #5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9E7A2-06EF-F84D-A1BB-FB6A3C57C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24244"/>
            <a:ext cx="11945074" cy="3803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Reviewing these results, the technician is questioning their </a:t>
            </a:r>
            <a:r>
              <a:rPr lang="en-US" u="sng" dirty="0"/>
              <a:t>positive control </a:t>
            </a:r>
            <a:r>
              <a:rPr lang="en-US" dirty="0"/>
              <a:t>(H37rV) result—what advice would you give?</a:t>
            </a:r>
          </a:p>
          <a:p>
            <a:pPr marL="514350" indent="-514350">
              <a:buAutoNum type="alphaLcPeriod"/>
            </a:pPr>
            <a:r>
              <a:rPr lang="en-US" sz="2000" dirty="0"/>
              <a:t>The TUB band is missing, but </a:t>
            </a:r>
            <a:r>
              <a:rPr lang="en-US" sz="2000" dirty="0" err="1"/>
              <a:t>rpoB</a:t>
            </a:r>
            <a:r>
              <a:rPr lang="en-US" sz="2000" dirty="0"/>
              <a:t> and </a:t>
            </a:r>
            <a:r>
              <a:rPr lang="en-US" sz="2000" dirty="0" err="1"/>
              <a:t>katG</a:t>
            </a:r>
            <a:r>
              <a:rPr lang="en-US" sz="2000" dirty="0"/>
              <a:t> bands are present-this indicates a valid result with no mutations.</a:t>
            </a:r>
          </a:p>
          <a:p>
            <a:pPr marL="514350" indent="-514350">
              <a:buAutoNum type="alphaLcPeriod"/>
            </a:pPr>
            <a:r>
              <a:rPr lang="en-US" sz="2000" dirty="0">
                <a:solidFill>
                  <a:srgbClr val="FF0000"/>
                </a:solidFill>
              </a:rPr>
              <a:t>The TUB band is missing but there is a partial set of banding patterns that are present-this indicates  suboptimal hybridization, and testing should be repeated for all samples.</a:t>
            </a:r>
          </a:p>
          <a:p>
            <a:pPr marL="514350" indent="-514350">
              <a:buAutoNum type="alphaLcPeriod"/>
            </a:pPr>
            <a:r>
              <a:rPr lang="en-US" sz="2000" dirty="0"/>
              <a:t>The TUB band is missing, but this is not needed for interpretation since the CC and AC bands are present. </a:t>
            </a:r>
          </a:p>
          <a:p>
            <a:pPr marL="514350" indent="-514350">
              <a:buAutoNum type="alphaLcPeriod"/>
            </a:pPr>
            <a:r>
              <a:rPr lang="en-US" sz="2000" dirty="0"/>
              <a:t>None of the above.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E6F32-6EBA-3347-9035-90FDF70CC1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5" r="7290"/>
          <a:stretch/>
        </p:blipFill>
        <p:spPr>
          <a:xfrm>
            <a:off x="3997843" y="904378"/>
            <a:ext cx="6741042" cy="29046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59A8FC-FDC3-9B4E-8FEB-F9BD50B916CE}"/>
              </a:ext>
            </a:extLst>
          </p:cNvPr>
          <p:cNvSpPr txBox="1"/>
          <p:nvPr/>
        </p:nvSpPr>
        <p:spPr>
          <a:xfrm>
            <a:off x="10354971" y="2731796"/>
            <a:ext cx="1118906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Sample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78635-0DB3-CE48-82A5-25D3D715A586}"/>
              </a:ext>
            </a:extLst>
          </p:cNvPr>
          <p:cNvSpPr txBox="1"/>
          <p:nvPr/>
        </p:nvSpPr>
        <p:spPr>
          <a:xfrm>
            <a:off x="10354971" y="3256370"/>
            <a:ext cx="1118906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Sample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25F53B-5D5B-9A4C-B529-2298749B3EAA}"/>
              </a:ext>
            </a:extLst>
          </p:cNvPr>
          <p:cNvSpPr txBox="1"/>
          <p:nvPr/>
        </p:nvSpPr>
        <p:spPr>
          <a:xfrm>
            <a:off x="2699658" y="6211669"/>
            <a:ext cx="9648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Since there is an evaluable resistance pattern here, the presence of MTB Complex should </a:t>
            </a:r>
          </a:p>
          <a:p>
            <a:r>
              <a:rPr lang="en-US" sz="1600" dirty="0">
                <a:highlight>
                  <a:srgbClr val="FFFF00"/>
                </a:highlight>
              </a:rPr>
              <a:t>be suspected. However testing should be repeated for all samples, since there were problems with hybridization.</a:t>
            </a: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88BBC6-48AC-4503-80C8-563467D3C9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8" r="4665" b="52014"/>
          <a:stretch/>
        </p:blipFill>
        <p:spPr>
          <a:xfrm>
            <a:off x="3997843" y="187810"/>
            <a:ext cx="6741042" cy="1720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BC51F1-E721-614A-8CCA-0C3E343A8C3E}"/>
              </a:ext>
            </a:extLst>
          </p:cNvPr>
          <p:cNvSpPr txBox="1"/>
          <p:nvPr/>
        </p:nvSpPr>
        <p:spPr>
          <a:xfrm>
            <a:off x="10338553" y="1879256"/>
            <a:ext cx="767828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H37rV</a:t>
            </a:r>
          </a:p>
        </p:txBody>
      </p:sp>
    </p:spTree>
    <p:extLst>
      <p:ext uri="{BB962C8B-B14F-4D97-AF65-F5344CB8AC3E}">
        <p14:creationId xmlns:p14="http://schemas.microsoft.com/office/powerpoint/2010/main" val="3332280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CAE4D-B815-BC48-8016-2DFF54C6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7068"/>
            <a:ext cx="11829268" cy="1325563"/>
          </a:xfrm>
        </p:spPr>
        <p:txBody>
          <a:bodyPr>
            <a:normAutofit/>
          </a:bodyPr>
          <a:lstStyle/>
          <a:p>
            <a:r>
              <a:rPr lang="en-US" dirty="0"/>
              <a:t>Question #6: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9E7A2-06EF-F84D-A1BB-FB6A3C57C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43" y="4529342"/>
            <a:ext cx="11655513" cy="23286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Five smear (+) sputa samples have their LPA test results above. Which of the following is NOT true?</a:t>
            </a:r>
          </a:p>
          <a:p>
            <a:pPr marL="514350" indent="-514350">
              <a:buAutoNum type="alphaLcPeriod"/>
            </a:pPr>
            <a:r>
              <a:rPr lang="en-US" sz="2000" dirty="0"/>
              <a:t>All five tests have valid CC and AC results.</a:t>
            </a:r>
          </a:p>
          <a:p>
            <a:pPr marL="514350" indent="-514350">
              <a:buAutoNum type="alphaLcPeriod"/>
            </a:pPr>
            <a:r>
              <a:rPr lang="en-US" sz="2000" dirty="0"/>
              <a:t>All tests should be repeated as resistance results are indeterminate.</a:t>
            </a:r>
          </a:p>
          <a:p>
            <a:pPr marL="514350" indent="-514350">
              <a:buAutoNum type="alphaLcPeriod"/>
            </a:pPr>
            <a:r>
              <a:rPr lang="en-US" sz="2000" dirty="0"/>
              <a:t>#5 is the only strip confirmed to contain MTB complex and does not need to be repeated.</a:t>
            </a:r>
          </a:p>
          <a:p>
            <a:pPr marL="514350" indent="-514350">
              <a:buAutoNum type="alphaLcPeriod"/>
            </a:pPr>
            <a:r>
              <a:rPr lang="en-US" sz="2000" dirty="0"/>
              <a:t>#2 and #3 most likely contain MTB complex, but testing should be repeated.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D908F9-C068-C240-AC8D-52B734DB59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4" r="1722"/>
          <a:stretch/>
        </p:blipFill>
        <p:spPr>
          <a:xfrm>
            <a:off x="4677745" y="1578687"/>
            <a:ext cx="6055570" cy="29506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641C66-7CCF-EE4B-8BDD-42DC3D4B1DB1}"/>
              </a:ext>
            </a:extLst>
          </p:cNvPr>
          <p:cNvSpPr txBox="1"/>
          <p:nvPr/>
        </p:nvSpPr>
        <p:spPr>
          <a:xfrm>
            <a:off x="10219028" y="4045778"/>
            <a:ext cx="29615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64EC2-F720-044D-A149-5139CB36BA83}"/>
              </a:ext>
            </a:extLst>
          </p:cNvPr>
          <p:cNvSpPr txBox="1"/>
          <p:nvPr/>
        </p:nvSpPr>
        <p:spPr>
          <a:xfrm>
            <a:off x="10219028" y="3470369"/>
            <a:ext cx="29615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77B72-D4F9-EB4D-82E3-3E317BFC6288}"/>
              </a:ext>
            </a:extLst>
          </p:cNvPr>
          <p:cNvSpPr txBox="1"/>
          <p:nvPr/>
        </p:nvSpPr>
        <p:spPr>
          <a:xfrm>
            <a:off x="10219028" y="2782197"/>
            <a:ext cx="29615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EBD58F-3316-6D45-B311-30B875D76EBC}"/>
              </a:ext>
            </a:extLst>
          </p:cNvPr>
          <p:cNvSpPr txBox="1"/>
          <p:nvPr/>
        </p:nvSpPr>
        <p:spPr>
          <a:xfrm>
            <a:off x="10219028" y="2151050"/>
            <a:ext cx="29615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16371B-092B-EA42-B74E-70972BA6403B}"/>
              </a:ext>
            </a:extLst>
          </p:cNvPr>
          <p:cNvSpPr txBox="1"/>
          <p:nvPr/>
        </p:nvSpPr>
        <p:spPr>
          <a:xfrm>
            <a:off x="10219028" y="1545844"/>
            <a:ext cx="29615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A8A8A3-FE80-4858-AE75-1FA4FF9AE9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100"/>
          <a:stretch/>
        </p:blipFill>
        <p:spPr>
          <a:xfrm>
            <a:off x="4677745" y="60196"/>
            <a:ext cx="6055570" cy="151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0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CAE4D-B815-BC48-8016-2DFF54C6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7068"/>
            <a:ext cx="11829268" cy="1325563"/>
          </a:xfrm>
        </p:spPr>
        <p:txBody>
          <a:bodyPr>
            <a:normAutofit/>
          </a:bodyPr>
          <a:lstStyle/>
          <a:p>
            <a:r>
              <a:rPr lang="en-US" dirty="0"/>
              <a:t>Question #6: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9E7A2-06EF-F84D-A1BB-FB6A3C57C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43" y="4529342"/>
            <a:ext cx="11655513" cy="23286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Five smear (+) sputa samples have their LPA test results above. Which of the following is NOT true?</a:t>
            </a:r>
          </a:p>
          <a:p>
            <a:pPr marL="514350" indent="-514350">
              <a:buAutoNum type="alphaLcPeriod"/>
            </a:pPr>
            <a:r>
              <a:rPr lang="en-US" sz="2000" dirty="0"/>
              <a:t>All five tests have valid CC and AC results.</a:t>
            </a:r>
          </a:p>
          <a:p>
            <a:pPr marL="514350" indent="-514350">
              <a:buAutoNum type="alphaLcPeriod"/>
            </a:pPr>
            <a:r>
              <a:rPr lang="en-US" sz="2000" dirty="0"/>
              <a:t>All tests should be repeated as resistance results are indeterminate.</a:t>
            </a:r>
          </a:p>
          <a:p>
            <a:pPr marL="514350" indent="-514350">
              <a:buAutoNum type="alphaLcPeriod"/>
            </a:pPr>
            <a:r>
              <a:rPr lang="en-US" sz="2000" dirty="0">
                <a:solidFill>
                  <a:srgbClr val="FF0000"/>
                </a:solidFill>
              </a:rPr>
              <a:t>#5 is the only strip confirmed to contain MTB complex and does not need to be repeated.</a:t>
            </a:r>
          </a:p>
          <a:p>
            <a:pPr marL="514350" indent="-514350">
              <a:buAutoNum type="alphaLcPeriod"/>
            </a:pPr>
            <a:r>
              <a:rPr lang="en-US" sz="2000" dirty="0"/>
              <a:t>#2 and #3 most likely contain MTB complex, but testing should be repeated.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D908F9-C068-C240-AC8D-52B734DB59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4" r="1722"/>
          <a:stretch/>
        </p:blipFill>
        <p:spPr>
          <a:xfrm>
            <a:off x="4677745" y="1578687"/>
            <a:ext cx="6055570" cy="29506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641C66-7CCF-EE4B-8BDD-42DC3D4B1DB1}"/>
              </a:ext>
            </a:extLst>
          </p:cNvPr>
          <p:cNvSpPr txBox="1"/>
          <p:nvPr/>
        </p:nvSpPr>
        <p:spPr>
          <a:xfrm>
            <a:off x="10219028" y="4045778"/>
            <a:ext cx="29615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64EC2-F720-044D-A149-5139CB36BA83}"/>
              </a:ext>
            </a:extLst>
          </p:cNvPr>
          <p:cNvSpPr txBox="1"/>
          <p:nvPr/>
        </p:nvSpPr>
        <p:spPr>
          <a:xfrm>
            <a:off x="10219028" y="3470369"/>
            <a:ext cx="29615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77B72-D4F9-EB4D-82E3-3E317BFC6288}"/>
              </a:ext>
            </a:extLst>
          </p:cNvPr>
          <p:cNvSpPr txBox="1"/>
          <p:nvPr/>
        </p:nvSpPr>
        <p:spPr>
          <a:xfrm>
            <a:off x="10219028" y="2782197"/>
            <a:ext cx="29615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EBD58F-3316-6D45-B311-30B875D76EBC}"/>
              </a:ext>
            </a:extLst>
          </p:cNvPr>
          <p:cNvSpPr txBox="1"/>
          <p:nvPr/>
        </p:nvSpPr>
        <p:spPr>
          <a:xfrm>
            <a:off x="10219028" y="2151050"/>
            <a:ext cx="29615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16371B-092B-EA42-B74E-70972BA6403B}"/>
              </a:ext>
            </a:extLst>
          </p:cNvPr>
          <p:cNvSpPr txBox="1"/>
          <p:nvPr/>
        </p:nvSpPr>
        <p:spPr>
          <a:xfrm>
            <a:off x="10219028" y="1545844"/>
            <a:ext cx="296159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A8A8A3-FE80-4858-AE75-1FA4FF9AE9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100"/>
          <a:stretch/>
        </p:blipFill>
        <p:spPr>
          <a:xfrm>
            <a:off x="4677745" y="60196"/>
            <a:ext cx="6055570" cy="15166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3E32B2-4034-48C1-B04A-B37D971D4DB6}"/>
              </a:ext>
            </a:extLst>
          </p:cNvPr>
          <p:cNvSpPr txBox="1"/>
          <p:nvPr/>
        </p:nvSpPr>
        <p:spPr>
          <a:xfrm>
            <a:off x="-26729" y="98349"/>
            <a:ext cx="4813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There is an evaluable resistance pattern in #2,3,4,5 which indicate the possibility of </a:t>
            </a:r>
          </a:p>
          <a:p>
            <a:r>
              <a:rPr lang="en-US" dirty="0">
                <a:highlight>
                  <a:srgbClr val="FFFF00"/>
                </a:highlight>
              </a:rPr>
              <a:t>MTB complex. Even though the TUB band is only evident in #5, testing should be repeated for all.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1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CAE4D-B815-BC48-8016-2DFF54C6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" y="-23228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Question #7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9E7A2-06EF-F84D-A1BB-FB6A3C57C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00" y="1655363"/>
            <a:ext cx="4340314" cy="4432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Strip #7 results are from a patient with suspected MDR-TB. Do these results show this profile?</a:t>
            </a:r>
          </a:p>
          <a:p>
            <a:pPr marL="514350" indent="-514350">
              <a:buAutoNum type="alphaLcPeriod"/>
            </a:pPr>
            <a:r>
              <a:rPr lang="en-US" sz="2000" dirty="0"/>
              <a:t>Yes, there are mutations in both </a:t>
            </a:r>
            <a:r>
              <a:rPr lang="en-US" sz="2000" dirty="0" err="1"/>
              <a:t>rpoB</a:t>
            </a:r>
            <a:r>
              <a:rPr lang="en-US" sz="2000" dirty="0"/>
              <a:t> and </a:t>
            </a:r>
            <a:r>
              <a:rPr lang="en-US" sz="2000" dirty="0" err="1"/>
              <a:t>katG</a:t>
            </a:r>
            <a:endParaRPr lang="en-US" sz="2000" dirty="0"/>
          </a:p>
          <a:p>
            <a:pPr marL="514350" indent="-514350">
              <a:buAutoNum type="alphaLcPeriod"/>
            </a:pPr>
            <a:r>
              <a:rPr lang="en-US" sz="2000" dirty="0"/>
              <a:t>Yes, there are mutations in both </a:t>
            </a:r>
            <a:r>
              <a:rPr lang="en-US" sz="2000" dirty="0" err="1"/>
              <a:t>rpoB</a:t>
            </a:r>
            <a:r>
              <a:rPr lang="en-US" sz="2000" dirty="0"/>
              <a:t> and </a:t>
            </a:r>
            <a:r>
              <a:rPr lang="en-US" sz="2000" dirty="0" err="1"/>
              <a:t>inhA</a:t>
            </a:r>
            <a:r>
              <a:rPr lang="en-US" sz="2000" dirty="0"/>
              <a:t>.</a:t>
            </a:r>
          </a:p>
          <a:p>
            <a:pPr marL="514350" indent="-514350">
              <a:buAutoNum type="alphaLcPeriod"/>
            </a:pPr>
            <a:r>
              <a:rPr lang="en-US" sz="2000" dirty="0"/>
              <a:t>No, there is only an </a:t>
            </a:r>
            <a:r>
              <a:rPr lang="en-US" sz="2000" dirty="0" err="1"/>
              <a:t>inhA</a:t>
            </a:r>
            <a:r>
              <a:rPr lang="en-US" sz="2000" dirty="0"/>
              <a:t> mutation present.</a:t>
            </a:r>
          </a:p>
          <a:p>
            <a:pPr marL="514350" indent="-514350">
              <a:buAutoNum type="alphaLcPeriod"/>
            </a:pPr>
            <a:r>
              <a:rPr lang="en-US" sz="2000" dirty="0"/>
              <a:t>No, this strip cannot be interpreted as the AC band is too faint.</a:t>
            </a:r>
            <a:endParaRPr lang="en-US" dirty="0"/>
          </a:p>
          <a:p>
            <a:pPr marL="514350" indent="-514350">
              <a:buAutoNum type="alphaLcPeriod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1B24C0-1BB8-CB44-988A-C5F0283A42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48"/>
          <a:stretch/>
        </p:blipFill>
        <p:spPr>
          <a:xfrm>
            <a:off x="5855555" y="2824223"/>
            <a:ext cx="6058458" cy="1653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392E48-1E59-9948-9421-2FB1BB7FBF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555" y="1022812"/>
            <a:ext cx="6058458" cy="180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52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CAE4D-B815-BC48-8016-2DFF54C6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" y="-23228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Question #7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1B24C0-1BB8-CB44-988A-C5F0283A42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553" y="2824223"/>
            <a:ext cx="6058459" cy="1653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392E48-1E59-9948-9421-2FB1BB7FBF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555" y="1022812"/>
            <a:ext cx="6058458" cy="18014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0B81C1-989C-214B-AF61-A589E7E5F774}"/>
              </a:ext>
            </a:extLst>
          </p:cNvPr>
          <p:cNvSpPr txBox="1"/>
          <p:nvPr/>
        </p:nvSpPr>
        <p:spPr>
          <a:xfrm>
            <a:off x="5352288" y="4644544"/>
            <a:ext cx="70952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ighlight>
                  <a:srgbClr val="FFFF00"/>
                </a:highlight>
              </a:rPr>
              <a:t>AC band: </a:t>
            </a:r>
            <a:r>
              <a:rPr lang="en-US" dirty="0">
                <a:highlight>
                  <a:srgbClr val="FFFF00"/>
                </a:highlight>
              </a:rPr>
              <a:t>Faint, but present.</a:t>
            </a:r>
          </a:p>
          <a:p>
            <a:r>
              <a:rPr lang="en-US" u="sng" dirty="0" err="1">
                <a:highlight>
                  <a:srgbClr val="FFFF00"/>
                </a:highlight>
              </a:rPr>
              <a:t>rpoB</a:t>
            </a:r>
            <a:r>
              <a:rPr lang="en-US" u="sng" dirty="0">
                <a:highlight>
                  <a:srgbClr val="FFFF00"/>
                </a:highlight>
              </a:rPr>
              <a:t>: </a:t>
            </a:r>
            <a:r>
              <a:rPr lang="en-US" dirty="0">
                <a:highlight>
                  <a:srgbClr val="FFFF00"/>
                </a:highlight>
              </a:rPr>
              <a:t>There is weak staining at the WT8 band while </a:t>
            </a:r>
            <a:r>
              <a:rPr lang="en-US" dirty="0" err="1">
                <a:highlight>
                  <a:srgbClr val="FFFF00"/>
                </a:highlight>
              </a:rPr>
              <a:t>rpoB</a:t>
            </a:r>
            <a:r>
              <a:rPr lang="en-US" dirty="0">
                <a:highlight>
                  <a:srgbClr val="FFFF00"/>
                </a:highlight>
              </a:rPr>
              <a:t>  MUT3 is</a:t>
            </a:r>
          </a:p>
          <a:p>
            <a:r>
              <a:rPr lang="en-US" dirty="0">
                <a:highlight>
                  <a:srgbClr val="FFFF00"/>
                </a:highlight>
              </a:rPr>
              <a:t>clearly present. With this combination, the WT8 band is considered negative. </a:t>
            </a:r>
          </a:p>
          <a:p>
            <a:r>
              <a:rPr lang="en-US" u="sng" dirty="0" err="1">
                <a:highlight>
                  <a:srgbClr val="FFFF00"/>
                </a:highlight>
              </a:rPr>
              <a:t>inhA</a:t>
            </a:r>
            <a:r>
              <a:rPr lang="en-US" u="sng" dirty="0">
                <a:highlight>
                  <a:srgbClr val="FFFF00"/>
                </a:highlight>
              </a:rPr>
              <a:t>:</a:t>
            </a:r>
            <a:r>
              <a:rPr lang="en-US" dirty="0">
                <a:highlight>
                  <a:srgbClr val="FFFF00"/>
                </a:highlight>
              </a:rPr>
              <a:t> WT1 band is missing while a MUT1 band is present. This indicates possible INH resistance</a:t>
            </a:r>
          </a:p>
          <a:p>
            <a:r>
              <a:rPr lang="en-US" u="sng" dirty="0" err="1">
                <a:highlight>
                  <a:srgbClr val="FFFF00"/>
                </a:highlight>
              </a:rPr>
              <a:t>katG</a:t>
            </a:r>
            <a:r>
              <a:rPr lang="en-US" u="sng" dirty="0">
                <a:highlight>
                  <a:srgbClr val="FFFF00"/>
                </a:highlight>
              </a:rPr>
              <a:t>: </a:t>
            </a:r>
            <a:r>
              <a:rPr lang="en-US" dirty="0">
                <a:highlight>
                  <a:srgbClr val="FFFF00"/>
                </a:highlight>
              </a:rPr>
              <a:t>No mutation present.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C5BD067-E7F5-9D4F-87F3-A2CED164C28B}"/>
              </a:ext>
            </a:extLst>
          </p:cNvPr>
          <p:cNvSpPr txBox="1">
            <a:spLocks/>
          </p:cNvSpPr>
          <p:nvPr/>
        </p:nvSpPr>
        <p:spPr>
          <a:xfrm>
            <a:off x="636800" y="1655363"/>
            <a:ext cx="4340314" cy="4432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Strip #7 results are from a patient with suspected MDR-TB. Do these results show this profile?</a:t>
            </a:r>
          </a:p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en-US" sz="2000" dirty="0"/>
              <a:t>Yes, there are mutations in both </a:t>
            </a:r>
            <a:r>
              <a:rPr lang="en-US" sz="2000" dirty="0" err="1"/>
              <a:t>rpoB</a:t>
            </a:r>
            <a:r>
              <a:rPr lang="en-US" sz="2000" dirty="0"/>
              <a:t> and </a:t>
            </a:r>
            <a:r>
              <a:rPr lang="en-US" sz="2000" dirty="0" err="1"/>
              <a:t>katG</a:t>
            </a:r>
            <a:endParaRPr lang="en-US" sz="2000" dirty="0"/>
          </a:p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en-US" sz="2000" dirty="0">
                <a:solidFill>
                  <a:srgbClr val="FF0000"/>
                </a:solidFill>
              </a:rPr>
              <a:t>Yes, there are mutations in both </a:t>
            </a:r>
            <a:r>
              <a:rPr lang="en-US" sz="2000" dirty="0" err="1">
                <a:solidFill>
                  <a:srgbClr val="FF0000"/>
                </a:solidFill>
              </a:rPr>
              <a:t>rpoB</a:t>
            </a:r>
            <a:r>
              <a:rPr lang="en-US" sz="2000" dirty="0">
                <a:solidFill>
                  <a:srgbClr val="FF0000"/>
                </a:solidFill>
              </a:rPr>
              <a:t> and </a:t>
            </a:r>
            <a:r>
              <a:rPr lang="en-US" sz="2000" dirty="0" err="1">
                <a:solidFill>
                  <a:srgbClr val="FF0000"/>
                </a:solidFill>
              </a:rPr>
              <a:t>inhA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en-US" sz="2000" dirty="0"/>
              <a:t>No, there is only an </a:t>
            </a:r>
            <a:r>
              <a:rPr lang="en-US" sz="2000" dirty="0" err="1"/>
              <a:t>inhA</a:t>
            </a:r>
            <a:r>
              <a:rPr lang="en-US" sz="2000" dirty="0"/>
              <a:t> mutation present.</a:t>
            </a:r>
          </a:p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en-US" sz="2000" dirty="0"/>
              <a:t>No, this strip cannot be interpreted as the AC band is too faint.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26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CAE4D-B815-BC48-8016-2DFF54C6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" y="-232283"/>
            <a:ext cx="11807952" cy="1325563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Question #8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9E7A2-06EF-F84D-A1BB-FB6A3C57C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" y="1308458"/>
            <a:ext cx="4197096" cy="54048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technician read the LPA strip results but had questions about Strip 2 and 3 as indicated by the arrows. Are these strips showing potential resistance-conferring mutations OR possible </a:t>
            </a:r>
            <a:r>
              <a:rPr lang="en-US" dirty="0" err="1"/>
              <a:t>heteroresistance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sz="2000" dirty="0"/>
              <a:t>Both show mutations in </a:t>
            </a:r>
            <a:r>
              <a:rPr lang="en-US" sz="2000" dirty="0" err="1"/>
              <a:t>rpoB</a:t>
            </a:r>
            <a:r>
              <a:rPr lang="en-US" sz="2000" dirty="0"/>
              <a:t> only</a:t>
            </a:r>
          </a:p>
          <a:p>
            <a:pPr marL="514350" indent="-514350">
              <a:buAutoNum type="alphaLcPeriod"/>
            </a:pPr>
            <a:r>
              <a:rPr lang="en-US" sz="2000" dirty="0"/>
              <a:t>Both show possible </a:t>
            </a:r>
            <a:r>
              <a:rPr lang="en-US" sz="2000" dirty="0" err="1"/>
              <a:t>heteroresistance</a:t>
            </a:r>
            <a:r>
              <a:rPr lang="en-US" sz="2000" dirty="0"/>
              <a:t> for </a:t>
            </a:r>
            <a:r>
              <a:rPr lang="en-US" sz="2000" dirty="0" err="1"/>
              <a:t>rpoB</a:t>
            </a:r>
            <a:endParaRPr lang="en-US" sz="2000" dirty="0"/>
          </a:p>
          <a:p>
            <a:pPr marL="514350" indent="-514350">
              <a:buAutoNum type="alphaLcPeriod"/>
            </a:pPr>
            <a:r>
              <a:rPr lang="en-US" sz="2000" dirty="0"/>
              <a:t>Only #3 shows possible </a:t>
            </a:r>
            <a:r>
              <a:rPr lang="en-US" sz="2000" dirty="0" err="1"/>
              <a:t>heteroresistance</a:t>
            </a:r>
            <a:r>
              <a:rPr lang="en-US" sz="2000" dirty="0"/>
              <a:t> for </a:t>
            </a:r>
            <a:r>
              <a:rPr lang="en-US" sz="2000" dirty="0" err="1"/>
              <a:t>rpoB</a:t>
            </a:r>
            <a:endParaRPr lang="en-US" sz="2000" dirty="0"/>
          </a:p>
          <a:p>
            <a:pPr marL="514350" indent="-514350">
              <a:buAutoNum type="alphaLcPeriod"/>
            </a:pPr>
            <a:r>
              <a:rPr lang="en-US" sz="2000" dirty="0"/>
              <a:t>There are no mutations or possible </a:t>
            </a:r>
            <a:r>
              <a:rPr lang="en-US" sz="2000" dirty="0" err="1"/>
              <a:t>heteroresistance</a:t>
            </a:r>
            <a:r>
              <a:rPr lang="en-US" sz="2000" dirty="0"/>
              <a:t> seen.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699DA-DE38-EB4B-9F42-D4EB60BD23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9200" y="2200275"/>
            <a:ext cx="7643240" cy="350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81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CAE4D-B815-BC48-8016-2DFF54C6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" y="-232283"/>
            <a:ext cx="11807952" cy="1325563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Question #8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9E7A2-06EF-F84D-A1BB-FB6A3C57C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" y="1308458"/>
            <a:ext cx="4197096" cy="54048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technician read the LPA strip results but had questions about Strip 2 and 3 as indicated by the arrows. Are these strips showing potential resistance-conferring mutations OR possible </a:t>
            </a:r>
            <a:r>
              <a:rPr lang="en-US" dirty="0" err="1"/>
              <a:t>heteroresistance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sz="2000" dirty="0"/>
              <a:t>Both show mutations in </a:t>
            </a:r>
            <a:r>
              <a:rPr lang="en-US" sz="2000" dirty="0" err="1"/>
              <a:t>rpoB</a:t>
            </a:r>
            <a:r>
              <a:rPr lang="en-US" sz="2000" dirty="0"/>
              <a:t> only</a:t>
            </a:r>
          </a:p>
          <a:p>
            <a:pPr marL="514350" indent="-514350">
              <a:buAutoNum type="alphaLcPeriod"/>
            </a:pPr>
            <a:r>
              <a:rPr lang="en-US" sz="2000" dirty="0"/>
              <a:t>Both show possible </a:t>
            </a:r>
            <a:r>
              <a:rPr lang="en-US" sz="2000" dirty="0" err="1"/>
              <a:t>heteroresistance</a:t>
            </a:r>
            <a:r>
              <a:rPr lang="en-US" sz="2000" dirty="0"/>
              <a:t> for </a:t>
            </a:r>
            <a:r>
              <a:rPr lang="en-US" sz="2000" dirty="0" err="1"/>
              <a:t>rpoB</a:t>
            </a:r>
            <a:endParaRPr lang="en-US" sz="2000" dirty="0"/>
          </a:p>
          <a:p>
            <a:pPr marL="514350" indent="-514350">
              <a:buAutoNum type="alphaLcPeriod"/>
            </a:pPr>
            <a:r>
              <a:rPr lang="en-US" sz="2000" dirty="0">
                <a:solidFill>
                  <a:srgbClr val="FF0000"/>
                </a:solidFill>
              </a:rPr>
              <a:t>Only #3 shows possible </a:t>
            </a:r>
            <a:r>
              <a:rPr lang="en-US" sz="2000" dirty="0" err="1">
                <a:solidFill>
                  <a:srgbClr val="FF0000"/>
                </a:solidFill>
              </a:rPr>
              <a:t>heteroresistance</a:t>
            </a:r>
            <a:r>
              <a:rPr lang="en-US" sz="2000" dirty="0">
                <a:solidFill>
                  <a:srgbClr val="FF0000"/>
                </a:solidFill>
              </a:rPr>
              <a:t> for </a:t>
            </a:r>
            <a:r>
              <a:rPr lang="en-US" sz="2000" dirty="0" err="1">
                <a:solidFill>
                  <a:srgbClr val="FF0000"/>
                </a:solidFill>
              </a:rPr>
              <a:t>rpoB</a:t>
            </a:r>
            <a:endParaRPr lang="en-US" sz="2000" dirty="0">
              <a:solidFill>
                <a:srgbClr val="FF0000"/>
              </a:solidFill>
            </a:endParaRPr>
          </a:p>
          <a:p>
            <a:pPr marL="514350" indent="-514350">
              <a:buAutoNum type="alphaLcPeriod"/>
            </a:pPr>
            <a:r>
              <a:rPr lang="en-US" sz="2000" dirty="0"/>
              <a:t>There are no mutations or possible </a:t>
            </a:r>
            <a:r>
              <a:rPr lang="en-US" sz="2000" dirty="0" err="1"/>
              <a:t>heteroresistance</a:t>
            </a:r>
            <a:r>
              <a:rPr lang="en-US" sz="2000" dirty="0"/>
              <a:t> seen.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699DA-DE38-EB4B-9F42-D4EB60BD23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9200" y="3156504"/>
            <a:ext cx="7643240" cy="3501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8316CA-D2DD-B949-925F-604743BCB652}"/>
              </a:ext>
            </a:extLst>
          </p:cNvPr>
          <p:cNvSpPr txBox="1"/>
          <p:nvPr/>
        </p:nvSpPr>
        <p:spPr>
          <a:xfrm>
            <a:off x="4533179" y="446448"/>
            <a:ext cx="7095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#2 shows mutations in both </a:t>
            </a:r>
            <a:r>
              <a:rPr lang="en-US" dirty="0" err="1">
                <a:highlight>
                  <a:srgbClr val="FFFF00"/>
                </a:highlight>
              </a:rPr>
              <a:t>rpoB</a:t>
            </a:r>
            <a:r>
              <a:rPr lang="en-US" dirty="0">
                <a:highlight>
                  <a:srgbClr val="FFFF00"/>
                </a:highlight>
              </a:rPr>
              <a:t> and </a:t>
            </a:r>
            <a:r>
              <a:rPr lang="en-US" dirty="0" err="1">
                <a:highlight>
                  <a:srgbClr val="FFFF00"/>
                </a:highlight>
              </a:rPr>
              <a:t>katG</a:t>
            </a:r>
            <a:r>
              <a:rPr lang="en-US" dirty="0">
                <a:highlight>
                  <a:srgbClr val="FFFF00"/>
                </a:highlight>
              </a:rPr>
              <a:t>, with missing WT3 and WT7 bands in </a:t>
            </a:r>
            <a:r>
              <a:rPr lang="en-US" dirty="0" err="1">
                <a:highlight>
                  <a:srgbClr val="FFFF00"/>
                </a:highlight>
              </a:rPr>
              <a:t>rpoB</a:t>
            </a:r>
            <a:r>
              <a:rPr lang="en-US" dirty="0">
                <a:highlight>
                  <a:srgbClr val="FFFF00"/>
                </a:highlight>
              </a:rPr>
              <a:t> and </a:t>
            </a:r>
            <a:r>
              <a:rPr lang="en-US" dirty="0" err="1">
                <a:highlight>
                  <a:srgbClr val="FFFF00"/>
                </a:highlight>
              </a:rPr>
              <a:t>katG</a:t>
            </a:r>
            <a:r>
              <a:rPr lang="en-US" dirty="0">
                <a:highlight>
                  <a:srgbClr val="FFFF00"/>
                </a:highlight>
              </a:rPr>
              <a:t> WT missing.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#3 has a faint band in </a:t>
            </a:r>
            <a:r>
              <a:rPr lang="en-US" dirty="0" err="1">
                <a:highlight>
                  <a:srgbClr val="FFFF00"/>
                </a:highlight>
              </a:rPr>
              <a:t>rpoB</a:t>
            </a:r>
            <a:r>
              <a:rPr lang="en-US" dirty="0">
                <a:highlight>
                  <a:srgbClr val="FFFF00"/>
                </a:highlight>
              </a:rPr>
              <a:t> WT7 as well as a clear MUT2A band. While there is a common mutation found with the combination of missing WT7 and MUT2A, the WT7 band is present and stronger than the AC band. Therefore there may be </a:t>
            </a:r>
            <a:r>
              <a:rPr lang="en-US" dirty="0" err="1">
                <a:highlight>
                  <a:srgbClr val="FFFF00"/>
                </a:highlight>
              </a:rPr>
              <a:t>heteroresistance</a:t>
            </a:r>
            <a:r>
              <a:rPr lang="en-US" dirty="0">
                <a:highlight>
                  <a:srgbClr val="FFFF00"/>
                </a:highlight>
              </a:rPr>
              <a:t> in this strain, and testing should be repeated.</a:t>
            </a:r>
          </a:p>
        </p:txBody>
      </p:sp>
    </p:spTree>
    <p:extLst>
      <p:ext uri="{BB962C8B-B14F-4D97-AF65-F5344CB8AC3E}">
        <p14:creationId xmlns:p14="http://schemas.microsoft.com/office/powerpoint/2010/main" val="3174560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03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Review: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HAIN Genotype Line Probe Assay (LPA)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LPA uses PCR and reverse hybridization methods for rapid detection of mutations associated with drug resistance. </a:t>
            </a:r>
          </a:p>
          <a:p>
            <a:r>
              <a:rPr lang="en-US" dirty="0"/>
              <a:t>The LPA is designed to identify MTBC and simultaneously detect mutations associated with drug resistance. </a:t>
            </a:r>
          </a:p>
          <a:p>
            <a:r>
              <a:rPr lang="en-US" dirty="0"/>
              <a:t>The LPA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should be performed in laboratories with a proven capacity to conduct molecular testing including appropriate laboratory infrastructure and equipment. </a:t>
            </a:r>
          </a:p>
          <a:p>
            <a:r>
              <a:rPr lang="en-US" dirty="0"/>
              <a:t>This must also include the necessary biosafety precautions and the prevention of contamination.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5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Review: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LPA Test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549" y="1825625"/>
            <a:ext cx="11109251" cy="4351338"/>
          </a:xfrm>
        </p:spPr>
        <p:txBody>
          <a:bodyPr/>
          <a:lstStyle/>
          <a:p>
            <a:r>
              <a:rPr lang="en-US" dirty="0"/>
              <a:t>Conjugate Control (CC) -Included on Strip</a:t>
            </a:r>
          </a:p>
          <a:p>
            <a:pPr lvl="1"/>
            <a:r>
              <a:rPr lang="en-US" dirty="0"/>
              <a:t>Demonstrates efficient conjugate binding and substrate reaction</a:t>
            </a:r>
          </a:p>
          <a:p>
            <a:pPr lvl="1"/>
            <a:r>
              <a:rPr lang="en-US" dirty="0"/>
              <a:t>Line must be present for a valid result</a:t>
            </a:r>
          </a:p>
          <a:p>
            <a:r>
              <a:rPr lang="en-US" dirty="0"/>
              <a:t>Amplification Control (AC)-Included on Strip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Demonstrates successful amplification</a:t>
            </a:r>
            <a:endParaRPr lang="en-US" dirty="0"/>
          </a:p>
          <a:p>
            <a:r>
              <a:rPr lang="en-US" dirty="0"/>
              <a:t>Negative Control (NC)-Recommended Test/Batch</a:t>
            </a:r>
          </a:p>
          <a:p>
            <a:pPr lvl="1"/>
            <a:r>
              <a:rPr lang="en-US" dirty="0"/>
              <a:t>Extraction control (contains water instead of sample) to control for contamination</a:t>
            </a:r>
          </a:p>
          <a:p>
            <a:pPr lvl="1"/>
            <a:r>
              <a:rPr lang="en-US" dirty="0"/>
              <a:t>Only the CC and AC bands should be present on this strip</a:t>
            </a:r>
          </a:p>
        </p:txBody>
      </p:sp>
    </p:spTree>
    <p:extLst>
      <p:ext uri="{BB962C8B-B14F-4D97-AF65-F5344CB8AC3E}">
        <p14:creationId xmlns:p14="http://schemas.microsoft.com/office/powerpoint/2010/main" val="192080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497C-16B7-5645-AA3B-E27CDB62E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MTBDRplus</a:t>
            </a:r>
            <a:r>
              <a:rPr lang="en-US" sz="3200" dirty="0"/>
              <a:t> Assay: Tests for Mutations in INH and Rifampin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82E5D4-140A-524E-A8D3-ABA9BA7E5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7673"/>
            <a:ext cx="12192000" cy="45903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35E069-FD1F-8C43-9AF1-72B224A4A6C9}"/>
              </a:ext>
            </a:extLst>
          </p:cNvPr>
          <p:cNvSpPr txBox="1"/>
          <p:nvPr/>
        </p:nvSpPr>
        <p:spPr>
          <a:xfrm>
            <a:off x="838200" y="1425182"/>
            <a:ext cx="8594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rpoB</a:t>
            </a:r>
            <a:r>
              <a:rPr lang="en-US" dirty="0"/>
              <a:t>: If mutation present, this may correlate with resistance to Rifampin</a:t>
            </a:r>
          </a:p>
          <a:p>
            <a:r>
              <a:rPr lang="en-US" dirty="0" err="1"/>
              <a:t>inhA</a:t>
            </a:r>
            <a:r>
              <a:rPr lang="en-US" dirty="0"/>
              <a:t>: If mutation present, this may correlate with resistance to INH (low level resistance)</a:t>
            </a:r>
          </a:p>
          <a:p>
            <a:r>
              <a:rPr lang="en-US" dirty="0" err="1"/>
              <a:t>katG</a:t>
            </a:r>
            <a:r>
              <a:rPr lang="en-US" dirty="0"/>
              <a:t>: If mutation present, this may correlate with resistance to INH (high level resistance) </a:t>
            </a:r>
          </a:p>
        </p:txBody>
      </p:sp>
    </p:spTree>
    <p:extLst>
      <p:ext uri="{BB962C8B-B14F-4D97-AF65-F5344CB8AC3E}">
        <p14:creationId xmlns:p14="http://schemas.microsoft.com/office/powerpoint/2010/main" val="177320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0DD4A-E515-8241-96CB-9822B2313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23" y="410263"/>
            <a:ext cx="11139854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Challenge #1: LPA Testing on Smear Negative (-) Specimens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9E72D-2C06-984F-ADCC-87AE4603C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20" y="2342239"/>
            <a:ext cx="6428116" cy="10772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latin typeface="+mn-lt"/>
                <a:ea typeface="+mn-ea"/>
                <a:cs typeface="+mn-cs"/>
              </a:rPr>
              <a:t>Hain package insert allows for the testing of smear negative (-) clinical samples, but WHO does not recommend this practice, based on mixed sensitivity/specificity data</a:t>
            </a:r>
            <a:r>
              <a:rPr lang="en-US" sz="2000" kern="1200" dirty="0"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199D4-B801-AF4A-85A3-18EF8DDB4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05" y="4632016"/>
            <a:ext cx="10995601" cy="17867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70CB40-497C-2742-BC3E-027098033B0E}"/>
              </a:ext>
            </a:extLst>
          </p:cNvPr>
          <p:cNvSpPr/>
          <p:nvPr/>
        </p:nvSpPr>
        <p:spPr>
          <a:xfrm>
            <a:off x="65281" y="281271"/>
            <a:ext cx="71573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Challenge #1: LPA Testing on Smear Negative (-) Specimens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77A5DC-9E30-0E44-8054-F97F776D71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96"/>
          <a:stretch/>
        </p:blipFill>
        <p:spPr>
          <a:xfrm>
            <a:off x="7908823" y="281271"/>
            <a:ext cx="3202872" cy="4047661"/>
          </a:xfrm>
          <a:prstGeom prst="rect">
            <a:avLst/>
          </a:prstGeom>
        </p:spPr>
      </p:pic>
      <p:sp>
        <p:nvSpPr>
          <p:cNvPr id="8" name="Donut 7">
            <a:extLst>
              <a:ext uri="{FF2B5EF4-FFF2-40B4-BE49-F238E27FC236}">
                <a16:creationId xmlns:a16="http://schemas.microsoft.com/office/drawing/2014/main" id="{48E38BA0-B516-4444-9C7E-EBE2C21C0A69}"/>
              </a:ext>
            </a:extLst>
          </p:cNvPr>
          <p:cNvSpPr/>
          <p:nvPr/>
        </p:nvSpPr>
        <p:spPr>
          <a:xfrm>
            <a:off x="7908822" y="3794864"/>
            <a:ext cx="3202871" cy="777135"/>
          </a:xfrm>
          <a:prstGeom prst="donut">
            <a:avLst>
              <a:gd name="adj" fmla="val 6663"/>
            </a:avLst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CBE2E8-17A1-8841-A253-2A2A18FBBB65}"/>
              </a:ext>
            </a:extLst>
          </p:cNvPr>
          <p:cNvSpPr txBox="1"/>
          <p:nvPr/>
        </p:nvSpPr>
        <p:spPr>
          <a:xfrm>
            <a:off x="260705" y="4328932"/>
            <a:ext cx="2607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Hain Package Insert (v2.0)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990FAE-DEE1-3744-AC20-603EA129E375}"/>
              </a:ext>
            </a:extLst>
          </p:cNvPr>
          <p:cNvCxnSpPr>
            <a:cxnSpLocks/>
          </p:cNvCxnSpPr>
          <p:nvPr/>
        </p:nvCxnSpPr>
        <p:spPr>
          <a:xfrm>
            <a:off x="3437681" y="5347503"/>
            <a:ext cx="40081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74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90C68-806D-0647-B3CD-0C4BC37BE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If smear (-) samples are tested, there is the possibility of a higher number of indeterminate or uninterpretable strips, based on lower bacillary loads in the sample.</a:t>
            </a:r>
          </a:p>
          <a:p>
            <a:r>
              <a:rPr lang="en-US" dirty="0"/>
              <a:t>Repeat testing may be necessary due to indeterminate or uninterpretable banding patterns.</a:t>
            </a:r>
          </a:p>
          <a:p>
            <a:r>
              <a:rPr lang="en-US" dirty="0"/>
              <a:t>It is recommended that laboratories track the results from smear (-) samples as a quality indicator in their internal quality management system.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1CDD4C-DFFE-2542-B5DD-CD38FBA47263}"/>
              </a:ext>
            </a:extLst>
          </p:cNvPr>
          <p:cNvSpPr/>
          <p:nvPr/>
        </p:nvSpPr>
        <p:spPr>
          <a:xfrm>
            <a:off x="65280" y="281271"/>
            <a:ext cx="11902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Challenge #1: LPA Testing on Smear Negative (-) Specimens: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65492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61BB-A818-5041-9270-0E223CDA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#2: Interpretation of LPA Strips with missing AC bands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C3B20-795F-6240-9D8B-8F60FECC9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8719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Quote from package insert</a:t>
            </a:r>
            <a:r>
              <a:rPr lang="en-US" dirty="0">
                <a:sym typeface="Wingdings" pitchFamily="2" charset="2"/>
              </a:rPr>
              <a:t> (V2.0)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Amplification Control (AC) band ideally should be present in most cases, however it could be faint/missing.</a:t>
            </a:r>
          </a:p>
          <a:p>
            <a:pPr lvl="1"/>
            <a:r>
              <a:rPr lang="en-US" dirty="0"/>
              <a:t>If a positive (+) TUB band is present, the test can be interpreted and does not need to be repeated.</a:t>
            </a:r>
          </a:p>
          <a:p>
            <a:pPr lvl="1"/>
            <a:r>
              <a:rPr lang="en-US" dirty="0"/>
              <a:t>If there is no TUB band present (possible negative result), testing should be repeated.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BC032-216E-7F4E-A088-6E50AEA7F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2383742"/>
            <a:ext cx="11023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6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F1167-BB55-CD41-9DC9-E4A7EA74A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AC band missing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5B8E56-CBB2-3847-BE4C-EC0919F2A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4842342"/>
            <a:ext cx="11353801" cy="4351338"/>
          </a:xfrm>
        </p:spPr>
        <p:txBody>
          <a:bodyPr/>
          <a:lstStyle/>
          <a:p>
            <a:r>
              <a:rPr lang="en-US" dirty="0"/>
              <a:t>In the above example, note that only the CC band is present.  </a:t>
            </a:r>
          </a:p>
          <a:p>
            <a:pPr lvl="1"/>
            <a:r>
              <a:rPr lang="en-US" dirty="0"/>
              <a:t>Results are indeterminate and need to be repeated. 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B298D4-DE17-C04B-ABA5-2FEA67A7A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8" r="-1027"/>
          <a:stretch/>
        </p:blipFill>
        <p:spPr>
          <a:xfrm>
            <a:off x="1081987" y="3910804"/>
            <a:ext cx="10501805" cy="774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69F92B-D762-41E3-B71C-44D545895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68" b="18580"/>
          <a:stretch/>
        </p:blipFill>
        <p:spPr>
          <a:xfrm>
            <a:off x="1081988" y="1378474"/>
            <a:ext cx="10379912" cy="25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9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2241</Words>
  <Application>Microsoft Office PowerPoint</Application>
  <PresentationFormat>Widescreen</PresentationFormat>
  <Paragraphs>219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Advanced Hain LPA  Overview and Assessment Part 1: Hain MTBDRplus</vt:lpstr>
      <vt:lpstr>Objectives</vt:lpstr>
      <vt:lpstr>Review: HAIN Genotype Line Probe Assay (LPA)</vt:lpstr>
      <vt:lpstr>Review: LPA Test Controls</vt:lpstr>
      <vt:lpstr>MTBDRplus Assay: Tests for Mutations in INH and Rifampin </vt:lpstr>
      <vt:lpstr>Challenge #1: LPA Testing on Smear Negative (-) Specimens</vt:lpstr>
      <vt:lpstr>PowerPoint Presentation</vt:lpstr>
      <vt:lpstr>Challenge #2: Interpretation of LPA Strips with missing AC bands</vt:lpstr>
      <vt:lpstr>Example: AC band missing</vt:lpstr>
      <vt:lpstr>Challenge #3: Heteroresistance</vt:lpstr>
      <vt:lpstr>Example of Heteroresistance in INH  </vt:lpstr>
      <vt:lpstr>Advanced LPA Strip Interpretation for Hain TBDRplus: Competency Module</vt:lpstr>
      <vt:lpstr>Question #1</vt:lpstr>
      <vt:lpstr>Question #1</vt:lpstr>
      <vt:lpstr>Question #2 </vt:lpstr>
      <vt:lpstr>Question #2</vt:lpstr>
      <vt:lpstr>Question #3:</vt:lpstr>
      <vt:lpstr>Question #3:</vt:lpstr>
      <vt:lpstr>Question #4:</vt:lpstr>
      <vt:lpstr>Question #4:</vt:lpstr>
      <vt:lpstr>Question #5  </vt:lpstr>
      <vt:lpstr>Question #5  </vt:lpstr>
      <vt:lpstr>Question #6: </vt:lpstr>
      <vt:lpstr>Question #6: </vt:lpstr>
      <vt:lpstr>Question #7</vt:lpstr>
      <vt:lpstr>Question #7</vt:lpstr>
      <vt:lpstr> Question #8</vt:lpstr>
      <vt:lpstr> Question #8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Hain LPA  Overview and Assessment Part 1</dc:title>
  <dc:creator>Derek Armstrong</dc:creator>
  <cp:lastModifiedBy>Afton Dorasamy</cp:lastModifiedBy>
  <cp:revision>44</cp:revision>
  <cp:lastPrinted>2019-02-07T19:05:31Z</cp:lastPrinted>
  <dcterms:created xsi:type="dcterms:W3CDTF">2019-02-07T14:51:24Z</dcterms:created>
  <dcterms:modified xsi:type="dcterms:W3CDTF">2019-04-20T18:32:26Z</dcterms:modified>
</cp:coreProperties>
</file>