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FF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54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B9A6-D929-424A-BFE0-DE5259640D9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Blood Sample Collection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D1D1FF"/>
          </a:solidFill>
        </p:spPr>
        <p:txBody>
          <a:bodyPr anchor="ctr"/>
          <a:lstStyle/>
          <a:p>
            <a:r>
              <a:rPr lang="en-US" dirty="0" smtClean="0"/>
              <a:t>Avoiding Hemolysis and </a:t>
            </a:r>
          </a:p>
          <a:p>
            <a:r>
              <a:rPr lang="en-US" dirty="0" smtClean="0"/>
              <a:t>Achieving Optimal Sample Integrity during Blood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43240"/>
              </p:ext>
            </p:extLst>
          </p:nvPr>
        </p:nvGraphicFramePr>
        <p:xfrm>
          <a:off x="2480440" y="1015694"/>
          <a:ext cx="8019394" cy="5684075"/>
        </p:xfrm>
        <a:graphic>
          <a:graphicData uri="http://schemas.openxmlformats.org/drawingml/2006/table">
            <a:tbl>
              <a:tblPr firstRow="1" firstCol="1" bandRow="1"/>
              <a:tblGrid>
                <a:gridCol w="4009697"/>
                <a:gridCol w="4009697"/>
              </a:tblGrid>
              <a:tr h="4184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DO’s and DON’Ts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 NOT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Discard sample from a traumatic draw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Leave a tourniquet on for more than 1 minute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Allow residual alcohol to dry over puncture site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Use a needle with a bore smaller than 23 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Fill collection tubes with appropriate volumes using fill lines as a guide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Pull too hard on syringe plunger during collection or push too hard when filling tubes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1">
                <a:tc gridSpan="2">
                  <a:txBody>
                    <a:bodyPr/>
                    <a:lstStyle/>
                    <a:p>
                      <a:pPr marL="640080" marR="0" indent="-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82880" algn="l"/>
                          <a:tab pos="640080" algn="l"/>
                          <a:tab pos="1097280" algn="l"/>
                          <a:tab pos="1554480" algn="l"/>
                          <a:tab pos="2011680" algn="l"/>
                        </a:tabLst>
                      </a:pPr>
                      <a:r>
                        <a:rPr lang="en-US" sz="2000" b="1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Blood Culture Collection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 NOT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909"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82880" algn="l"/>
                          <a:tab pos="640080" algn="l"/>
                          <a:tab pos="1097280" algn="l"/>
                          <a:tab pos="1554480" algn="l"/>
                          <a:tab pos="201168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 a 30-second friction scrub to venipuncture site with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ChloraPrep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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using a back and forth motion and allow site to dry for at least 30 seconds before specimen collection.  </a:t>
                      </a: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82880" algn="l"/>
                          <a:tab pos="640080" algn="l"/>
                          <a:tab pos="1097280" algn="l"/>
                          <a:tab pos="1554480" algn="l"/>
                          <a:tab pos="201168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Touch site after prepping skin. (If it is necessary to palpate the site after cleansing, a sterile glove is worn on the hand used for palpation.)</a:t>
                      </a: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4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Hemolysis may affect results by: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Increasing Potassium (K) Results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Decreasing Ionized Calcium 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iCa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) Results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Decrease detection of: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cTnI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, CK-MB,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bnp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Compromising Prothrombin Time /(PT/INR) results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Blood Culture Contamination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due to improper collection technique)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                             • Can lead to unnecessary treatment with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antibiotics. </a:t>
                      </a:r>
                    </a:p>
                    <a:p>
                      <a:pPr marL="914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                             • Can lead 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to unnecessary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increased length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 of </a:t>
                      </a:r>
                      <a:r>
                        <a:rPr lang="en-US" sz="1400" b="1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hospital stay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. 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HelveticaNeueLTStd-Roman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85461" y="411764"/>
            <a:ext cx="6009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Sample Collection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284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83834"/>
              </p:ext>
            </p:extLst>
          </p:nvPr>
        </p:nvGraphicFramePr>
        <p:xfrm>
          <a:off x="202020" y="489099"/>
          <a:ext cx="11823405" cy="6294473"/>
        </p:xfrm>
        <a:graphic>
          <a:graphicData uri="http://schemas.openxmlformats.org/drawingml/2006/table">
            <a:tbl>
              <a:tblPr/>
              <a:tblGrid>
                <a:gridCol w="2955852"/>
                <a:gridCol w="4236720"/>
                <a:gridCol w="4630833"/>
              </a:tblGrid>
              <a:tr h="615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Factors to Consider During Sample Collection</a:t>
                      </a:r>
                      <a:endParaRPr lang="en-US" sz="24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Possible Consequences</a:t>
                      </a:r>
                      <a:endParaRPr lang="en-US" sz="24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Corrective Actions</a:t>
                      </a:r>
                      <a:endParaRPr lang="en-US" sz="24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</a:tr>
              <a:tr h="989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Venipuncture on hand veins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Hand veins are fragile and easily traumatized.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The veins in the antecubital area are the veins of choice.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If it is necessary to draw distally to the antecubital area, a 22 G or 23 G needle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with a syringe and avoid pulling the plunger with too much force during collection.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Prolonged tourniquet time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Hemoconcentration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. 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Rupture of RBC’s.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If possible, release the tourniquet as soon as blood flow is established in the first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Tourniquet should be released after no more than 1 minute from initial placement.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JBNKJY+Frutiger-Bold"/>
                        <a:ea typeface="Calibri" panose="020F0502020204030204" pitchFamily="34" charset="0"/>
                        <a:cs typeface="JBNKJY+Frutiger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Cleansing procedure with isopropyl alcohol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Performing the venipuncture before the alcohol is allowed to thoroughly dry may cause the RBCs to rupture.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Allow alcohol to thoroughly dry.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Needle readjustment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Vein trauma may result when the needle placement is not accurate.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The needle should be parallel to the vein. Enter at a 30° angle or less.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Reposition the needle forward or backward (vertically).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Avoid probing.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 • Needle occlusion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May cause the blood to flow slowly and initiate RBC shearing.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Needle bevel may be positioned against the vein wall. Pull back slightly on the needle.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Avoid rotating or changing the angle of the needle.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Needle gauge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— Bore too large (= lower gauge)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Ex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. 18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JBNKJY+Frutiger-Bold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– Bore too small (= higher gauge)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Ex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. 25 G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enters tube faster and more forcefully and may result in hemolysis.</a:t>
                      </a:r>
                      <a:endParaRPr lang="en-US" sz="1200" dirty="0" smtClean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When used with a full draw tube, the RBCs may rupture due to vacuum force. 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JBNKJY+Frutiger-Bold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travels through an extremely small opening under a great force. This may cause the RBC wall to shear.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Select a needle gauge appropriate for the vein size, location, and patient condition.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22642" y="0"/>
            <a:ext cx="318216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Hemolysis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3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31239"/>
              </p:ext>
            </p:extLst>
          </p:nvPr>
        </p:nvGraphicFramePr>
        <p:xfrm>
          <a:off x="180753" y="510364"/>
          <a:ext cx="11834037" cy="6313392"/>
        </p:xfrm>
        <a:graphic>
          <a:graphicData uri="http://schemas.openxmlformats.org/drawingml/2006/table">
            <a:tbl>
              <a:tblPr firstRow="1" firstCol="1" bandRow="1"/>
              <a:tblGrid>
                <a:gridCol w="2955766"/>
                <a:gridCol w="4244460"/>
                <a:gridCol w="4633811"/>
              </a:tblGrid>
              <a:tr h="6211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Factors to Consider During Sample Collection</a:t>
                      </a:r>
                      <a:endParaRPr lang="en-US" sz="20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Possible Consequences</a:t>
                      </a:r>
                      <a:endParaRPr lang="en-US" sz="20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Corrective Actions</a:t>
                      </a:r>
                      <a:endParaRPr lang="en-US" sz="20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</a:tr>
              <a:tr h="250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Syringe collection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Too much force applied to the plunger during blood collection.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may begin to clot and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hemolyze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 while being aspirated into a large volume syringe.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Forceful transfer of blood from the syringe into the blood collection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Before use, move the plunger within the barrel of the syringe to ensure freedom of movement.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Do not use a syringe size much larger than the amount of blood needed.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Transfer the blood into the tube immediately after venipuncture.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Use a blood transfer device (BTD).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Do not apply force to the plunger during transfer of the blood into the blood collection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After attachment to the BTD, angle the syringe. This allows the blood to flow slowly down the side of the tube wall.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Catheter collection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may travel through several different internal diameters (catheter and connectors). The turbulence may cause the cells to rupture.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Ensure all connections fit together securely. 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Do not mix manufacturers’ components.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Collect discard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Use extension tubing.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Increase catheter size.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Use the BD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Vacutainer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®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Luer-Lok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™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Access Device (LLAD) for all valve ports. 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5"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Loose connections of component parts (i.e., needle to holder, blood collection set hub to luer adapter or syringe)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Air may be introduced into the sample and cause frothing. This may result in hemolysis.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Ensure all connections fit together securely.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Do not mix manufacturers’ components.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2"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Tube choice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Tube vacuum might cause the blood to enter the tube forcefully and may cause cell rupture.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Based upon the condition of the patient’s vein, select a tube with the appropriate amount of vacuum.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2"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Tube fill volume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Excessive concentrations of additives can cause rupture of the RBC cell membrane, e.g., oxalate.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Fill tubes to their proper draw volume to ensure proper blood to additive ratio.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Vigorous mixing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May cause the RBCs to rupture.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Gentle tube inversion, 180° down and up.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922" y="0"/>
            <a:ext cx="457369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Hemolysis </a:t>
            </a:r>
            <a:r>
              <a:rPr kumimoji="0" lang="en-US" altLang="en-US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(continued)</a:t>
            </a:r>
            <a:endParaRPr kumimoji="0" lang="en-US" alt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agon 3"/>
          <p:cNvSpPr>
            <a:spLocks/>
          </p:cNvSpPr>
          <p:nvPr/>
        </p:nvSpPr>
        <p:spPr bwMode="auto">
          <a:xfrm>
            <a:off x="1674552" y="3070610"/>
            <a:ext cx="1228723" cy="1152796"/>
          </a:xfrm>
          <a:custGeom>
            <a:avLst/>
            <a:gdLst>
              <a:gd name="T0" fmla="*/ 0 w 819150"/>
              <a:gd name="T1" fmla="*/ 395288 h 790575"/>
              <a:gd name="T2" fmla="*/ 78222 w 819150"/>
              <a:gd name="T3" fmla="*/ 150987 h 790575"/>
              <a:gd name="T4" fmla="*/ 283009 w 819150"/>
              <a:gd name="T5" fmla="*/ 1 h 790575"/>
              <a:gd name="T6" fmla="*/ 536141 w 819150"/>
              <a:gd name="T7" fmla="*/ 1 h 790575"/>
              <a:gd name="T8" fmla="*/ 740928 w 819150"/>
              <a:gd name="T9" fmla="*/ 150987 h 790575"/>
              <a:gd name="T10" fmla="*/ 819150 w 819150"/>
              <a:gd name="T11" fmla="*/ 395288 h 790575"/>
              <a:gd name="T12" fmla="*/ 740928 w 819150"/>
              <a:gd name="T13" fmla="*/ 639588 h 790575"/>
              <a:gd name="T14" fmla="*/ 536141 w 819150"/>
              <a:gd name="T15" fmla="*/ 790574 h 790575"/>
              <a:gd name="T16" fmla="*/ 283009 w 819150"/>
              <a:gd name="T17" fmla="*/ 790574 h 790575"/>
              <a:gd name="T18" fmla="*/ 78222 w 819150"/>
              <a:gd name="T19" fmla="*/ 639588 h 790575"/>
              <a:gd name="T20" fmla="*/ 0 w 819150"/>
              <a:gd name="T21" fmla="*/ 395288 h 7905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9150"/>
              <a:gd name="T34" fmla="*/ 0 h 790575"/>
              <a:gd name="T35" fmla="*/ 819150 w 819150"/>
              <a:gd name="T36" fmla="*/ 790575 h 7905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9150" h="790575">
                <a:moveTo>
                  <a:pt x="0" y="395288"/>
                </a:moveTo>
                <a:lnTo>
                  <a:pt x="78222" y="150987"/>
                </a:lnTo>
                <a:lnTo>
                  <a:pt x="283009" y="1"/>
                </a:lnTo>
                <a:lnTo>
                  <a:pt x="536141" y="1"/>
                </a:lnTo>
                <a:lnTo>
                  <a:pt x="740928" y="150987"/>
                </a:lnTo>
                <a:lnTo>
                  <a:pt x="819150" y="395288"/>
                </a:lnTo>
                <a:lnTo>
                  <a:pt x="740928" y="639588"/>
                </a:lnTo>
                <a:lnTo>
                  <a:pt x="536141" y="790574"/>
                </a:lnTo>
                <a:lnTo>
                  <a:pt x="283009" y="790574"/>
                </a:lnTo>
                <a:lnTo>
                  <a:pt x="78222" y="639588"/>
                </a:lnTo>
                <a:lnTo>
                  <a:pt x="0" y="395288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ecagon 4"/>
          <p:cNvSpPr>
            <a:spLocks/>
          </p:cNvSpPr>
          <p:nvPr/>
        </p:nvSpPr>
        <p:spPr bwMode="auto">
          <a:xfrm>
            <a:off x="3288539" y="3070610"/>
            <a:ext cx="1197604" cy="1152796"/>
          </a:xfrm>
          <a:custGeom>
            <a:avLst/>
            <a:gdLst>
              <a:gd name="T0" fmla="*/ 0 w 857250"/>
              <a:gd name="T1" fmla="*/ 395288 h 790575"/>
              <a:gd name="T2" fmla="*/ 81860 w 857250"/>
              <a:gd name="T3" fmla="*/ 150987 h 790575"/>
              <a:gd name="T4" fmla="*/ 296173 w 857250"/>
              <a:gd name="T5" fmla="*/ 1 h 790575"/>
              <a:gd name="T6" fmla="*/ 561077 w 857250"/>
              <a:gd name="T7" fmla="*/ 1 h 790575"/>
              <a:gd name="T8" fmla="*/ 775390 w 857250"/>
              <a:gd name="T9" fmla="*/ 150987 h 790575"/>
              <a:gd name="T10" fmla="*/ 857250 w 857250"/>
              <a:gd name="T11" fmla="*/ 395288 h 790575"/>
              <a:gd name="T12" fmla="*/ 775390 w 857250"/>
              <a:gd name="T13" fmla="*/ 639588 h 790575"/>
              <a:gd name="T14" fmla="*/ 561077 w 857250"/>
              <a:gd name="T15" fmla="*/ 790574 h 790575"/>
              <a:gd name="T16" fmla="*/ 296173 w 857250"/>
              <a:gd name="T17" fmla="*/ 790574 h 790575"/>
              <a:gd name="T18" fmla="*/ 81860 w 857250"/>
              <a:gd name="T19" fmla="*/ 639588 h 790575"/>
              <a:gd name="T20" fmla="*/ 0 w 857250"/>
              <a:gd name="T21" fmla="*/ 395288 h 7905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7250"/>
              <a:gd name="T34" fmla="*/ 0 h 790575"/>
              <a:gd name="T35" fmla="*/ 857250 w 857250"/>
              <a:gd name="T36" fmla="*/ 790575 h 7905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7250" h="790575">
                <a:moveTo>
                  <a:pt x="0" y="395288"/>
                </a:moveTo>
                <a:lnTo>
                  <a:pt x="81860" y="150987"/>
                </a:lnTo>
                <a:lnTo>
                  <a:pt x="296173" y="1"/>
                </a:lnTo>
                <a:lnTo>
                  <a:pt x="561077" y="1"/>
                </a:lnTo>
                <a:lnTo>
                  <a:pt x="775390" y="150987"/>
                </a:lnTo>
                <a:lnTo>
                  <a:pt x="857250" y="395288"/>
                </a:lnTo>
                <a:lnTo>
                  <a:pt x="775390" y="639588"/>
                </a:lnTo>
                <a:lnTo>
                  <a:pt x="561077" y="790574"/>
                </a:lnTo>
                <a:lnTo>
                  <a:pt x="296173" y="790574"/>
                </a:lnTo>
                <a:lnTo>
                  <a:pt x="81860" y="639588"/>
                </a:lnTo>
                <a:lnTo>
                  <a:pt x="0" y="395288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Decagon 5"/>
          <p:cNvSpPr>
            <a:spLocks/>
          </p:cNvSpPr>
          <p:nvPr/>
        </p:nvSpPr>
        <p:spPr bwMode="auto">
          <a:xfrm>
            <a:off x="4874982" y="3070610"/>
            <a:ext cx="1208657" cy="1152796"/>
          </a:xfrm>
          <a:custGeom>
            <a:avLst/>
            <a:gdLst>
              <a:gd name="T0" fmla="*/ 0 w 781050"/>
              <a:gd name="T1" fmla="*/ 385763 h 771525"/>
              <a:gd name="T2" fmla="*/ 74584 w 781050"/>
              <a:gd name="T3" fmla="*/ 147349 h 771525"/>
              <a:gd name="T4" fmla="*/ 269846 w 781050"/>
              <a:gd name="T5" fmla="*/ 1 h 771525"/>
              <a:gd name="T6" fmla="*/ 511204 w 781050"/>
              <a:gd name="T7" fmla="*/ 1 h 771525"/>
              <a:gd name="T8" fmla="*/ 706466 w 781050"/>
              <a:gd name="T9" fmla="*/ 147349 h 771525"/>
              <a:gd name="T10" fmla="*/ 781050 w 781050"/>
              <a:gd name="T11" fmla="*/ 385763 h 771525"/>
              <a:gd name="T12" fmla="*/ 706466 w 781050"/>
              <a:gd name="T13" fmla="*/ 624176 h 771525"/>
              <a:gd name="T14" fmla="*/ 511204 w 781050"/>
              <a:gd name="T15" fmla="*/ 771524 h 771525"/>
              <a:gd name="T16" fmla="*/ 269846 w 781050"/>
              <a:gd name="T17" fmla="*/ 771524 h 771525"/>
              <a:gd name="T18" fmla="*/ 74584 w 781050"/>
              <a:gd name="T19" fmla="*/ 624176 h 771525"/>
              <a:gd name="T20" fmla="*/ 0 w 781050"/>
              <a:gd name="T21" fmla="*/ 385763 h 7715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1050"/>
              <a:gd name="T34" fmla="*/ 0 h 771525"/>
              <a:gd name="T35" fmla="*/ 781050 w 781050"/>
              <a:gd name="T36" fmla="*/ 771525 h 7715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1050" h="771525">
                <a:moveTo>
                  <a:pt x="0" y="385763"/>
                </a:moveTo>
                <a:lnTo>
                  <a:pt x="74584" y="147349"/>
                </a:lnTo>
                <a:lnTo>
                  <a:pt x="269846" y="1"/>
                </a:lnTo>
                <a:lnTo>
                  <a:pt x="511204" y="1"/>
                </a:lnTo>
                <a:lnTo>
                  <a:pt x="706466" y="147349"/>
                </a:lnTo>
                <a:lnTo>
                  <a:pt x="781050" y="385763"/>
                </a:lnTo>
                <a:lnTo>
                  <a:pt x="706466" y="624176"/>
                </a:lnTo>
                <a:lnTo>
                  <a:pt x="511204" y="771524"/>
                </a:lnTo>
                <a:lnTo>
                  <a:pt x="269846" y="771524"/>
                </a:lnTo>
                <a:lnTo>
                  <a:pt x="74584" y="624176"/>
                </a:lnTo>
                <a:lnTo>
                  <a:pt x="0" y="385763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#3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ecagon 6"/>
          <p:cNvSpPr>
            <a:spLocks/>
          </p:cNvSpPr>
          <p:nvPr/>
        </p:nvSpPr>
        <p:spPr bwMode="auto">
          <a:xfrm>
            <a:off x="6472478" y="3070610"/>
            <a:ext cx="1223110" cy="1152797"/>
          </a:xfrm>
          <a:custGeom>
            <a:avLst/>
            <a:gdLst>
              <a:gd name="T0" fmla="*/ 0 w 809625"/>
              <a:gd name="T1" fmla="*/ 390525 h 781050"/>
              <a:gd name="T2" fmla="*/ 77312 w 809625"/>
              <a:gd name="T3" fmla="*/ 149168 h 781050"/>
              <a:gd name="T4" fmla="*/ 279719 w 809625"/>
              <a:gd name="T5" fmla="*/ 1 h 781050"/>
              <a:gd name="T6" fmla="*/ 529906 w 809625"/>
              <a:gd name="T7" fmla="*/ 1 h 781050"/>
              <a:gd name="T8" fmla="*/ 732313 w 809625"/>
              <a:gd name="T9" fmla="*/ 149168 h 781050"/>
              <a:gd name="T10" fmla="*/ 809625 w 809625"/>
              <a:gd name="T11" fmla="*/ 390525 h 781050"/>
              <a:gd name="T12" fmla="*/ 732313 w 809625"/>
              <a:gd name="T13" fmla="*/ 631882 h 781050"/>
              <a:gd name="T14" fmla="*/ 529906 w 809625"/>
              <a:gd name="T15" fmla="*/ 781049 h 781050"/>
              <a:gd name="T16" fmla="*/ 279719 w 809625"/>
              <a:gd name="T17" fmla="*/ 781049 h 781050"/>
              <a:gd name="T18" fmla="*/ 77312 w 809625"/>
              <a:gd name="T19" fmla="*/ 631882 h 781050"/>
              <a:gd name="T20" fmla="*/ 0 w 809625"/>
              <a:gd name="T21" fmla="*/ 390525 h 7810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9625"/>
              <a:gd name="T34" fmla="*/ 0 h 781050"/>
              <a:gd name="T35" fmla="*/ 809625 w 809625"/>
              <a:gd name="T36" fmla="*/ 781050 h 7810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9625" h="781050">
                <a:moveTo>
                  <a:pt x="0" y="390525"/>
                </a:moveTo>
                <a:lnTo>
                  <a:pt x="77312" y="149168"/>
                </a:lnTo>
                <a:lnTo>
                  <a:pt x="279719" y="1"/>
                </a:lnTo>
                <a:lnTo>
                  <a:pt x="529906" y="1"/>
                </a:lnTo>
                <a:lnTo>
                  <a:pt x="732313" y="149168"/>
                </a:lnTo>
                <a:lnTo>
                  <a:pt x="809625" y="390525"/>
                </a:lnTo>
                <a:lnTo>
                  <a:pt x="732313" y="631882"/>
                </a:lnTo>
                <a:lnTo>
                  <a:pt x="529906" y="781049"/>
                </a:lnTo>
                <a:lnTo>
                  <a:pt x="279719" y="781049"/>
                </a:lnTo>
                <a:lnTo>
                  <a:pt x="77312" y="631882"/>
                </a:lnTo>
                <a:lnTo>
                  <a:pt x="0" y="390525"/>
                </a:lnTo>
                <a:close/>
              </a:path>
            </a:pathLst>
          </a:custGeom>
          <a:solidFill>
            <a:srgbClr val="18B47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#4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Decagon 7"/>
          <p:cNvSpPr>
            <a:spLocks/>
          </p:cNvSpPr>
          <p:nvPr/>
        </p:nvSpPr>
        <p:spPr bwMode="auto">
          <a:xfrm>
            <a:off x="9650419" y="3070610"/>
            <a:ext cx="1167357" cy="1152796"/>
          </a:xfrm>
          <a:custGeom>
            <a:avLst/>
            <a:gdLst>
              <a:gd name="T0" fmla="*/ 0 w 800100"/>
              <a:gd name="T1" fmla="*/ 381000 h 762000"/>
              <a:gd name="T2" fmla="*/ 76403 w 800100"/>
              <a:gd name="T3" fmla="*/ 145530 h 762000"/>
              <a:gd name="T4" fmla="*/ 276428 w 800100"/>
              <a:gd name="T5" fmla="*/ 1 h 762000"/>
              <a:gd name="T6" fmla="*/ 523672 w 800100"/>
              <a:gd name="T7" fmla="*/ 1 h 762000"/>
              <a:gd name="T8" fmla="*/ 723697 w 800100"/>
              <a:gd name="T9" fmla="*/ 145530 h 762000"/>
              <a:gd name="T10" fmla="*/ 800100 w 800100"/>
              <a:gd name="T11" fmla="*/ 381000 h 762000"/>
              <a:gd name="T12" fmla="*/ 723697 w 800100"/>
              <a:gd name="T13" fmla="*/ 616470 h 762000"/>
              <a:gd name="T14" fmla="*/ 523672 w 800100"/>
              <a:gd name="T15" fmla="*/ 761999 h 762000"/>
              <a:gd name="T16" fmla="*/ 276428 w 800100"/>
              <a:gd name="T17" fmla="*/ 761999 h 762000"/>
              <a:gd name="T18" fmla="*/ 76403 w 800100"/>
              <a:gd name="T19" fmla="*/ 616470 h 762000"/>
              <a:gd name="T20" fmla="*/ 0 w 800100"/>
              <a:gd name="T21" fmla="*/ 381000 h 762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0100"/>
              <a:gd name="T34" fmla="*/ 0 h 762000"/>
              <a:gd name="T35" fmla="*/ 800100 w 800100"/>
              <a:gd name="T36" fmla="*/ 762000 h 762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0100" h="762000">
                <a:moveTo>
                  <a:pt x="0" y="381000"/>
                </a:moveTo>
                <a:lnTo>
                  <a:pt x="76403" y="145530"/>
                </a:lnTo>
                <a:lnTo>
                  <a:pt x="276428" y="1"/>
                </a:lnTo>
                <a:lnTo>
                  <a:pt x="523672" y="1"/>
                </a:lnTo>
                <a:lnTo>
                  <a:pt x="723697" y="145530"/>
                </a:lnTo>
                <a:lnTo>
                  <a:pt x="800100" y="381000"/>
                </a:lnTo>
                <a:lnTo>
                  <a:pt x="723697" y="616470"/>
                </a:lnTo>
                <a:lnTo>
                  <a:pt x="523672" y="761999"/>
                </a:lnTo>
                <a:lnTo>
                  <a:pt x="276428" y="761999"/>
                </a:lnTo>
                <a:lnTo>
                  <a:pt x="76403" y="616470"/>
                </a:lnTo>
                <a:lnTo>
                  <a:pt x="0" y="381000"/>
                </a:lnTo>
                <a:close/>
              </a:path>
            </a:pathLst>
          </a:custGeom>
          <a:solidFill>
            <a:srgbClr val="F7ABF3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#6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ecagon 8"/>
          <p:cNvSpPr>
            <a:spLocks/>
          </p:cNvSpPr>
          <p:nvPr/>
        </p:nvSpPr>
        <p:spPr bwMode="auto">
          <a:xfrm>
            <a:off x="8084427" y="3070610"/>
            <a:ext cx="1177153" cy="1152796"/>
          </a:xfrm>
          <a:custGeom>
            <a:avLst/>
            <a:gdLst>
              <a:gd name="T0" fmla="*/ 0 w 790575"/>
              <a:gd name="T1" fmla="*/ 385763 h 771525"/>
              <a:gd name="T2" fmla="*/ 75493 w 790575"/>
              <a:gd name="T3" fmla="*/ 147349 h 771525"/>
              <a:gd name="T4" fmla="*/ 273137 w 790575"/>
              <a:gd name="T5" fmla="*/ 1 h 771525"/>
              <a:gd name="T6" fmla="*/ 517438 w 790575"/>
              <a:gd name="T7" fmla="*/ 1 h 771525"/>
              <a:gd name="T8" fmla="*/ 715082 w 790575"/>
              <a:gd name="T9" fmla="*/ 147349 h 771525"/>
              <a:gd name="T10" fmla="*/ 790575 w 790575"/>
              <a:gd name="T11" fmla="*/ 385763 h 771525"/>
              <a:gd name="T12" fmla="*/ 715082 w 790575"/>
              <a:gd name="T13" fmla="*/ 624176 h 771525"/>
              <a:gd name="T14" fmla="*/ 517438 w 790575"/>
              <a:gd name="T15" fmla="*/ 771524 h 771525"/>
              <a:gd name="T16" fmla="*/ 273137 w 790575"/>
              <a:gd name="T17" fmla="*/ 771524 h 771525"/>
              <a:gd name="T18" fmla="*/ 75493 w 790575"/>
              <a:gd name="T19" fmla="*/ 624176 h 771525"/>
              <a:gd name="T20" fmla="*/ 0 w 790575"/>
              <a:gd name="T21" fmla="*/ 385763 h 7715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0575"/>
              <a:gd name="T34" fmla="*/ 0 h 771525"/>
              <a:gd name="T35" fmla="*/ 790575 w 790575"/>
              <a:gd name="T36" fmla="*/ 771525 h 7715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0575" h="771525">
                <a:moveTo>
                  <a:pt x="0" y="385763"/>
                </a:moveTo>
                <a:lnTo>
                  <a:pt x="75493" y="147349"/>
                </a:lnTo>
                <a:lnTo>
                  <a:pt x="273137" y="1"/>
                </a:lnTo>
                <a:lnTo>
                  <a:pt x="517438" y="1"/>
                </a:lnTo>
                <a:lnTo>
                  <a:pt x="715082" y="147349"/>
                </a:lnTo>
                <a:lnTo>
                  <a:pt x="790575" y="385763"/>
                </a:lnTo>
                <a:lnTo>
                  <a:pt x="715082" y="624176"/>
                </a:lnTo>
                <a:lnTo>
                  <a:pt x="517438" y="771524"/>
                </a:lnTo>
                <a:lnTo>
                  <a:pt x="273137" y="771524"/>
                </a:lnTo>
                <a:lnTo>
                  <a:pt x="75493" y="624176"/>
                </a:lnTo>
                <a:lnTo>
                  <a:pt x="0" y="385763"/>
                </a:lnTo>
                <a:close/>
              </a:path>
            </a:pathLst>
          </a:custGeom>
          <a:solidFill>
            <a:srgbClr val="934BC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#5 Purple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02939" y="268354"/>
            <a:ext cx="821653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Blood Draw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Order of Collection</a:t>
            </a:r>
            <a:endParaRPr lang="en-US" altLang="en-US" sz="2800" b="1" i="1" u="sng" dirty="0"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avoid cross contamination of additives from one tube to the next,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lood collection tubes must always be collected in this order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5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8801" y="467441"/>
            <a:ext cx="754251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Inversion of Tubes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Blood collection tubes must be adequately mixed immediately after collection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ensure proper mixing of blood with additive.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3716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Mix by gently inverting 8-10 times</a:t>
            </a:r>
          </a:p>
          <a:p>
            <a:pPr marL="18288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1145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Inadequate mixing can lead to clotting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1145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Overly vigorous mixing can lead to hemolysis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11" y="3474720"/>
            <a:ext cx="1920239" cy="28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0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415" y="860596"/>
            <a:ext cx="454842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Labeling of Blood Bank Tubes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3132" y="1833661"/>
            <a:ext cx="6096000" cy="1973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Pink top tube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lood Bank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be labelled with ALL of the following: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patient identifiers (Full Name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MRN)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collection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of collection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Initials of person collecting sample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2567" y="4319208"/>
            <a:ext cx="45225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properly labelled blood bank tube: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16" descr="20180508_1615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9295" y="3296185"/>
            <a:ext cx="1515070" cy="43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6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8306" y="196021"/>
            <a:ext cx="6096000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Culture Volumes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63015"/>
              </p:ext>
            </p:extLst>
          </p:nvPr>
        </p:nvGraphicFramePr>
        <p:xfrm>
          <a:off x="609600" y="1502598"/>
          <a:ext cx="10478813" cy="2189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357"/>
                <a:gridCol w="3253733"/>
                <a:gridCol w="4582723"/>
              </a:tblGrid>
              <a:tr h="2642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Venipuncture Volume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Anaerobic Bottle (Purple)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Aerobic Bottle (Blue)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18-20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Split equally between vials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15-17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5- 7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Remaining 10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12-14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Remaining 7-9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7-11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Total volume minus 5-6 ml (to be used for aerobic)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5-6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2-6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Remaining 1-5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1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4290" y="721869"/>
            <a:ext cx="115004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proper blood-to-media ratio (and most reliable culture outcomes), a </a:t>
            </a:r>
            <a:r>
              <a:rPr kumimoji="0" lang="en-US" alt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volume of 5 mL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added to each blood culture bottle</a:t>
            </a: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Whenever possible, the </a:t>
            </a:r>
            <a:r>
              <a:rPr lang="en-US" altLang="en-US" sz="1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 volume of 10 mL </a:t>
            </a: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added to each bottle.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The following chart should be followed when filling blood culture bottles: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3" name="Picture 20" descr="20180509_115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3028" y="4343749"/>
            <a:ext cx="1462031" cy="35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21" descr="20180509_115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06208" y="4541225"/>
            <a:ext cx="1476873" cy="31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93381" y="3680859"/>
            <a:ext cx="93121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	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Bottles must be labelled with: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 patient identifiers (Full Name and MRN)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 of collection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Volume of blood added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Initials of person collecting sample</a:t>
            </a:r>
            <a:endParaRPr lang="en-US" altLang="en-US" sz="1400" dirty="0" smtClean="0">
              <a:latin typeface="+mn-lt"/>
            </a:endParaRPr>
          </a:p>
          <a:p>
            <a:pPr marL="3028950" lvl="6" indent="-285750">
              <a:buFont typeface="Wingdings" panose="05000000000000000000" pitchFamily="2" charset="2"/>
              <a:buChar char="v"/>
            </a:pP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Place label on tube taking care not to cover barcode or lot#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Examples of properly labelled blood culture bottles: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655981" y="50531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655981" y="63008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6369" y="599338"/>
            <a:ext cx="34115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 Sample </a:t>
            </a:r>
            <a:r>
              <a:rPr lang="en-US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</a:t>
            </a: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309" y="1303443"/>
            <a:ext cx="8961120" cy="198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tops or syringes used for POC testing must be mixed well before testing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prevent inaccurate hematocrit results.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that have been set down prior to testing must be re-mixed.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green tops by gently inverting 8-10 times.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1" y="3284370"/>
            <a:ext cx="1266416" cy="90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8" y="3284370"/>
            <a:ext cx="1129802" cy="90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9"/>
          <p:cNvSpPr/>
          <p:nvPr/>
        </p:nvSpPr>
        <p:spPr>
          <a:xfrm>
            <a:off x="5538311" y="3692422"/>
            <a:ext cx="307112" cy="175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8627" y="4188738"/>
            <a:ext cx="6553201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syringes by rolling in hand for 5 seconds, inverting and repeating.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Discard the first few drops before filling cartridge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24" y="5292634"/>
            <a:ext cx="1228894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84" y="5322817"/>
            <a:ext cx="1240310" cy="9604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ight Arrow 21"/>
          <p:cNvSpPr/>
          <p:nvPr/>
        </p:nvSpPr>
        <p:spPr>
          <a:xfrm>
            <a:off x="4948995" y="5715112"/>
            <a:ext cx="307112" cy="175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3" y="5322817"/>
            <a:ext cx="1091939" cy="96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04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1218</Words>
  <Application>Microsoft Office PowerPoint</Application>
  <PresentationFormat>Custom</PresentationFormat>
  <Paragraphs>172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Blood Sample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Providence Health &amp;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Sample Collection</dc:title>
  <dc:creator>Ingalls, Stephanie</dc:creator>
  <cp:lastModifiedBy>Megan Hinch</cp:lastModifiedBy>
  <cp:revision>28</cp:revision>
  <cp:lastPrinted>2018-05-16T15:50:20Z</cp:lastPrinted>
  <dcterms:created xsi:type="dcterms:W3CDTF">2018-04-26T20:11:25Z</dcterms:created>
  <dcterms:modified xsi:type="dcterms:W3CDTF">2018-06-18T14:47:06Z</dcterms:modified>
</cp:coreProperties>
</file>