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7"/>
  </p:notesMasterIdLst>
  <p:sldIdLst>
    <p:sldId id="256" r:id="rId3"/>
    <p:sldId id="257" r:id="rId4"/>
    <p:sldId id="258" r:id="rId5"/>
    <p:sldId id="259" r:id="rId6"/>
    <p:sldId id="260" r:id="rId7"/>
    <p:sldId id="263" r:id="rId8"/>
    <p:sldId id="264" r:id="rId9"/>
    <p:sldId id="267" r:id="rId10"/>
    <p:sldId id="268" r:id="rId11"/>
    <p:sldId id="269" r:id="rId12"/>
    <p:sldId id="265" r:id="rId13"/>
    <p:sldId id="261" r:id="rId14"/>
    <p:sldId id="270" r:id="rId15"/>
    <p:sldId id="271" r:id="rId16"/>
    <p:sldId id="272" r:id="rId17"/>
    <p:sldId id="262" r:id="rId18"/>
    <p:sldId id="273" r:id="rId19"/>
    <p:sldId id="266"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8" r:id="rId33"/>
    <p:sldId id="289" r:id="rId34"/>
    <p:sldId id="286" r:id="rId35"/>
    <p:sldId id="287" r:id="rId36"/>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4" d="100"/>
          <a:sy n="104" d="100"/>
        </p:scale>
        <p:origin x="-174" y="-84"/>
      </p:cViewPr>
      <p:guideLst>
        <p:guide orient="horz" pos="4319"/>
        <p:guide/>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oleObject" Target="file:///\\shares01\shares$\CMC%20Laboratory\Lab%20Stats\POCT\POC%20Testing%20Statistic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5"/>
  <c:pivotSource>
    <c:name>[POC Testing Statistics.xlsx]Gluc by Month 09-12!PivotTable1</c:name>
    <c:fmtId val="4"/>
  </c:pivotSource>
  <c:chart>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s>
    <c:plotArea>
      <c:layout/>
      <c:barChart>
        <c:barDir val="col"/>
        <c:grouping val="clustered"/>
        <c:ser>
          <c:idx val="0"/>
          <c:order val="0"/>
          <c:tx>
            <c:strRef>
              <c:f>'Gluc by Month 09-12'!$B$1:$B$2</c:f>
              <c:strCache>
                <c:ptCount val="1"/>
                <c:pt idx="0">
                  <c:v>2009</c:v>
                </c:pt>
              </c:strCache>
            </c:strRef>
          </c:tx>
          <c:cat>
            <c:multiLvlStrRef>
              <c:f>'Gluc by Month 09-12'!$A$3:$A$16</c:f>
              <c:multiLvlStrCache>
                <c:ptCount val="12"/>
                <c:lvl>
                  <c:pt idx="0">
                    <c:v>January </c:v>
                  </c:pt>
                  <c:pt idx="1">
                    <c:v>February</c:v>
                  </c:pt>
                  <c:pt idx="2">
                    <c:v>March</c:v>
                  </c:pt>
                  <c:pt idx="3">
                    <c:v>April</c:v>
                  </c:pt>
                  <c:pt idx="4">
                    <c:v>May</c:v>
                  </c:pt>
                  <c:pt idx="5">
                    <c:v>June</c:v>
                  </c:pt>
                  <c:pt idx="6">
                    <c:v>July</c:v>
                  </c:pt>
                  <c:pt idx="7">
                    <c:v>August</c:v>
                  </c:pt>
                  <c:pt idx="8">
                    <c:v>September</c:v>
                  </c:pt>
                  <c:pt idx="9">
                    <c:v>October</c:v>
                  </c:pt>
                  <c:pt idx="10">
                    <c:v>November</c:v>
                  </c:pt>
                  <c:pt idx="11">
                    <c:v>December</c:v>
                  </c:pt>
                </c:lvl>
                <c:lvl>
                  <c:pt idx="0">
                    <c:v>Glucose</c:v>
                  </c:pt>
                </c:lvl>
              </c:multiLvlStrCache>
            </c:multiLvlStrRef>
          </c:cat>
          <c:val>
            <c:numRef>
              <c:f>'Gluc by Month 09-12'!$B$3:$B$16</c:f>
              <c:numCache>
                <c:formatCode>General</c:formatCode>
                <c:ptCount val="12"/>
                <c:pt idx="0">
                  <c:v>9667</c:v>
                </c:pt>
                <c:pt idx="1">
                  <c:v>7892</c:v>
                </c:pt>
                <c:pt idx="2">
                  <c:v>10104</c:v>
                </c:pt>
                <c:pt idx="3">
                  <c:v>8954</c:v>
                </c:pt>
                <c:pt idx="4">
                  <c:v>7587</c:v>
                </c:pt>
                <c:pt idx="5">
                  <c:v>8258</c:v>
                </c:pt>
                <c:pt idx="6">
                  <c:v>7813</c:v>
                </c:pt>
                <c:pt idx="7">
                  <c:v>7649</c:v>
                </c:pt>
                <c:pt idx="8">
                  <c:v>8735</c:v>
                </c:pt>
                <c:pt idx="9">
                  <c:v>7112</c:v>
                </c:pt>
                <c:pt idx="10">
                  <c:v>7774</c:v>
                </c:pt>
                <c:pt idx="11">
                  <c:v>7945</c:v>
                </c:pt>
              </c:numCache>
            </c:numRef>
          </c:val>
        </c:ser>
        <c:ser>
          <c:idx val="1"/>
          <c:order val="1"/>
          <c:tx>
            <c:strRef>
              <c:f>'Gluc by Month 09-12'!$C$1:$C$2</c:f>
              <c:strCache>
                <c:ptCount val="1"/>
                <c:pt idx="0">
                  <c:v>2010</c:v>
                </c:pt>
              </c:strCache>
            </c:strRef>
          </c:tx>
          <c:cat>
            <c:multiLvlStrRef>
              <c:f>'Gluc by Month 09-12'!$A$3:$A$16</c:f>
              <c:multiLvlStrCache>
                <c:ptCount val="12"/>
                <c:lvl>
                  <c:pt idx="0">
                    <c:v>January </c:v>
                  </c:pt>
                  <c:pt idx="1">
                    <c:v>February</c:v>
                  </c:pt>
                  <c:pt idx="2">
                    <c:v>March</c:v>
                  </c:pt>
                  <c:pt idx="3">
                    <c:v>April</c:v>
                  </c:pt>
                  <c:pt idx="4">
                    <c:v>May</c:v>
                  </c:pt>
                  <c:pt idx="5">
                    <c:v>June</c:v>
                  </c:pt>
                  <c:pt idx="6">
                    <c:v>July</c:v>
                  </c:pt>
                  <c:pt idx="7">
                    <c:v>August</c:v>
                  </c:pt>
                  <c:pt idx="8">
                    <c:v>September</c:v>
                  </c:pt>
                  <c:pt idx="9">
                    <c:v>October</c:v>
                  </c:pt>
                  <c:pt idx="10">
                    <c:v>November</c:v>
                  </c:pt>
                  <c:pt idx="11">
                    <c:v>December</c:v>
                  </c:pt>
                </c:lvl>
                <c:lvl>
                  <c:pt idx="0">
                    <c:v>Glucose</c:v>
                  </c:pt>
                </c:lvl>
              </c:multiLvlStrCache>
            </c:multiLvlStrRef>
          </c:cat>
          <c:val>
            <c:numRef>
              <c:f>'Gluc by Month 09-12'!$C$3:$C$16</c:f>
              <c:numCache>
                <c:formatCode>General</c:formatCode>
                <c:ptCount val="12"/>
                <c:pt idx="0">
                  <c:v>8330</c:v>
                </c:pt>
                <c:pt idx="1">
                  <c:v>7080</c:v>
                </c:pt>
                <c:pt idx="2">
                  <c:v>7228</c:v>
                </c:pt>
                <c:pt idx="3">
                  <c:v>8643</c:v>
                </c:pt>
                <c:pt idx="4">
                  <c:v>7701</c:v>
                </c:pt>
                <c:pt idx="5">
                  <c:v>8805</c:v>
                </c:pt>
                <c:pt idx="6">
                  <c:v>7388</c:v>
                </c:pt>
                <c:pt idx="7">
                  <c:v>7490</c:v>
                </c:pt>
                <c:pt idx="8">
                  <c:v>8495</c:v>
                </c:pt>
                <c:pt idx="9">
                  <c:v>9169</c:v>
                </c:pt>
                <c:pt idx="10">
                  <c:v>9197</c:v>
                </c:pt>
                <c:pt idx="11">
                  <c:v>10357</c:v>
                </c:pt>
              </c:numCache>
            </c:numRef>
          </c:val>
        </c:ser>
        <c:ser>
          <c:idx val="2"/>
          <c:order val="2"/>
          <c:tx>
            <c:strRef>
              <c:f>'Gluc by Month 09-12'!$D$1:$D$2</c:f>
              <c:strCache>
                <c:ptCount val="1"/>
                <c:pt idx="0">
                  <c:v>2011</c:v>
                </c:pt>
              </c:strCache>
            </c:strRef>
          </c:tx>
          <c:cat>
            <c:multiLvlStrRef>
              <c:f>'Gluc by Month 09-12'!$A$3:$A$16</c:f>
              <c:multiLvlStrCache>
                <c:ptCount val="12"/>
                <c:lvl>
                  <c:pt idx="0">
                    <c:v>January </c:v>
                  </c:pt>
                  <c:pt idx="1">
                    <c:v>February</c:v>
                  </c:pt>
                  <c:pt idx="2">
                    <c:v>March</c:v>
                  </c:pt>
                  <c:pt idx="3">
                    <c:v>April</c:v>
                  </c:pt>
                  <c:pt idx="4">
                    <c:v>May</c:v>
                  </c:pt>
                  <c:pt idx="5">
                    <c:v>June</c:v>
                  </c:pt>
                  <c:pt idx="6">
                    <c:v>July</c:v>
                  </c:pt>
                  <c:pt idx="7">
                    <c:v>August</c:v>
                  </c:pt>
                  <c:pt idx="8">
                    <c:v>September</c:v>
                  </c:pt>
                  <c:pt idx="9">
                    <c:v>October</c:v>
                  </c:pt>
                  <c:pt idx="10">
                    <c:v>November</c:v>
                  </c:pt>
                  <c:pt idx="11">
                    <c:v>December</c:v>
                  </c:pt>
                </c:lvl>
                <c:lvl>
                  <c:pt idx="0">
                    <c:v>Glucose</c:v>
                  </c:pt>
                </c:lvl>
              </c:multiLvlStrCache>
            </c:multiLvlStrRef>
          </c:cat>
          <c:val>
            <c:numRef>
              <c:f>'Gluc by Month 09-12'!$D$3:$D$16</c:f>
              <c:numCache>
                <c:formatCode>General</c:formatCode>
                <c:ptCount val="12"/>
                <c:pt idx="0">
                  <c:v>10948</c:v>
                </c:pt>
                <c:pt idx="1">
                  <c:v>10141</c:v>
                </c:pt>
                <c:pt idx="2">
                  <c:v>12543</c:v>
                </c:pt>
                <c:pt idx="3">
                  <c:v>11322</c:v>
                </c:pt>
                <c:pt idx="4">
                  <c:v>9186</c:v>
                </c:pt>
                <c:pt idx="5">
                  <c:v>11046</c:v>
                </c:pt>
                <c:pt idx="6">
                  <c:v>9867</c:v>
                </c:pt>
                <c:pt idx="7">
                  <c:v>10095</c:v>
                </c:pt>
                <c:pt idx="8">
                  <c:v>9819</c:v>
                </c:pt>
                <c:pt idx="9">
                  <c:v>9879</c:v>
                </c:pt>
                <c:pt idx="10">
                  <c:v>11599</c:v>
                </c:pt>
                <c:pt idx="11">
                  <c:v>11068</c:v>
                </c:pt>
              </c:numCache>
            </c:numRef>
          </c:val>
        </c:ser>
        <c:ser>
          <c:idx val="3"/>
          <c:order val="3"/>
          <c:tx>
            <c:strRef>
              <c:f>'Gluc by Month 09-12'!$E$1:$E$2</c:f>
              <c:strCache>
                <c:ptCount val="1"/>
                <c:pt idx="0">
                  <c:v>2012</c:v>
                </c:pt>
              </c:strCache>
            </c:strRef>
          </c:tx>
          <c:cat>
            <c:multiLvlStrRef>
              <c:f>'Gluc by Month 09-12'!$A$3:$A$16</c:f>
              <c:multiLvlStrCache>
                <c:ptCount val="12"/>
                <c:lvl>
                  <c:pt idx="0">
                    <c:v>January </c:v>
                  </c:pt>
                  <c:pt idx="1">
                    <c:v>February</c:v>
                  </c:pt>
                  <c:pt idx="2">
                    <c:v>March</c:v>
                  </c:pt>
                  <c:pt idx="3">
                    <c:v>April</c:v>
                  </c:pt>
                  <c:pt idx="4">
                    <c:v>May</c:v>
                  </c:pt>
                  <c:pt idx="5">
                    <c:v>June</c:v>
                  </c:pt>
                  <c:pt idx="6">
                    <c:v>July</c:v>
                  </c:pt>
                  <c:pt idx="7">
                    <c:v>August</c:v>
                  </c:pt>
                  <c:pt idx="8">
                    <c:v>September</c:v>
                  </c:pt>
                  <c:pt idx="9">
                    <c:v>October</c:v>
                  </c:pt>
                  <c:pt idx="10">
                    <c:v>November</c:v>
                  </c:pt>
                  <c:pt idx="11">
                    <c:v>December</c:v>
                  </c:pt>
                </c:lvl>
                <c:lvl>
                  <c:pt idx="0">
                    <c:v>Glucose</c:v>
                  </c:pt>
                </c:lvl>
              </c:multiLvlStrCache>
            </c:multiLvlStrRef>
          </c:cat>
          <c:val>
            <c:numRef>
              <c:f>'Gluc by Month 09-12'!$E$3:$E$16</c:f>
              <c:numCache>
                <c:formatCode>General</c:formatCode>
                <c:ptCount val="12"/>
                <c:pt idx="0">
                  <c:v>11238</c:v>
                </c:pt>
                <c:pt idx="1">
                  <c:v>10517</c:v>
                </c:pt>
                <c:pt idx="2">
                  <c:v>10963</c:v>
                </c:pt>
                <c:pt idx="3">
                  <c:v>9893</c:v>
                </c:pt>
                <c:pt idx="4">
                  <c:v>9691</c:v>
                </c:pt>
                <c:pt idx="5">
                  <c:v>9665</c:v>
                </c:pt>
                <c:pt idx="6">
                  <c:v>10952</c:v>
                </c:pt>
                <c:pt idx="7">
                  <c:v>10461</c:v>
                </c:pt>
              </c:numCache>
            </c:numRef>
          </c:val>
        </c:ser>
        <c:axId val="49620864"/>
        <c:axId val="49622400"/>
      </c:barChart>
      <c:catAx>
        <c:axId val="49620864"/>
        <c:scaling>
          <c:orientation val="minMax"/>
        </c:scaling>
        <c:axPos val="b"/>
        <c:tickLblPos val="nextTo"/>
        <c:crossAx val="49622400"/>
        <c:crosses val="autoZero"/>
        <c:auto val="1"/>
        <c:lblAlgn val="ctr"/>
        <c:lblOffset val="100"/>
      </c:catAx>
      <c:valAx>
        <c:axId val="49622400"/>
        <c:scaling>
          <c:orientation val="minMax"/>
          <c:min val="5000"/>
        </c:scaling>
        <c:axPos val="l"/>
        <c:majorGridlines/>
        <c:numFmt formatCode="General" sourceLinked="1"/>
        <c:tickLblPos val="nextTo"/>
        <c:crossAx val="49620864"/>
        <c:crosses val="autoZero"/>
        <c:crossBetween val="between"/>
      </c:valAx>
    </c:plotArea>
    <c:legend>
      <c:legendPos val="r"/>
      <c:layout/>
    </c:legend>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F20C04A2-087D-4D20-90AD-B6D229FC56DB}" type="datetimeFigureOut">
              <a:rPr lang="en-US" smtClean="0"/>
              <a:pPr/>
              <a:t>9/18/2012</a:t>
            </a:fld>
            <a:endParaRPr lang="en-US" dirty="0"/>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E96A6B3F-4EEB-4411-B2AC-1D59F36C77D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6A6B3F-4EEB-4411-B2AC-1D59F36C77D0}"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286388"/>
            <a:ext cx="6400800" cy="928694"/>
          </a:xfrm>
        </p:spPr>
        <p:txBody>
          <a:bodyPr/>
          <a:lstStyle>
            <a:lvl1pPr marL="0" indent="0" algn="ctr">
              <a:buNone/>
              <a:defRPr>
                <a:solidFill>
                  <a:schemeClr val="accent1">
                    <a:lumMod val="50000"/>
                  </a:schemeClr>
                </a:solidFill>
                <a:effectLst>
                  <a:glow rad="101600">
                    <a:schemeClr val="accent4">
                      <a:lumMod val="20000"/>
                      <a:lumOff val="80000"/>
                      <a:alpha val="40000"/>
                    </a:schemeClr>
                  </a:glow>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E1310DC-7069-4980-8271-87A63E2E4C7E}" type="datetimeFigureOut">
              <a:rPr lang="en-US" smtClean="0"/>
              <a:pPr/>
              <a:t>9/18/2012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217339-39A7-4B96-8E42-5641BEC58517}" type="slidenum">
              <a:rPr lang="en-US" smtClean="0"/>
              <a:pPr/>
              <a:t>‹#›</a:t>
            </a:fld>
            <a:endParaRPr lang="en-US" dirty="0"/>
          </a:p>
        </p:txBody>
      </p:sp>
      <p:sp>
        <p:nvSpPr>
          <p:cNvPr id="7" name="Title 6"/>
          <p:cNvSpPr>
            <a:spLocks noGrp="1"/>
          </p:cNvSpPr>
          <p:nvPr>
            <p:ph type="title"/>
          </p:nvPr>
        </p:nvSpPr>
        <p:spPr>
          <a:xfrm>
            <a:off x="457200" y="1500174"/>
            <a:ext cx="8229600" cy="1143000"/>
          </a:xfrm>
        </p:spPr>
        <p:txBody>
          <a:bodyPr/>
          <a:lstStyle>
            <a:lvl1pPr>
              <a:defRPr>
                <a:latin typeface="+mj-lt"/>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85804" y="1500174"/>
            <a:ext cx="8229600" cy="4525963"/>
          </a:xfrm>
        </p:spPr>
        <p:txBody>
          <a:bodyPr vert="eaVert"/>
          <a:lstStyle>
            <a:lvl1pPr>
              <a:buFontTx/>
              <a:buBlip>
                <a:blip r:embed="rId2"/>
              </a:buBlip>
              <a:defRPr/>
            </a:lvl1pPr>
            <a:lvl2pPr>
              <a:buFontTx/>
              <a:buBlip>
                <a:blip r:embed="rId3"/>
              </a:buBlip>
              <a:defRPr/>
            </a:lvl2pPr>
            <a:lvl3pPr>
              <a:buFontTx/>
              <a:buBlip>
                <a:blip r:embed="rId4"/>
              </a:buBlip>
              <a:defRPr/>
            </a:lvl3pPr>
            <a:lvl4pPr>
              <a:buFontTx/>
              <a:buBlip>
                <a:blip r:embed="rId2"/>
              </a:buBlip>
              <a:defRPr/>
            </a:lvl4pPr>
            <a:lvl5pPr>
              <a:buFontTx/>
              <a:buBlip>
                <a:blip r:embed="rId3"/>
              </a:buBlip>
              <a:defRPr/>
            </a:lvl5pPr>
            <a:lvl6pPr>
              <a:buFontTx/>
              <a:buBlip>
                <a:blip r:embed="rId4"/>
              </a:buBlip>
              <a:defRPr/>
            </a:lvl6pPr>
            <a:lvl7pPr>
              <a:buFontTx/>
              <a:buBlip>
                <a:blip r:embed="rId2"/>
              </a:buBlip>
              <a:defRPr/>
            </a:lvl7pPr>
            <a:lvl8pPr>
              <a:buFontTx/>
              <a:buBlip>
                <a:blip r:embed="rId3"/>
              </a:buBlip>
              <a:defRPr/>
            </a:lvl8pPr>
            <a:lvl9pPr>
              <a:buFontTx/>
              <a:buBlip>
                <a:blip r:embed="rId4"/>
              </a:buBlip>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85804" y="6356350"/>
            <a:ext cx="2133600" cy="365125"/>
          </a:xfrm>
        </p:spPr>
        <p:txBody>
          <a:bodyPr/>
          <a:lstStyle/>
          <a:p>
            <a:fld id="{CE1310DC-7069-4980-8271-87A63E2E4C7E}" type="datetimeFigureOut">
              <a:rPr lang="en-US" smtClean="0"/>
              <a:pPr/>
              <a:t>9/18/2012</a:t>
            </a:fld>
            <a:endParaRPr lang="en-US" dirty="0"/>
          </a:p>
        </p:txBody>
      </p:sp>
      <p:sp>
        <p:nvSpPr>
          <p:cNvPr id="5" name="Footer Placeholder 4"/>
          <p:cNvSpPr>
            <a:spLocks noGrp="1"/>
          </p:cNvSpPr>
          <p:nvPr>
            <p:ph type="ftr" sz="quarter" idx="11"/>
          </p:nvPr>
        </p:nvSpPr>
        <p:spPr>
          <a:xfrm>
            <a:off x="3152804" y="6356350"/>
            <a:ext cx="2895600" cy="365125"/>
          </a:xfrm>
        </p:spPr>
        <p:txBody>
          <a:bodyPr/>
          <a:lstStyle/>
          <a:p>
            <a:endParaRPr lang="en-US" dirty="0"/>
          </a:p>
        </p:txBody>
      </p:sp>
      <p:sp>
        <p:nvSpPr>
          <p:cNvPr id="6" name="Slide Number Placeholder 5"/>
          <p:cNvSpPr>
            <a:spLocks noGrp="1"/>
          </p:cNvSpPr>
          <p:nvPr>
            <p:ph type="sldNum" sz="quarter" idx="12"/>
          </p:nvPr>
        </p:nvSpPr>
        <p:spPr>
          <a:xfrm>
            <a:off x="6581804" y="6356350"/>
            <a:ext cx="2133600" cy="365125"/>
          </a:xfrm>
        </p:spPr>
        <p:txBody>
          <a:bodyPr/>
          <a:lstStyle/>
          <a:p>
            <a:fld id="{24217339-39A7-4B96-8E42-5641BEC58517}"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buFontTx/>
              <a:buBlip>
                <a:blip r:embed="rId2"/>
              </a:buBlip>
              <a:defRPr/>
            </a:lvl1pPr>
            <a:lvl2pPr>
              <a:buFontTx/>
              <a:buBlip>
                <a:blip r:embed="rId3"/>
              </a:buBlip>
              <a:defRPr/>
            </a:lvl2pPr>
            <a:lvl3pPr>
              <a:buFontTx/>
              <a:buBlip>
                <a:blip r:embed="rId4"/>
              </a:buBlip>
              <a:defRPr/>
            </a:lvl3pPr>
            <a:lvl4pPr>
              <a:buFontTx/>
              <a:buBlip>
                <a:blip r:embed="rId2"/>
              </a:buBlip>
              <a:defRPr/>
            </a:lvl4pPr>
            <a:lvl5pPr>
              <a:buFontTx/>
              <a:buBlip>
                <a:blip r:embed="rId3"/>
              </a:buBlip>
              <a:defRPr/>
            </a:lvl5pPr>
            <a:lvl6pPr>
              <a:buFontTx/>
              <a:buBlip>
                <a:blip r:embed="rId4"/>
              </a:buBlip>
              <a:defRPr/>
            </a:lvl6pPr>
            <a:lvl7pPr>
              <a:buFontTx/>
              <a:buBlip>
                <a:blip r:embed="rId2"/>
              </a:buBlip>
              <a:defRPr/>
            </a:lvl7pPr>
            <a:lvl8pPr>
              <a:buFontTx/>
              <a:buBlip>
                <a:blip r:embed="rId3"/>
              </a:buBlip>
              <a:defRPr/>
            </a:lvl8pPr>
            <a:lvl9pPr>
              <a:buFontTx/>
              <a:buBlip>
                <a:blip r:embed="rId4"/>
              </a:buBlip>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1310DC-7069-4980-8271-87A63E2E4C7E}" type="datetimeFigureOut">
              <a:rPr lang="en-US" smtClean="0"/>
              <a:pPr/>
              <a:t>9/18/2012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217339-39A7-4B96-8E42-5641BEC5851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1310DC-7069-4980-8271-87A63E2E4C7E}" type="datetimeFigureOut">
              <a:rPr lang="en-US" smtClean="0"/>
              <a:pPr/>
              <a:t>9/18/2012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217339-39A7-4B96-8E42-5641BEC58517}" type="slidenum">
              <a:rPr lang="en-US" smtClean="0"/>
              <a:pPr/>
              <a:t>‹#›</a:t>
            </a:fld>
            <a:endParaRPr lang="en-US" dirty="0"/>
          </a:p>
        </p:txBody>
      </p:sp>
      <p:sp>
        <p:nvSpPr>
          <p:cNvPr id="7" name="Title 6"/>
          <p:cNvSpPr>
            <a:spLocks noGrp="1"/>
          </p:cNvSpPr>
          <p:nvPr>
            <p:ph type="title"/>
          </p:nvPr>
        </p:nvSpPr>
        <p:spPr>
          <a:xfrm>
            <a:off x="457200" y="214290"/>
            <a:ext cx="8229600" cy="1143000"/>
          </a:xfrm>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1310DC-7069-4980-8271-87A63E2E4C7E}" type="datetimeFigureOut">
              <a:rPr lang="en-US" smtClean="0"/>
              <a:pPr/>
              <a:t>9/18/2012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217339-39A7-4B96-8E42-5641BEC5851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1310DC-7069-4980-8271-87A63E2E4C7E}" type="datetimeFigureOut">
              <a:rPr lang="en-US" smtClean="0"/>
              <a:pPr/>
              <a:t>9/18/2012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217339-39A7-4B96-8E42-5641BEC58517}" type="slidenum">
              <a:rPr lang="en-US" smtClean="0"/>
              <a:pPr/>
              <a:t>‹#›</a:t>
            </a:fld>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1310DC-7069-4980-8271-87A63E2E4C7E}" type="datetimeFigureOut">
              <a:rPr lang="en-US" smtClean="0"/>
              <a:pPr/>
              <a:t>9/18/2012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217339-39A7-4B96-8E42-5641BEC58517}"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E1310DC-7069-4980-8271-87A63E2E4C7E}" type="datetimeFigureOut">
              <a:rPr lang="en-US" smtClean="0"/>
              <a:pPr/>
              <a:t>9/18/2012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217339-39A7-4B96-8E42-5641BEC58517}" type="slidenum">
              <a:rPr lang="en-US" smtClean="0"/>
              <a:pPr/>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1310DC-7069-4980-8271-87A63E2E4C7E}" type="datetimeFigureOut">
              <a:rPr lang="en-US" smtClean="0"/>
              <a:pPr/>
              <a:t>9/18/2012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217339-39A7-4B96-8E42-5641BEC5851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1310DC-7069-4980-8271-87A63E2E4C7E}" type="datetimeFigureOut">
              <a:rPr lang="en-US" smtClean="0"/>
              <a:pPr/>
              <a:t>9/18/2012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217339-39A7-4B96-8E42-5641BEC5851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1310DC-7069-4980-8271-87A63E2E4C7E}" type="datetimeFigureOut">
              <a:rPr lang="en-US" smtClean="0"/>
              <a:pPr/>
              <a:t>9/18/2012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217339-39A7-4B96-8E42-5641BEC5851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accent3">
                    <a:lumMod val="75000"/>
                  </a:schemeClr>
                </a:solidFill>
              </a:defRPr>
            </a:lvl1pPr>
          </a:lstStyle>
          <a:p>
            <a:fld id="{CE1310DC-7069-4980-8271-87A63E2E4C7E}" type="datetimeFigureOut">
              <a:rPr lang="en-US" smtClean="0"/>
              <a:pPr/>
              <a:t>9/18/2012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accent3">
                    <a:lumMod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3">
                    <a:lumMod val="75000"/>
                  </a:schemeClr>
                </a:solidFill>
              </a:defRPr>
            </a:lvl1pPr>
          </a:lstStyle>
          <a:p>
            <a:fld id="{24217339-39A7-4B96-8E42-5641BEC5851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kern="1200" cap="none" spc="0" baseline="0">
          <a:ln w="12700">
            <a:solidFill>
              <a:schemeClr val="accent2">
                <a:lumMod val="75000"/>
              </a:schemeClr>
            </a:solidFill>
            <a:prstDash val="solid"/>
          </a:ln>
          <a:solidFill>
            <a:schemeClr val="accent4">
              <a:lumMod val="50000"/>
            </a:schemeClr>
          </a:solidFill>
          <a:effectLst>
            <a:outerShdw blurRad="41275" dist="20320" dir="1800000" algn="tl" rotWithShape="0">
              <a:srgbClr val="000000">
                <a:alpha val="40000"/>
              </a:srgbClr>
            </a:outerShdw>
          </a:effectLst>
          <a:latin typeface="+mj-lt"/>
          <a:ea typeface="+mj-ea"/>
          <a:cs typeface="Verdana" pitchFamily="34" charset="0"/>
        </a:defRPr>
      </a:lvl1pPr>
    </p:titleStyle>
    <p:bodyStyle>
      <a:lvl1pPr marL="342900" indent="-342900" algn="l" defTabSz="914400" rtl="0" eaLnBrk="1" latinLnBrk="0" hangingPunct="1">
        <a:spcBef>
          <a:spcPct val="20000"/>
        </a:spcBef>
        <a:buFontTx/>
        <a:buBlip>
          <a:blip r:embed="rId14"/>
        </a:buBlip>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Tx/>
        <a:buBlip>
          <a:blip r:embed="rId15"/>
        </a:buBlip>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Tx/>
        <a:buBlip>
          <a:blip r:embed="rId16"/>
        </a:buBlip>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Tx/>
        <a:buBlip>
          <a:blip r:embed="rId14"/>
        </a:buBlip>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Tx/>
        <a:buBlip>
          <a:blip r:embed="rId15"/>
        </a:buBlip>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Tx/>
        <a:buBlip>
          <a:blip r:embed="rId16"/>
        </a:buBlip>
        <a:defRPr sz="1800" kern="1200">
          <a:solidFill>
            <a:schemeClr val="accent1">
              <a:lumMod val="75000"/>
            </a:schemeClr>
          </a:solidFill>
          <a:latin typeface="+mn-lt"/>
          <a:ea typeface="+mn-ea"/>
          <a:cs typeface="+mn-cs"/>
        </a:defRPr>
      </a:lvl6pPr>
      <a:lvl7pPr marL="2971800" indent="-228600" algn="l" defTabSz="914400" rtl="0" eaLnBrk="1" latinLnBrk="0" hangingPunct="1">
        <a:spcBef>
          <a:spcPct val="20000"/>
        </a:spcBef>
        <a:buFontTx/>
        <a:buBlip>
          <a:blip r:embed="rId14"/>
        </a:buBlip>
        <a:defRPr sz="1800" kern="1200">
          <a:solidFill>
            <a:schemeClr val="accent1">
              <a:lumMod val="75000"/>
            </a:schemeClr>
          </a:solidFill>
          <a:latin typeface="+mn-lt"/>
          <a:ea typeface="+mn-ea"/>
          <a:cs typeface="+mn-cs"/>
        </a:defRPr>
      </a:lvl7pPr>
      <a:lvl8pPr marL="3429000" indent="-228600" algn="l" defTabSz="914400" rtl="0" eaLnBrk="1" latinLnBrk="0" hangingPunct="1">
        <a:spcBef>
          <a:spcPct val="20000"/>
        </a:spcBef>
        <a:buFontTx/>
        <a:buBlip>
          <a:blip r:embed="rId15"/>
        </a:buBlip>
        <a:defRPr sz="1600" kern="1200">
          <a:solidFill>
            <a:schemeClr val="accent1">
              <a:lumMod val="75000"/>
            </a:schemeClr>
          </a:solidFill>
          <a:latin typeface="+mn-lt"/>
          <a:ea typeface="+mn-ea"/>
          <a:cs typeface="+mn-cs"/>
        </a:defRPr>
      </a:lvl8pPr>
      <a:lvl9pPr marL="3886200" indent="-228600" algn="l" defTabSz="914400" rtl="0" eaLnBrk="1" latinLnBrk="0" hangingPunct="1">
        <a:spcBef>
          <a:spcPct val="20000"/>
        </a:spcBef>
        <a:buFontTx/>
        <a:buBlip>
          <a:blip r:embed="rId16"/>
        </a:buBlip>
        <a:defRPr sz="1400"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accessdata.fda.gov/scripts/cdrh/cfdocs/cfCLIA/search.cf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357298"/>
            <a:ext cx="8429684" cy="1357322"/>
          </a:xfrm>
        </p:spPr>
        <p:txBody>
          <a:bodyPr>
            <a:normAutofit fontScale="90000"/>
          </a:bodyPr>
          <a:lstStyle/>
          <a:p>
            <a:r>
              <a:rPr lang="en-US" dirty="0" smtClean="0"/>
              <a:t>The Ins and Outs of Point of Care Testing at CMC</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114800"/>
          </a:xfrm>
        </p:spPr>
        <p:txBody>
          <a:bodyPr>
            <a:normAutofit/>
          </a:bodyPr>
          <a:lstStyle/>
          <a:p>
            <a:r>
              <a:rPr lang="en-US" dirty="0" smtClean="0"/>
              <a:t>Cytology</a:t>
            </a:r>
          </a:p>
          <a:p>
            <a:r>
              <a:rPr lang="en-US" dirty="0" smtClean="0"/>
              <a:t>Blood Bank*</a:t>
            </a:r>
          </a:p>
          <a:p>
            <a:r>
              <a:rPr lang="en-US" dirty="0" smtClean="0"/>
              <a:t>Manual Differentials</a:t>
            </a:r>
          </a:p>
          <a:p>
            <a:r>
              <a:rPr lang="en-US" dirty="0" err="1" smtClean="0"/>
              <a:t>Remel</a:t>
            </a:r>
            <a:r>
              <a:rPr lang="en-US" dirty="0" smtClean="0"/>
              <a:t> Cryptococcus Antigen</a:t>
            </a:r>
          </a:p>
          <a:p>
            <a:r>
              <a:rPr lang="en-US" dirty="0" smtClean="0"/>
              <a:t>HPV assay</a:t>
            </a:r>
          </a:p>
          <a:p>
            <a:pPr>
              <a:buNone/>
            </a:pPr>
            <a:r>
              <a:rPr lang="en-US" dirty="0" smtClean="0"/>
              <a:t>*High complexity when used for  compatibility testing</a:t>
            </a:r>
          </a:p>
          <a:p>
            <a:pPr>
              <a:buNone/>
            </a:pPr>
            <a:endParaRPr lang="en-US" dirty="0"/>
          </a:p>
        </p:txBody>
      </p:sp>
      <p:sp>
        <p:nvSpPr>
          <p:cNvPr id="3" name="Title 2"/>
          <p:cNvSpPr>
            <a:spLocks noGrp="1"/>
          </p:cNvSpPr>
          <p:nvPr>
            <p:ph type="title"/>
          </p:nvPr>
        </p:nvSpPr>
        <p:spPr/>
        <p:txBody>
          <a:bodyPr>
            <a:normAutofit fontScale="90000"/>
          </a:bodyPr>
          <a:lstStyle/>
          <a:p>
            <a:r>
              <a:rPr lang="en-US" dirty="0" smtClean="0"/>
              <a:t>Examples of High Complexity Testing</a:t>
            </a:r>
            <a:endParaRPr lang="en-US" dirty="0"/>
          </a:p>
        </p:txBody>
      </p:sp>
      <p:sp>
        <p:nvSpPr>
          <p:cNvPr id="4" name="TextBox 3"/>
          <p:cNvSpPr txBox="1"/>
          <p:nvPr/>
        </p:nvSpPr>
        <p:spPr>
          <a:xfrm>
            <a:off x="609600" y="5638800"/>
            <a:ext cx="6324600" cy="646331"/>
          </a:xfrm>
          <a:prstGeom prst="rect">
            <a:avLst/>
          </a:prstGeom>
          <a:noFill/>
        </p:spPr>
        <p:txBody>
          <a:bodyPr wrap="square" rtlCol="0">
            <a:spAutoFit/>
          </a:bodyPr>
          <a:lstStyle/>
          <a:p>
            <a:r>
              <a:rPr lang="en-US" dirty="0" smtClean="0">
                <a:solidFill>
                  <a:schemeClr val="accent1"/>
                </a:solidFill>
                <a:hlinkClick r:id="rId2"/>
              </a:rPr>
              <a:t>http://www.accessdata.fda.gov/scripts/cdrh/cfdocs/cfCLIA/search.cfm</a:t>
            </a:r>
            <a:endParaRPr lang="en-US"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0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20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2000"/>
                                        <p:tgtEl>
                                          <p:spTgt spid="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4"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is CLIA Important?</a:t>
            </a:r>
            <a:endParaRPr lang="en-US" dirty="0"/>
          </a:p>
        </p:txBody>
      </p:sp>
      <p:pic>
        <p:nvPicPr>
          <p:cNvPr id="4" name="Picture 3" descr="imagesCAU69RE3.jpg"/>
          <p:cNvPicPr>
            <a:picLocks noChangeAspect="1"/>
          </p:cNvPicPr>
          <p:nvPr/>
        </p:nvPicPr>
        <p:blipFill>
          <a:blip r:embed="rId2" cstate="print"/>
          <a:stretch>
            <a:fillRect/>
          </a:stretch>
        </p:blipFill>
        <p:spPr>
          <a:xfrm>
            <a:off x="3048000" y="1676400"/>
            <a:ext cx="2219325" cy="2057400"/>
          </a:xfrm>
          <a:prstGeom prst="rect">
            <a:avLst/>
          </a:prstGeom>
        </p:spPr>
      </p:pic>
      <p:sp>
        <p:nvSpPr>
          <p:cNvPr id="5" name="TextBox 4"/>
          <p:cNvSpPr txBox="1"/>
          <p:nvPr/>
        </p:nvSpPr>
        <p:spPr>
          <a:xfrm>
            <a:off x="228600" y="4038600"/>
            <a:ext cx="8153400" cy="1569660"/>
          </a:xfrm>
          <a:prstGeom prst="rect">
            <a:avLst/>
          </a:prstGeom>
          <a:noFill/>
        </p:spPr>
        <p:txBody>
          <a:bodyPr wrap="square" rtlCol="0">
            <a:spAutoFit/>
          </a:bodyPr>
          <a:lstStyle/>
          <a:p>
            <a:pPr algn="ctr"/>
            <a:r>
              <a:rPr lang="en-US" sz="3200" dirty="0" smtClean="0">
                <a:solidFill>
                  <a:schemeClr val="accent1">
                    <a:lumMod val="75000"/>
                  </a:schemeClr>
                </a:solidFill>
              </a:rPr>
              <a:t>With out a CLIA License you can not get reimbursement from CMS (Center for Medicare/Medicaid services.</a:t>
            </a:r>
            <a:endParaRPr lang="en-US" sz="3200"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Certificate of Waiver</a:t>
            </a:r>
          </a:p>
          <a:p>
            <a:r>
              <a:rPr lang="en-US" dirty="0" smtClean="0"/>
              <a:t>Certificate of Provider Performed Microscopy</a:t>
            </a:r>
          </a:p>
          <a:p>
            <a:r>
              <a:rPr lang="en-US" dirty="0" smtClean="0"/>
              <a:t>Certificate of Registration</a:t>
            </a:r>
          </a:p>
          <a:p>
            <a:r>
              <a:rPr lang="en-US" dirty="0" smtClean="0"/>
              <a:t>Certificate of Compliance</a:t>
            </a:r>
          </a:p>
          <a:p>
            <a:r>
              <a:rPr lang="en-US" dirty="0" smtClean="0"/>
              <a:t>Certificate of Accreditation </a:t>
            </a:r>
            <a:endParaRPr lang="en-US" dirty="0"/>
          </a:p>
        </p:txBody>
      </p:sp>
      <p:sp>
        <p:nvSpPr>
          <p:cNvPr id="3" name="Title 2"/>
          <p:cNvSpPr>
            <a:spLocks noGrp="1"/>
          </p:cNvSpPr>
          <p:nvPr>
            <p:ph type="title"/>
          </p:nvPr>
        </p:nvSpPr>
        <p:spPr/>
        <p:txBody>
          <a:bodyPr/>
          <a:lstStyle/>
          <a:p>
            <a:r>
              <a:rPr lang="en-US" dirty="0" smtClean="0"/>
              <a:t>Types of CLIA Licenses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0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20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Different licenses allow for the facility to do different types of testing</a:t>
            </a:r>
          </a:p>
          <a:p>
            <a:r>
              <a:rPr lang="en-US" dirty="0" smtClean="0"/>
              <a:t>A COW (Certificate of Wavier) only allows the facility to perform tests classified as waived. </a:t>
            </a:r>
          </a:p>
          <a:p>
            <a:r>
              <a:rPr lang="en-US" dirty="0" smtClean="0"/>
              <a:t>A PPM (Provider Performed Microscopy) allows waived testing and qualified providers to use a microscope.</a:t>
            </a:r>
            <a:endParaRPr lang="en-US" dirty="0"/>
          </a:p>
        </p:txBody>
      </p:sp>
      <p:sp>
        <p:nvSpPr>
          <p:cNvPr id="3" name="Title 2"/>
          <p:cNvSpPr>
            <a:spLocks noGrp="1"/>
          </p:cNvSpPr>
          <p:nvPr>
            <p:ph type="title"/>
          </p:nvPr>
        </p:nvSpPr>
        <p:spPr/>
        <p:txBody>
          <a:bodyPr/>
          <a:lstStyle/>
          <a:p>
            <a:r>
              <a:rPr lang="en-US" dirty="0" smtClean="0"/>
              <a:t>So What’s The Difference?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Both allow you to do the same types of testing. (Waived, Moderate and High Complexity)</a:t>
            </a:r>
          </a:p>
          <a:p>
            <a:r>
              <a:rPr lang="en-US" dirty="0" smtClean="0"/>
              <a:t>The difference is in who inspects you.</a:t>
            </a:r>
          </a:p>
          <a:p>
            <a:r>
              <a:rPr lang="en-US" dirty="0" smtClean="0"/>
              <a:t>If you have a Certificate of Compliance it means that CLIA inspects your laboratory</a:t>
            </a:r>
            <a:endParaRPr lang="en-US" dirty="0"/>
          </a:p>
        </p:txBody>
      </p:sp>
      <p:sp>
        <p:nvSpPr>
          <p:cNvPr id="3" name="Title 2"/>
          <p:cNvSpPr>
            <a:spLocks noGrp="1"/>
          </p:cNvSpPr>
          <p:nvPr>
            <p:ph type="title"/>
          </p:nvPr>
        </p:nvSpPr>
        <p:spPr/>
        <p:txBody>
          <a:bodyPr>
            <a:normAutofit fontScale="90000"/>
          </a:bodyPr>
          <a:lstStyle/>
          <a:p>
            <a:r>
              <a:rPr lang="en-US" dirty="0" smtClean="0"/>
              <a:t>Accreditation vs. Compliance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229600" cy="1600200"/>
          </a:xfrm>
        </p:spPr>
        <p:txBody>
          <a:bodyPr>
            <a:normAutofit fontScale="92500" lnSpcReduction="20000"/>
          </a:bodyPr>
          <a:lstStyle/>
          <a:p>
            <a:r>
              <a:rPr lang="en-US" dirty="0" smtClean="0"/>
              <a:t>If you have a Certificate of Accreditation it means you have your inspections from one of 6 deemed agencies:</a:t>
            </a:r>
          </a:p>
        </p:txBody>
      </p:sp>
      <p:sp>
        <p:nvSpPr>
          <p:cNvPr id="3" name="Title 2"/>
          <p:cNvSpPr>
            <a:spLocks noGrp="1"/>
          </p:cNvSpPr>
          <p:nvPr>
            <p:ph type="title"/>
          </p:nvPr>
        </p:nvSpPr>
        <p:spPr/>
        <p:txBody>
          <a:bodyPr/>
          <a:lstStyle/>
          <a:p>
            <a:r>
              <a:rPr lang="en-US" dirty="0" smtClean="0"/>
              <a:t>Certificate of Accreditation </a:t>
            </a:r>
            <a:endParaRPr lang="en-US" dirty="0"/>
          </a:p>
        </p:txBody>
      </p:sp>
      <p:sp>
        <p:nvSpPr>
          <p:cNvPr id="4" name="TextBox 3"/>
          <p:cNvSpPr txBox="1"/>
          <p:nvPr/>
        </p:nvSpPr>
        <p:spPr>
          <a:xfrm>
            <a:off x="609600" y="3429000"/>
            <a:ext cx="6705600" cy="369332"/>
          </a:xfrm>
          <a:prstGeom prst="rect">
            <a:avLst/>
          </a:prstGeom>
          <a:noFill/>
        </p:spPr>
        <p:txBody>
          <a:bodyPr wrap="square" numCol="2" rtlCol="0">
            <a:spAutoFit/>
          </a:bodyPr>
          <a:lstStyle/>
          <a:p>
            <a:r>
              <a:rPr lang="en-US" dirty="0" smtClean="0">
                <a:solidFill>
                  <a:schemeClr val="accent1">
                    <a:lumMod val="75000"/>
                  </a:schemeClr>
                </a:solidFill>
              </a:rPr>
              <a:t>	</a:t>
            </a:r>
            <a:endParaRPr lang="en-US" dirty="0">
              <a:solidFill>
                <a:schemeClr val="accent1">
                  <a:lumMod val="75000"/>
                </a:schemeClr>
              </a:solidFill>
            </a:endParaRPr>
          </a:p>
        </p:txBody>
      </p:sp>
      <p:pic>
        <p:nvPicPr>
          <p:cNvPr id="8" name="Picture 7" descr="ashi.bmp"/>
          <p:cNvPicPr>
            <a:picLocks noChangeAspect="1"/>
          </p:cNvPicPr>
          <p:nvPr/>
        </p:nvPicPr>
        <p:blipFill>
          <a:blip r:embed="rId2" cstate="print"/>
          <a:stretch>
            <a:fillRect/>
          </a:stretch>
        </p:blipFill>
        <p:spPr>
          <a:xfrm>
            <a:off x="3962400" y="4724400"/>
            <a:ext cx="2286000" cy="1725283"/>
          </a:xfrm>
          <a:prstGeom prst="rect">
            <a:avLst/>
          </a:prstGeom>
        </p:spPr>
      </p:pic>
      <p:pic>
        <p:nvPicPr>
          <p:cNvPr id="7" name="Picture 6" descr="aabb.bmp"/>
          <p:cNvPicPr>
            <a:picLocks noChangeAspect="1"/>
          </p:cNvPicPr>
          <p:nvPr/>
        </p:nvPicPr>
        <p:blipFill>
          <a:blip r:embed="rId3" cstate="print"/>
          <a:stretch>
            <a:fillRect/>
          </a:stretch>
        </p:blipFill>
        <p:spPr>
          <a:xfrm>
            <a:off x="457200" y="4038600"/>
            <a:ext cx="1123232" cy="961848"/>
          </a:xfrm>
          <a:prstGeom prst="rect">
            <a:avLst/>
          </a:prstGeom>
        </p:spPr>
      </p:pic>
      <p:pic>
        <p:nvPicPr>
          <p:cNvPr id="10" name="Picture 9" descr="aoa.JPG"/>
          <p:cNvPicPr>
            <a:picLocks noChangeAspect="1"/>
          </p:cNvPicPr>
          <p:nvPr/>
        </p:nvPicPr>
        <p:blipFill>
          <a:blip r:embed="rId4" cstate="print"/>
          <a:stretch>
            <a:fillRect/>
          </a:stretch>
        </p:blipFill>
        <p:spPr>
          <a:xfrm>
            <a:off x="457200" y="3352800"/>
            <a:ext cx="4533900" cy="666750"/>
          </a:xfrm>
          <a:prstGeom prst="rect">
            <a:avLst/>
          </a:prstGeom>
        </p:spPr>
      </p:pic>
      <p:pic>
        <p:nvPicPr>
          <p:cNvPr id="12" name="Picture 11" descr="tjc.JPG"/>
          <p:cNvPicPr>
            <a:picLocks noChangeAspect="1"/>
          </p:cNvPicPr>
          <p:nvPr/>
        </p:nvPicPr>
        <p:blipFill>
          <a:blip r:embed="rId5" cstate="print"/>
          <a:stretch>
            <a:fillRect/>
          </a:stretch>
        </p:blipFill>
        <p:spPr>
          <a:xfrm>
            <a:off x="3200400" y="4114800"/>
            <a:ext cx="3962400" cy="869492"/>
          </a:xfrm>
          <a:prstGeom prst="rect">
            <a:avLst/>
          </a:prstGeom>
        </p:spPr>
      </p:pic>
      <p:pic>
        <p:nvPicPr>
          <p:cNvPr id="11" name="Picture 10" descr="cap.bmp"/>
          <p:cNvPicPr>
            <a:picLocks noChangeAspect="1"/>
          </p:cNvPicPr>
          <p:nvPr/>
        </p:nvPicPr>
        <p:blipFill>
          <a:blip r:embed="rId6" cstate="print"/>
          <a:stretch>
            <a:fillRect/>
          </a:stretch>
        </p:blipFill>
        <p:spPr>
          <a:xfrm>
            <a:off x="5333999" y="3505200"/>
            <a:ext cx="2370667" cy="762000"/>
          </a:xfrm>
          <a:prstGeom prst="rect">
            <a:avLst/>
          </a:prstGeom>
        </p:spPr>
      </p:pic>
      <p:pic>
        <p:nvPicPr>
          <p:cNvPr id="9" name="Picture 8" descr="cola.JPG"/>
          <p:cNvPicPr>
            <a:picLocks noChangeAspect="1"/>
          </p:cNvPicPr>
          <p:nvPr/>
        </p:nvPicPr>
        <p:blipFill>
          <a:blip r:embed="rId7" cstate="print"/>
          <a:stretch>
            <a:fillRect/>
          </a:stretch>
        </p:blipFill>
        <p:spPr>
          <a:xfrm>
            <a:off x="457200" y="4953000"/>
            <a:ext cx="2581275" cy="885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mc clia.JPG"/>
          <p:cNvPicPr>
            <a:picLocks noGrp="1" noChangeAspect="1"/>
          </p:cNvPicPr>
          <p:nvPr>
            <p:ph idx="1"/>
          </p:nvPr>
        </p:nvPicPr>
        <p:blipFill>
          <a:blip r:embed="rId2" cstate="print"/>
          <a:stretch>
            <a:fillRect/>
          </a:stretch>
        </p:blipFill>
        <p:spPr>
          <a:xfrm>
            <a:off x="935177" y="533400"/>
            <a:ext cx="6965218" cy="452596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066800"/>
            <a:ext cx="8229600" cy="3048000"/>
          </a:xfrm>
        </p:spPr>
        <p:txBody>
          <a:bodyPr>
            <a:normAutofit/>
          </a:bodyPr>
          <a:lstStyle/>
          <a:p>
            <a:r>
              <a:rPr lang="en-US" dirty="0" smtClean="0"/>
              <a:t>Great So What does this have to do with Point of Care At CMC??</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181600"/>
          </a:xfrm>
        </p:spPr>
        <p:txBody>
          <a:bodyPr>
            <a:normAutofit fontScale="62500" lnSpcReduction="20000"/>
          </a:bodyPr>
          <a:lstStyle/>
          <a:p>
            <a:r>
              <a:rPr lang="en-US" dirty="0" smtClean="0"/>
              <a:t>1 Certificate of Accreditation</a:t>
            </a:r>
          </a:p>
          <a:p>
            <a:pPr lvl="1"/>
            <a:r>
              <a:rPr lang="en-US" dirty="0" smtClean="0"/>
              <a:t>Lab at CMC at 100 McGregor St. </a:t>
            </a:r>
          </a:p>
          <a:p>
            <a:r>
              <a:rPr lang="en-US" dirty="0" smtClean="0"/>
              <a:t>3 Certificates of Provider Performed Microscopy</a:t>
            </a:r>
          </a:p>
          <a:p>
            <a:pPr lvl="1"/>
            <a:r>
              <a:rPr lang="en-US" dirty="0" smtClean="0"/>
              <a:t>FHWCB</a:t>
            </a:r>
          </a:p>
          <a:p>
            <a:pPr lvl="1"/>
            <a:r>
              <a:rPr lang="en-US" dirty="0" smtClean="0"/>
              <a:t>WBFP</a:t>
            </a:r>
          </a:p>
          <a:p>
            <a:pPr lvl="1"/>
            <a:r>
              <a:rPr lang="en-US" dirty="0" smtClean="0"/>
              <a:t>FPM</a:t>
            </a:r>
          </a:p>
          <a:p>
            <a:r>
              <a:rPr lang="en-US" dirty="0" smtClean="0"/>
              <a:t>9 Certificate of Waivers</a:t>
            </a:r>
          </a:p>
          <a:p>
            <a:pPr lvl="1"/>
            <a:r>
              <a:rPr lang="en-US" dirty="0" smtClean="0"/>
              <a:t>WSIM</a:t>
            </a:r>
          </a:p>
          <a:p>
            <a:pPr lvl="1"/>
            <a:r>
              <a:rPr lang="en-US" dirty="0" smtClean="0"/>
              <a:t>APC</a:t>
            </a:r>
          </a:p>
          <a:p>
            <a:pPr lvl="1"/>
            <a:r>
              <a:rPr lang="en-US" dirty="0" smtClean="0"/>
              <a:t>GPC</a:t>
            </a:r>
          </a:p>
          <a:p>
            <a:pPr lvl="1"/>
            <a:r>
              <a:rPr lang="en-US" dirty="0" smtClean="0"/>
              <a:t>GSIM</a:t>
            </a:r>
          </a:p>
          <a:p>
            <a:pPr lvl="1"/>
            <a:r>
              <a:rPr lang="en-US" dirty="0" smtClean="0"/>
              <a:t>Hillcrest Terrace</a:t>
            </a:r>
          </a:p>
          <a:p>
            <a:pPr lvl="1"/>
            <a:r>
              <a:rPr lang="en-US" dirty="0" smtClean="0"/>
              <a:t>HPC</a:t>
            </a:r>
          </a:p>
          <a:p>
            <a:pPr lvl="1"/>
            <a:r>
              <a:rPr lang="en-US" dirty="0" smtClean="0"/>
              <a:t>MGM</a:t>
            </a:r>
          </a:p>
          <a:p>
            <a:pPr lvl="1"/>
            <a:r>
              <a:rPr lang="en-US" dirty="0" smtClean="0"/>
              <a:t>QCM</a:t>
            </a:r>
          </a:p>
          <a:p>
            <a:pPr lvl="1"/>
            <a:r>
              <a:rPr lang="en-US" dirty="0" smtClean="0"/>
              <a:t>Community Mobile Health </a:t>
            </a:r>
          </a:p>
          <a:p>
            <a:r>
              <a:rPr lang="en-US" dirty="0" smtClean="0"/>
              <a:t>1 Certificate of Compliance </a:t>
            </a:r>
          </a:p>
          <a:p>
            <a:pPr lvl="1"/>
            <a:r>
              <a:rPr lang="en-US" dirty="0" smtClean="0"/>
              <a:t>Urgent Care at Bedford Medical Park</a:t>
            </a:r>
            <a:endParaRPr lang="en-US" dirty="0"/>
          </a:p>
        </p:txBody>
      </p:sp>
      <p:sp>
        <p:nvSpPr>
          <p:cNvPr id="3" name="Title 2"/>
          <p:cNvSpPr>
            <a:spLocks noGrp="1"/>
          </p:cNvSpPr>
          <p:nvPr>
            <p:ph type="title"/>
          </p:nvPr>
        </p:nvSpPr>
        <p:spPr/>
        <p:txBody>
          <a:bodyPr/>
          <a:lstStyle/>
          <a:p>
            <a:r>
              <a:rPr lang="en-US" dirty="0" smtClean="0"/>
              <a:t>Licenses at CMC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20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20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2000"/>
                                        <p:tgtEl>
                                          <p:spTgt spid="2">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20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2000"/>
                                        <p:tgtEl>
                                          <p:spTgt spid="2">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2000"/>
                                        <p:tgtEl>
                                          <p:spTgt spid="2">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2000"/>
                                        <p:tgtEl>
                                          <p:spTgt spid="2">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
                                            <p:txEl>
                                              <p:pRg st="9" end="9"/>
                                            </p:txEl>
                                          </p:spTgt>
                                        </p:tgtEl>
                                        <p:attrNameLst>
                                          <p:attrName>style.visibility</p:attrName>
                                        </p:attrNameLst>
                                      </p:cBhvr>
                                      <p:to>
                                        <p:strVal val="visible"/>
                                      </p:to>
                                    </p:set>
                                    <p:animEffect transition="in" filter="fade">
                                      <p:cBhvr>
                                        <p:cTn id="38" dur="2000"/>
                                        <p:tgtEl>
                                          <p:spTgt spid="2">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Effect transition="in" filter="fade">
                                      <p:cBhvr>
                                        <p:cTn id="41" dur="2000"/>
                                        <p:tgtEl>
                                          <p:spTgt spid="2">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
                                            <p:txEl>
                                              <p:pRg st="11" end="11"/>
                                            </p:txEl>
                                          </p:spTgt>
                                        </p:tgtEl>
                                        <p:attrNameLst>
                                          <p:attrName>style.visibility</p:attrName>
                                        </p:attrNameLst>
                                      </p:cBhvr>
                                      <p:to>
                                        <p:strVal val="visible"/>
                                      </p:to>
                                    </p:set>
                                    <p:animEffect transition="in" filter="fade">
                                      <p:cBhvr>
                                        <p:cTn id="44" dur="2000"/>
                                        <p:tgtEl>
                                          <p:spTgt spid="2">
                                            <p:txEl>
                                              <p:pRg st="11" end="1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animEffect transition="in" filter="fade">
                                      <p:cBhvr>
                                        <p:cTn id="47" dur="2000"/>
                                        <p:tgtEl>
                                          <p:spTgt spid="2">
                                            <p:txEl>
                                              <p:pRg st="12" end="12"/>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
                                            <p:txEl>
                                              <p:pRg st="13" end="13"/>
                                            </p:txEl>
                                          </p:spTgt>
                                        </p:tgtEl>
                                        <p:attrNameLst>
                                          <p:attrName>style.visibility</p:attrName>
                                        </p:attrNameLst>
                                      </p:cBhvr>
                                      <p:to>
                                        <p:strVal val="visible"/>
                                      </p:to>
                                    </p:set>
                                    <p:animEffect transition="in" filter="fade">
                                      <p:cBhvr>
                                        <p:cTn id="50" dur="2000"/>
                                        <p:tgtEl>
                                          <p:spTgt spid="2">
                                            <p:txEl>
                                              <p:pRg st="13" end="13"/>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
                                            <p:txEl>
                                              <p:pRg st="14" end="14"/>
                                            </p:txEl>
                                          </p:spTgt>
                                        </p:tgtEl>
                                        <p:attrNameLst>
                                          <p:attrName>style.visibility</p:attrName>
                                        </p:attrNameLst>
                                      </p:cBhvr>
                                      <p:to>
                                        <p:strVal val="visible"/>
                                      </p:to>
                                    </p:set>
                                    <p:animEffect transition="in" filter="fade">
                                      <p:cBhvr>
                                        <p:cTn id="53" dur="2000"/>
                                        <p:tgtEl>
                                          <p:spTgt spid="2">
                                            <p:txEl>
                                              <p:pRg st="14" end="14"/>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
                                            <p:txEl>
                                              <p:pRg st="15" end="15"/>
                                            </p:txEl>
                                          </p:spTgt>
                                        </p:tgtEl>
                                        <p:attrNameLst>
                                          <p:attrName>style.visibility</p:attrName>
                                        </p:attrNameLst>
                                      </p:cBhvr>
                                      <p:to>
                                        <p:strVal val="visible"/>
                                      </p:to>
                                    </p:set>
                                    <p:animEffect transition="in" filter="fade">
                                      <p:cBhvr>
                                        <p:cTn id="56" dur="2000"/>
                                        <p:tgtEl>
                                          <p:spTgt spid="2">
                                            <p:txEl>
                                              <p:pRg st="15" end="1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
                                            <p:txEl>
                                              <p:pRg st="16" end="16"/>
                                            </p:txEl>
                                          </p:spTgt>
                                        </p:tgtEl>
                                        <p:attrNameLst>
                                          <p:attrName>style.visibility</p:attrName>
                                        </p:attrNameLst>
                                      </p:cBhvr>
                                      <p:to>
                                        <p:strVal val="visible"/>
                                      </p:to>
                                    </p:set>
                                    <p:animEffect transition="in" filter="fade">
                                      <p:cBhvr>
                                        <p:cTn id="61" dur="2000"/>
                                        <p:tgtEl>
                                          <p:spTgt spid="2">
                                            <p:txEl>
                                              <p:pRg st="16" end="16"/>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
                                            <p:txEl>
                                              <p:pRg st="17" end="17"/>
                                            </p:txEl>
                                          </p:spTgt>
                                        </p:tgtEl>
                                        <p:attrNameLst>
                                          <p:attrName>style.visibility</p:attrName>
                                        </p:attrNameLst>
                                      </p:cBhvr>
                                      <p:to>
                                        <p:strVal val="visible"/>
                                      </p:to>
                                    </p:set>
                                    <p:animEffect transition="in" filter="fade">
                                      <p:cBhvr>
                                        <p:cTn id="64" dur="20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2">
            <a:normAutofit fontScale="92500" lnSpcReduction="20000"/>
          </a:bodyPr>
          <a:lstStyle/>
          <a:p>
            <a:r>
              <a:rPr lang="en-US" dirty="0" smtClean="0"/>
              <a:t>Mono</a:t>
            </a:r>
          </a:p>
          <a:p>
            <a:r>
              <a:rPr lang="en-US" dirty="0" smtClean="0"/>
              <a:t>Flu</a:t>
            </a:r>
          </a:p>
          <a:p>
            <a:r>
              <a:rPr lang="en-US" dirty="0" smtClean="0"/>
              <a:t>Strep</a:t>
            </a:r>
          </a:p>
          <a:p>
            <a:r>
              <a:rPr lang="en-US" dirty="0" smtClean="0"/>
              <a:t>Pregnancy</a:t>
            </a:r>
          </a:p>
          <a:p>
            <a:r>
              <a:rPr lang="en-US" dirty="0" smtClean="0"/>
              <a:t>Urine Dips</a:t>
            </a:r>
          </a:p>
          <a:p>
            <a:r>
              <a:rPr lang="en-US" dirty="0" smtClean="0"/>
              <a:t>Hemoglobin A1C</a:t>
            </a:r>
          </a:p>
          <a:p>
            <a:r>
              <a:rPr lang="en-US" dirty="0" smtClean="0"/>
              <a:t>Chem8</a:t>
            </a:r>
          </a:p>
          <a:p>
            <a:r>
              <a:rPr lang="en-US" dirty="0" smtClean="0"/>
              <a:t>PT/INR</a:t>
            </a:r>
          </a:p>
          <a:p>
            <a:r>
              <a:rPr lang="en-US" dirty="0" smtClean="0"/>
              <a:t>Glucose</a:t>
            </a:r>
          </a:p>
          <a:p>
            <a:r>
              <a:rPr lang="en-US" dirty="0" smtClean="0"/>
              <a:t>Lipid Profile</a:t>
            </a:r>
          </a:p>
          <a:p>
            <a:r>
              <a:rPr lang="en-US" dirty="0" smtClean="0"/>
              <a:t>AST/ALT</a:t>
            </a:r>
          </a:p>
          <a:p>
            <a:r>
              <a:rPr lang="en-US" dirty="0" smtClean="0"/>
              <a:t>CBC***</a:t>
            </a:r>
          </a:p>
          <a:p>
            <a:r>
              <a:rPr lang="en-US" dirty="0" smtClean="0"/>
              <a:t>Wet Preps</a:t>
            </a:r>
          </a:p>
          <a:p>
            <a:r>
              <a:rPr lang="en-US" dirty="0" smtClean="0"/>
              <a:t>Ferning</a:t>
            </a:r>
          </a:p>
          <a:p>
            <a:r>
              <a:rPr lang="en-US" dirty="0" smtClean="0"/>
              <a:t>KOH Preps</a:t>
            </a:r>
          </a:p>
          <a:p>
            <a:r>
              <a:rPr lang="en-US" dirty="0" smtClean="0"/>
              <a:t>Occult Bloods</a:t>
            </a:r>
          </a:p>
          <a:p>
            <a:endParaRPr lang="en-US" dirty="0"/>
          </a:p>
        </p:txBody>
      </p:sp>
      <p:sp>
        <p:nvSpPr>
          <p:cNvPr id="3" name="Title 2"/>
          <p:cNvSpPr>
            <a:spLocks noGrp="1"/>
          </p:cNvSpPr>
          <p:nvPr>
            <p:ph type="title"/>
          </p:nvPr>
        </p:nvSpPr>
        <p:spPr/>
        <p:txBody>
          <a:bodyPr>
            <a:normAutofit fontScale="90000"/>
          </a:bodyPr>
          <a:lstStyle/>
          <a:p>
            <a:r>
              <a:rPr lang="en-US" dirty="0" smtClean="0"/>
              <a:t>Outpatient Point of Care Tests Performed</a:t>
            </a:r>
            <a:endParaRPr lang="en-US" dirty="0"/>
          </a:p>
        </p:txBody>
      </p:sp>
      <p:sp>
        <p:nvSpPr>
          <p:cNvPr id="4" name="Title 2"/>
          <p:cNvSpPr txBox="1">
            <a:spLocks/>
          </p:cNvSpPr>
          <p:nvPr/>
        </p:nvSpPr>
        <p:spPr>
          <a:xfrm>
            <a:off x="381000" y="5943600"/>
            <a:ext cx="8229600" cy="6096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w="12700">
                <a:solidFill>
                  <a:schemeClr val="accent2">
                    <a:lumMod val="75000"/>
                  </a:schemeClr>
                </a:solidFill>
                <a:prstDash val="solid"/>
              </a:ln>
              <a:solidFill>
                <a:schemeClr val="accent4">
                  <a:lumMod val="50000"/>
                </a:schemeClr>
              </a:solidFill>
              <a:effectLst>
                <a:outerShdw blurRad="41275" dist="20320" dir="1800000" algn="tl" rotWithShape="0">
                  <a:srgbClr val="000000">
                    <a:alpha val="40000"/>
                  </a:srgbClr>
                </a:outerShdw>
              </a:effectLst>
              <a:uLnTx/>
              <a:uFillTx/>
              <a:latin typeface="+mj-lt"/>
              <a:ea typeface="+mj-ea"/>
              <a:cs typeface="Verdana" pitchFamily="34" charset="0"/>
            </a:endParaRPr>
          </a:p>
        </p:txBody>
      </p:sp>
      <p:sp>
        <p:nvSpPr>
          <p:cNvPr id="5" name="Title 2"/>
          <p:cNvSpPr txBox="1">
            <a:spLocks/>
          </p:cNvSpPr>
          <p:nvPr/>
        </p:nvSpPr>
        <p:spPr>
          <a:xfrm>
            <a:off x="-152400" y="541020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w="12700">
                  <a:solidFill>
                    <a:schemeClr val="accent2">
                      <a:lumMod val="75000"/>
                    </a:schemeClr>
                  </a:solidFill>
                  <a:prstDash val="solid"/>
                </a:ln>
                <a:solidFill>
                  <a:schemeClr val="accent4">
                    <a:lumMod val="50000"/>
                  </a:schemeClr>
                </a:solidFill>
                <a:effectLst>
                  <a:outerShdw blurRad="41275" dist="20320" dir="1800000" algn="tl" rotWithShape="0">
                    <a:srgbClr val="000000">
                      <a:alpha val="40000"/>
                    </a:srgbClr>
                  </a:outerShdw>
                </a:effectLst>
                <a:uLnTx/>
                <a:uFillTx/>
                <a:latin typeface="+mj-lt"/>
                <a:ea typeface="+mj-ea"/>
                <a:cs typeface="Verdana" pitchFamily="34" charset="0"/>
              </a:rPr>
              <a:t>There are Currently 106 Active</a:t>
            </a:r>
            <a:r>
              <a:rPr kumimoji="0" lang="en-US" sz="2400" b="0" i="0" u="none" strike="noStrike" kern="1200" cap="none" spc="0" normalizeH="0" noProof="0" dirty="0" smtClean="0">
                <a:ln w="12700">
                  <a:solidFill>
                    <a:schemeClr val="accent2">
                      <a:lumMod val="75000"/>
                    </a:schemeClr>
                  </a:solidFill>
                  <a:prstDash val="solid"/>
                </a:ln>
                <a:solidFill>
                  <a:schemeClr val="accent4">
                    <a:lumMod val="50000"/>
                  </a:schemeClr>
                </a:solidFill>
                <a:effectLst>
                  <a:outerShdw blurRad="41275" dist="20320" dir="1800000" algn="tl" rotWithShape="0">
                    <a:srgbClr val="000000">
                      <a:alpha val="40000"/>
                    </a:srgbClr>
                  </a:outerShdw>
                </a:effectLst>
                <a:uLnTx/>
                <a:uFillTx/>
                <a:latin typeface="+mj-lt"/>
                <a:ea typeface="+mj-ea"/>
                <a:cs typeface="Verdana" pitchFamily="34" charset="0"/>
              </a:rPr>
              <a:t> Outpatient Users</a:t>
            </a:r>
            <a:endParaRPr kumimoji="0" lang="en-US" sz="2400" b="0" i="0" u="none" strike="noStrike" kern="1200" cap="none" spc="0" normalizeH="0" baseline="0" noProof="0" dirty="0">
              <a:ln w="12700">
                <a:solidFill>
                  <a:schemeClr val="accent2">
                    <a:lumMod val="75000"/>
                  </a:schemeClr>
                </a:solidFill>
                <a:prstDash val="solid"/>
              </a:ln>
              <a:solidFill>
                <a:schemeClr val="accent4">
                  <a:lumMod val="50000"/>
                </a:schemeClr>
              </a:solidFill>
              <a:effectLst>
                <a:outerShdw blurRad="41275" dist="20320" dir="1800000" algn="tl" rotWithShape="0">
                  <a:srgbClr val="000000">
                    <a:alpha val="40000"/>
                  </a:srgbClr>
                </a:outerShdw>
              </a:effectLst>
              <a:uLnTx/>
              <a:uFillTx/>
              <a:latin typeface="+mj-lt"/>
              <a:ea typeface="+mj-ea"/>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0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20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2000"/>
                                        <p:tgtEl>
                                          <p:spTgt spid="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2000"/>
                                        <p:tgtEl>
                                          <p:spTgt spid="2">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2000"/>
                                        <p:tgtEl>
                                          <p:spTgt spid="2">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2000"/>
                                        <p:tgtEl>
                                          <p:spTgt spid="2">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fade">
                                      <p:cBhvr>
                                        <p:cTn id="34" dur="2000"/>
                                        <p:tgtEl>
                                          <p:spTgt spid="2">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2000"/>
                                        <p:tgtEl>
                                          <p:spTgt spid="2">
                                            <p:txEl>
                                              <p:pRg st="10" end="1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fade">
                                      <p:cBhvr>
                                        <p:cTn id="40" dur="2000"/>
                                        <p:tgtEl>
                                          <p:spTgt spid="2">
                                            <p:txEl>
                                              <p:pRg st="11" end="1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fade">
                                      <p:cBhvr>
                                        <p:cTn id="43" dur="2000"/>
                                        <p:tgtEl>
                                          <p:spTgt spid="2">
                                            <p:txEl>
                                              <p:pRg st="12" end="12"/>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fade">
                                      <p:cBhvr>
                                        <p:cTn id="46" dur="2000"/>
                                        <p:tgtEl>
                                          <p:spTgt spid="2">
                                            <p:txEl>
                                              <p:pRg st="13" end="13"/>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fade">
                                      <p:cBhvr>
                                        <p:cTn id="49" dur="2000"/>
                                        <p:tgtEl>
                                          <p:spTgt spid="2">
                                            <p:txEl>
                                              <p:pRg st="14" end="14"/>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
                                            <p:txEl>
                                              <p:pRg st="15" end="15"/>
                                            </p:txEl>
                                          </p:spTgt>
                                        </p:tgtEl>
                                        <p:attrNameLst>
                                          <p:attrName>style.visibility</p:attrName>
                                        </p:attrNameLst>
                                      </p:cBhvr>
                                      <p:to>
                                        <p:strVal val="visible"/>
                                      </p:to>
                                    </p:set>
                                    <p:animEffect transition="in" filter="fade">
                                      <p:cBhvr>
                                        <p:cTn id="52" dur="2000"/>
                                        <p:tgtEl>
                                          <p:spTgt spid="2">
                                            <p:txEl>
                                              <p:pRg st="15" end="1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0" end="0"/>
                                            </p:txEl>
                                          </p:spTgt>
                                        </p:tgtEl>
                                        <p:attrNameLst>
                                          <p:attrName>style.visibility</p:attrName>
                                        </p:attrNameLst>
                                      </p:cBhvr>
                                      <p:to>
                                        <p:strVal val="visible"/>
                                      </p:to>
                                    </p:set>
                                    <p:animEffect transition="in" filter="fade">
                                      <p:cBhvr>
                                        <p:cTn id="5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5"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4038600" cy="4525963"/>
          </a:xfrm>
        </p:spPr>
        <p:txBody>
          <a:bodyPr/>
          <a:lstStyle/>
          <a:p>
            <a:r>
              <a:rPr lang="en-US" dirty="0" smtClean="0"/>
              <a:t>Is testing designed to occur at or near the patient’s bedside.</a:t>
            </a:r>
          </a:p>
          <a:p>
            <a:r>
              <a:rPr lang="en-US" dirty="0" smtClean="0"/>
              <a:t>Often times by non-laboratory professionals</a:t>
            </a:r>
            <a:endParaRPr lang="en-US" dirty="0"/>
          </a:p>
        </p:txBody>
      </p:sp>
      <p:sp>
        <p:nvSpPr>
          <p:cNvPr id="3" name="Title 2"/>
          <p:cNvSpPr>
            <a:spLocks noGrp="1"/>
          </p:cNvSpPr>
          <p:nvPr>
            <p:ph type="title"/>
          </p:nvPr>
        </p:nvSpPr>
        <p:spPr/>
        <p:txBody>
          <a:bodyPr>
            <a:normAutofit fontScale="90000"/>
          </a:bodyPr>
          <a:lstStyle/>
          <a:p>
            <a:r>
              <a:rPr lang="en-US" dirty="0" smtClean="0"/>
              <a:t>What is Point of Care Testing?</a:t>
            </a:r>
            <a:endParaRPr lang="en-US" dirty="0"/>
          </a:p>
        </p:txBody>
      </p:sp>
      <p:pic>
        <p:nvPicPr>
          <p:cNvPr id="4" name="Picture 3" descr="poc2.jpg"/>
          <p:cNvPicPr>
            <a:picLocks noChangeAspect="1"/>
          </p:cNvPicPr>
          <p:nvPr/>
        </p:nvPicPr>
        <p:blipFill>
          <a:blip r:embed="rId2" cstate="print"/>
          <a:stretch>
            <a:fillRect/>
          </a:stretch>
        </p:blipFill>
        <p:spPr>
          <a:xfrm>
            <a:off x="5029200" y="1676400"/>
            <a:ext cx="3129907" cy="31299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229600" cy="4114800"/>
          </a:xfrm>
        </p:spPr>
        <p:txBody>
          <a:bodyPr numCol="2">
            <a:normAutofit lnSpcReduction="10000"/>
          </a:bodyPr>
          <a:lstStyle/>
          <a:p>
            <a:r>
              <a:rPr lang="en-US" dirty="0" smtClean="0"/>
              <a:t>Blood Gases</a:t>
            </a:r>
          </a:p>
          <a:p>
            <a:r>
              <a:rPr lang="en-US" dirty="0" smtClean="0"/>
              <a:t>ACT</a:t>
            </a:r>
          </a:p>
          <a:p>
            <a:r>
              <a:rPr lang="en-US" dirty="0" smtClean="0"/>
              <a:t>Glucose (glucometer)</a:t>
            </a:r>
          </a:p>
          <a:p>
            <a:r>
              <a:rPr lang="en-US" dirty="0" smtClean="0"/>
              <a:t>Glucose (</a:t>
            </a:r>
            <a:r>
              <a:rPr lang="en-US" dirty="0" err="1" smtClean="0"/>
              <a:t>i</a:t>
            </a:r>
            <a:r>
              <a:rPr lang="en-US" dirty="0" smtClean="0"/>
              <a:t>-STAT)</a:t>
            </a:r>
          </a:p>
          <a:p>
            <a:r>
              <a:rPr lang="en-US" dirty="0" smtClean="0"/>
              <a:t>Chem8</a:t>
            </a:r>
          </a:p>
          <a:p>
            <a:r>
              <a:rPr lang="en-US" dirty="0" smtClean="0"/>
              <a:t>Heparin Dose Response</a:t>
            </a:r>
          </a:p>
          <a:p>
            <a:r>
              <a:rPr lang="en-US" dirty="0" smtClean="0"/>
              <a:t>TEG</a:t>
            </a:r>
          </a:p>
          <a:p>
            <a:r>
              <a:rPr lang="en-US" dirty="0" smtClean="0"/>
              <a:t>O</a:t>
            </a:r>
            <a:r>
              <a:rPr lang="en-US" baseline="-25000" dirty="0" smtClean="0"/>
              <a:t>2</a:t>
            </a:r>
            <a:r>
              <a:rPr lang="en-US" dirty="0" smtClean="0"/>
              <a:t> Saturation</a:t>
            </a:r>
          </a:p>
          <a:p>
            <a:r>
              <a:rPr lang="en-US" dirty="0" smtClean="0"/>
              <a:t>Urine Dips</a:t>
            </a:r>
          </a:p>
          <a:p>
            <a:r>
              <a:rPr lang="en-US" dirty="0" smtClean="0"/>
              <a:t>Wet Preps</a:t>
            </a:r>
          </a:p>
          <a:p>
            <a:r>
              <a:rPr lang="en-US" dirty="0" smtClean="0"/>
              <a:t>KOH</a:t>
            </a:r>
          </a:p>
          <a:p>
            <a:r>
              <a:rPr lang="en-US" dirty="0" smtClean="0"/>
              <a:t>Ferning</a:t>
            </a:r>
          </a:p>
          <a:p>
            <a:endParaRPr lang="en-US" dirty="0"/>
          </a:p>
        </p:txBody>
      </p:sp>
      <p:sp>
        <p:nvSpPr>
          <p:cNvPr id="3" name="Title 2"/>
          <p:cNvSpPr>
            <a:spLocks noGrp="1"/>
          </p:cNvSpPr>
          <p:nvPr>
            <p:ph type="title"/>
          </p:nvPr>
        </p:nvSpPr>
        <p:spPr/>
        <p:txBody>
          <a:bodyPr>
            <a:normAutofit fontScale="90000"/>
          </a:bodyPr>
          <a:lstStyle/>
          <a:p>
            <a:r>
              <a:rPr lang="en-US" dirty="0" smtClean="0"/>
              <a:t>Inpatient Point of Care Tests Performed</a:t>
            </a:r>
            <a:endParaRPr lang="en-US" dirty="0"/>
          </a:p>
        </p:txBody>
      </p:sp>
      <p:sp>
        <p:nvSpPr>
          <p:cNvPr id="4" name="Title 2"/>
          <p:cNvSpPr txBox="1">
            <a:spLocks/>
          </p:cNvSpPr>
          <p:nvPr/>
        </p:nvSpPr>
        <p:spPr>
          <a:xfrm>
            <a:off x="228600" y="5562600"/>
            <a:ext cx="71628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w="12700">
                  <a:solidFill>
                    <a:schemeClr val="accent2">
                      <a:lumMod val="75000"/>
                    </a:schemeClr>
                  </a:solidFill>
                  <a:prstDash val="solid"/>
                </a:ln>
                <a:solidFill>
                  <a:schemeClr val="accent4">
                    <a:lumMod val="50000"/>
                  </a:schemeClr>
                </a:solidFill>
                <a:effectLst>
                  <a:outerShdw blurRad="41275" dist="20320" dir="1800000" algn="tl" rotWithShape="0">
                    <a:srgbClr val="000000">
                      <a:alpha val="40000"/>
                    </a:srgbClr>
                  </a:outerShdw>
                </a:effectLst>
                <a:uLnTx/>
                <a:uFillTx/>
                <a:latin typeface="+mj-lt"/>
                <a:ea typeface="+mj-ea"/>
                <a:cs typeface="Verdana" pitchFamily="34" charset="0"/>
              </a:rPr>
              <a:t>We currently</a:t>
            </a:r>
            <a:r>
              <a:rPr kumimoji="0" lang="en-US" sz="2800" b="0" i="0" u="none" strike="noStrike" kern="1200" cap="none" spc="0" normalizeH="0" noProof="0" dirty="0" smtClean="0">
                <a:ln w="12700">
                  <a:solidFill>
                    <a:schemeClr val="accent2">
                      <a:lumMod val="75000"/>
                    </a:schemeClr>
                  </a:solidFill>
                  <a:prstDash val="solid"/>
                </a:ln>
                <a:solidFill>
                  <a:schemeClr val="accent4">
                    <a:lumMod val="50000"/>
                  </a:schemeClr>
                </a:solidFill>
                <a:effectLst>
                  <a:outerShdw blurRad="41275" dist="20320" dir="1800000" algn="tl" rotWithShape="0">
                    <a:srgbClr val="000000">
                      <a:alpha val="40000"/>
                    </a:srgbClr>
                  </a:outerShdw>
                </a:effectLst>
                <a:uLnTx/>
                <a:uFillTx/>
                <a:latin typeface="+mj-lt"/>
                <a:ea typeface="+mj-ea"/>
                <a:cs typeface="Verdana" pitchFamily="34" charset="0"/>
              </a:rPr>
              <a:t> have 622 active POC Testing personnel </a:t>
            </a:r>
            <a:endParaRPr kumimoji="0" lang="en-US" sz="2800" b="0" i="0" u="none" strike="noStrike" kern="1200" cap="none" spc="0" normalizeH="0" baseline="0" noProof="0" dirty="0">
              <a:ln w="12700">
                <a:solidFill>
                  <a:schemeClr val="accent2">
                    <a:lumMod val="75000"/>
                  </a:schemeClr>
                </a:solidFill>
                <a:prstDash val="solid"/>
              </a:ln>
              <a:solidFill>
                <a:schemeClr val="accent4">
                  <a:lumMod val="50000"/>
                </a:schemeClr>
              </a:solidFill>
              <a:effectLst>
                <a:outerShdw blurRad="41275" dist="20320" dir="1800000" algn="tl" rotWithShape="0">
                  <a:srgbClr val="000000">
                    <a:alpha val="40000"/>
                  </a:srgbClr>
                </a:outerShdw>
              </a:effectLst>
              <a:uLnTx/>
              <a:uFillTx/>
              <a:latin typeface="+mj-lt"/>
              <a:ea typeface="+mj-ea"/>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0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20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2000"/>
                                        <p:tgtEl>
                                          <p:spTgt spid="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2000"/>
                                        <p:tgtEl>
                                          <p:spTgt spid="2">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2000"/>
                                        <p:tgtEl>
                                          <p:spTgt spid="2">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2000"/>
                                        <p:tgtEl>
                                          <p:spTgt spid="2">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fade">
                                      <p:cBhvr>
                                        <p:cTn id="34" dur="2000"/>
                                        <p:tgtEl>
                                          <p:spTgt spid="2">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2000"/>
                                        <p:tgtEl>
                                          <p:spTgt spid="2">
                                            <p:txEl>
                                              <p:pRg st="10" end="1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fade">
                                      <p:cBhvr>
                                        <p:cTn id="40" dur="2000"/>
                                        <p:tgtEl>
                                          <p:spTgt spid="2">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animEffect transition="in" filter="fade">
                                      <p:cBhvr>
                                        <p:cTn id="45"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4"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2">
            <a:normAutofit fontScale="62500" lnSpcReduction="20000"/>
          </a:bodyPr>
          <a:lstStyle/>
          <a:p>
            <a:r>
              <a:rPr lang="en-US" dirty="0" smtClean="0"/>
              <a:t>C100</a:t>
            </a:r>
          </a:p>
          <a:p>
            <a:r>
              <a:rPr lang="en-US" kern="0" dirty="0" smtClean="0"/>
              <a:t>EP Lab</a:t>
            </a:r>
          </a:p>
          <a:p>
            <a:r>
              <a:rPr lang="en-US" kern="0" dirty="0" smtClean="0"/>
              <a:t>ICU</a:t>
            </a:r>
          </a:p>
          <a:p>
            <a:r>
              <a:rPr lang="en-US" kern="0" dirty="0" smtClean="0"/>
              <a:t>Cholesterol Management / NEHI</a:t>
            </a:r>
          </a:p>
          <a:p>
            <a:r>
              <a:rPr lang="en-US" kern="0" dirty="0" smtClean="0"/>
              <a:t>Anticoagulation Clinic / NEHI</a:t>
            </a:r>
          </a:p>
          <a:p>
            <a:r>
              <a:rPr lang="en-US" kern="0" dirty="0" smtClean="0"/>
              <a:t>Diabetes Resource / NEHI</a:t>
            </a:r>
          </a:p>
          <a:p>
            <a:r>
              <a:rPr lang="en-US" kern="0" dirty="0" smtClean="0"/>
              <a:t>Emergency Department</a:t>
            </a:r>
          </a:p>
          <a:p>
            <a:r>
              <a:rPr lang="en-US" kern="0" dirty="0" smtClean="0"/>
              <a:t>Specials Radiology</a:t>
            </a:r>
          </a:p>
          <a:p>
            <a:r>
              <a:rPr lang="en-US" kern="0" dirty="0" smtClean="0"/>
              <a:t>Cardiac </a:t>
            </a:r>
            <a:r>
              <a:rPr lang="en-US" kern="0" dirty="0" err="1" smtClean="0"/>
              <a:t>Cath</a:t>
            </a:r>
            <a:r>
              <a:rPr lang="en-US" kern="0" dirty="0" smtClean="0"/>
              <a:t> Lab</a:t>
            </a:r>
          </a:p>
          <a:p>
            <a:r>
              <a:rPr lang="en-US" kern="0" dirty="0" smtClean="0"/>
              <a:t>Endoscopy</a:t>
            </a:r>
          </a:p>
          <a:p>
            <a:r>
              <a:rPr lang="en-US" kern="0" dirty="0" smtClean="0"/>
              <a:t>Wound Center</a:t>
            </a:r>
          </a:p>
          <a:p>
            <a:r>
              <a:rPr lang="en-US" kern="0" dirty="0" smtClean="0"/>
              <a:t>West Side Neighborhood HC</a:t>
            </a:r>
          </a:p>
          <a:p>
            <a:r>
              <a:rPr lang="en-US" kern="0" dirty="0" smtClean="0"/>
              <a:t>RMU</a:t>
            </a:r>
          </a:p>
          <a:p>
            <a:r>
              <a:rPr lang="en-US" kern="0" dirty="0" smtClean="0"/>
              <a:t>Mom’s Place</a:t>
            </a:r>
          </a:p>
          <a:p>
            <a:r>
              <a:rPr lang="en-US" kern="0" dirty="0" smtClean="0"/>
              <a:t>Special Care Nursery</a:t>
            </a:r>
          </a:p>
          <a:p>
            <a:r>
              <a:rPr lang="en-US" kern="0" dirty="0" smtClean="0"/>
              <a:t>E100</a:t>
            </a:r>
          </a:p>
          <a:p>
            <a:r>
              <a:rPr lang="en-US" kern="0" dirty="0" smtClean="0"/>
              <a:t>E200</a:t>
            </a:r>
          </a:p>
          <a:p>
            <a:r>
              <a:rPr lang="en-US" kern="0" dirty="0" smtClean="0"/>
              <a:t>D100</a:t>
            </a:r>
          </a:p>
          <a:p>
            <a:r>
              <a:rPr lang="en-US" kern="0" dirty="0" smtClean="0"/>
              <a:t>D200</a:t>
            </a:r>
          </a:p>
          <a:p>
            <a:r>
              <a:rPr lang="en-US" kern="0" dirty="0" smtClean="0"/>
              <a:t>CIU</a:t>
            </a:r>
          </a:p>
          <a:p>
            <a:r>
              <a:rPr lang="en-US" kern="0" dirty="0" smtClean="0"/>
              <a:t>PACU/ASU</a:t>
            </a:r>
          </a:p>
          <a:p>
            <a:r>
              <a:rPr lang="en-US" kern="0" dirty="0" smtClean="0"/>
              <a:t>Operating Room</a:t>
            </a:r>
          </a:p>
          <a:p>
            <a:r>
              <a:rPr lang="en-US" kern="0" dirty="0" smtClean="0"/>
              <a:t>Cardiac Rehab</a:t>
            </a:r>
          </a:p>
          <a:p>
            <a:r>
              <a:rPr lang="en-US" kern="0" dirty="0" smtClean="0"/>
              <a:t>Every CMC Physician Practice</a:t>
            </a:r>
          </a:p>
          <a:p>
            <a:r>
              <a:rPr lang="en-US" kern="0" dirty="0" smtClean="0"/>
              <a:t>Urgent Care</a:t>
            </a:r>
          </a:p>
          <a:p>
            <a:endParaRPr lang="en-US" kern="0" dirty="0" smtClean="0"/>
          </a:p>
        </p:txBody>
      </p:sp>
      <p:sp>
        <p:nvSpPr>
          <p:cNvPr id="3" name="Title 2"/>
          <p:cNvSpPr>
            <a:spLocks noGrp="1"/>
          </p:cNvSpPr>
          <p:nvPr>
            <p:ph type="title"/>
          </p:nvPr>
        </p:nvSpPr>
        <p:spPr/>
        <p:txBody>
          <a:bodyPr>
            <a:normAutofit fontScale="90000"/>
          </a:bodyPr>
          <a:lstStyle/>
          <a:p>
            <a:r>
              <a:rPr lang="en-US" dirty="0" smtClean="0"/>
              <a:t>Where does POC Testing Occur?</a:t>
            </a:r>
            <a:endParaRPr lang="en-US" dirty="0"/>
          </a:p>
        </p:txBody>
      </p:sp>
      <p:sp>
        <p:nvSpPr>
          <p:cNvPr id="4" name="TextBox 3"/>
          <p:cNvSpPr txBox="1"/>
          <p:nvPr/>
        </p:nvSpPr>
        <p:spPr>
          <a:xfrm>
            <a:off x="381000" y="6019800"/>
            <a:ext cx="6629400" cy="369332"/>
          </a:xfrm>
          <a:prstGeom prst="rect">
            <a:avLst/>
          </a:prstGeom>
          <a:noFill/>
        </p:spPr>
        <p:txBody>
          <a:bodyPr wrap="square" rtlCol="0">
            <a:spAutoFit/>
          </a:bodyPr>
          <a:lstStyle/>
          <a:p>
            <a:pPr algn="ctr"/>
            <a:r>
              <a:rPr lang="en-US" dirty="0" smtClean="0">
                <a:solidFill>
                  <a:schemeClr val="accent1">
                    <a:lumMod val="75000"/>
                  </a:schemeClr>
                </a:solidFill>
              </a:rPr>
              <a:t>The real question is where is POC Testing not done</a:t>
            </a:r>
            <a:endParaRPr lang="en-US"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0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20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2000"/>
                                        <p:tgtEl>
                                          <p:spTgt spid="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2000"/>
                                        <p:tgtEl>
                                          <p:spTgt spid="2">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2000"/>
                                        <p:tgtEl>
                                          <p:spTgt spid="2">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2000"/>
                                        <p:tgtEl>
                                          <p:spTgt spid="2">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fade">
                                      <p:cBhvr>
                                        <p:cTn id="34" dur="2000"/>
                                        <p:tgtEl>
                                          <p:spTgt spid="2">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2000"/>
                                        <p:tgtEl>
                                          <p:spTgt spid="2">
                                            <p:txEl>
                                              <p:pRg st="10" end="1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fade">
                                      <p:cBhvr>
                                        <p:cTn id="40" dur="2000"/>
                                        <p:tgtEl>
                                          <p:spTgt spid="2">
                                            <p:txEl>
                                              <p:pRg st="11" end="1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fade">
                                      <p:cBhvr>
                                        <p:cTn id="43" dur="2000"/>
                                        <p:tgtEl>
                                          <p:spTgt spid="2">
                                            <p:txEl>
                                              <p:pRg st="12" end="12"/>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fade">
                                      <p:cBhvr>
                                        <p:cTn id="46" dur="2000"/>
                                        <p:tgtEl>
                                          <p:spTgt spid="2">
                                            <p:txEl>
                                              <p:pRg st="13" end="13"/>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fade">
                                      <p:cBhvr>
                                        <p:cTn id="49" dur="2000"/>
                                        <p:tgtEl>
                                          <p:spTgt spid="2">
                                            <p:txEl>
                                              <p:pRg st="14" end="14"/>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
                                            <p:txEl>
                                              <p:pRg st="15" end="15"/>
                                            </p:txEl>
                                          </p:spTgt>
                                        </p:tgtEl>
                                        <p:attrNameLst>
                                          <p:attrName>style.visibility</p:attrName>
                                        </p:attrNameLst>
                                      </p:cBhvr>
                                      <p:to>
                                        <p:strVal val="visible"/>
                                      </p:to>
                                    </p:set>
                                    <p:animEffect transition="in" filter="fade">
                                      <p:cBhvr>
                                        <p:cTn id="52" dur="2000"/>
                                        <p:tgtEl>
                                          <p:spTgt spid="2">
                                            <p:txEl>
                                              <p:pRg st="15" end="15"/>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animEffect transition="in" filter="fade">
                                      <p:cBhvr>
                                        <p:cTn id="55" dur="2000"/>
                                        <p:tgtEl>
                                          <p:spTgt spid="2">
                                            <p:txEl>
                                              <p:pRg st="16" end="16"/>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
                                            <p:txEl>
                                              <p:pRg st="17" end="17"/>
                                            </p:txEl>
                                          </p:spTgt>
                                        </p:tgtEl>
                                        <p:attrNameLst>
                                          <p:attrName>style.visibility</p:attrName>
                                        </p:attrNameLst>
                                      </p:cBhvr>
                                      <p:to>
                                        <p:strVal val="visible"/>
                                      </p:to>
                                    </p:set>
                                    <p:animEffect transition="in" filter="fade">
                                      <p:cBhvr>
                                        <p:cTn id="58" dur="2000"/>
                                        <p:tgtEl>
                                          <p:spTgt spid="2">
                                            <p:txEl>
                                              <p:pRg st="17" end="17"/>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
                                            <p:txEl>
                                              <p:pRg st="18" end="18"/>
                                            </p:txEl>
                                          </p:spTgt>
                                        </p:tgtEl>
                                        <p:attrNameLst>
                                          <p:attrName>style.visibility</p:attrName>
                                        </p:attrNameLst>
                                      </p:cBhvr>
                                      <p:to>
                                        <p:strVal val="visible"/>
                                      </p:to>
                                    </p:set>
                                    <p:animEffect transition="in" filter="fade">
                                      <p:cBhvr>
                                        <p:cTn id="61" dur="2000"/>
                                        <p:tgtEl>
                                          <p:spTgt spid="2">
                                            <p:txEl>
                                              <p:pRg st="18" end="18"/>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
                                            <p:txEl>
                                              <p:pRg st="19" end="19"/>
                                            </p:txEl>
                                          </p:spTgt>
                                        </p:tgtEl>
                                        <p:attrNameLst>
                                          <p:attrName>style.visibility</p:attrName>
                                        </p:attrNameLst>
                                      </p:cBhvr>
                                      <p:to>
                                        <p:strVal val="visible"/>
                                      </p:to>
                                    </p:set>
                                    <p:animEffect transition="in" filter="fade">
                                      <p:cBhvr>
                                        <p:cTn id="64" dur="2000"/>
                                        <p:tgtEl>
                                          <p:spTgt spid="2">
                                            <p:txEl>
                                              <p:pRg st="19" end="19"/>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
                                            <p:txEl>
                                              <p:pRg st="20" end="20"/>
                                            </p:txEl>
                                          </p:spTgt>
                                        </p:tgtEl>
                                        <p:attrNameLst>
                                          <p:attrName>style.visibility</p:attrName>
                                        </p:attrNameLst>
                                      </p:cBhvr>
                                      <p:to>
                                        <p:strVal val="visible"/>
                                      </p:to>
                                    </p:set>
                                    <p:animEffect transition="in" filter="fade">
                                      <p:cBhvr>
                                        <p:cTn id="67" dur="2000"/>
                                        <p:tgtEl>
                                          <p:spTgt spid="2">
                                            <p:txEl>
                                              <p:pRg st="20" end="20"/>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
                                            <p:txEl>
                                              <p:pRg st="21" end="21"/>
                                            </p:txEl>
                                          </p:spTgt>
                                        </p:tgtEl>
                                        <p:attrNameLst>
                                          <p:attrName>style.visibility</p:attrName>
                                        </p:attrNameLst>
                                      </p:cBhvr>
                                      <p:to>
                                        <p:strVal val="visible"/>
                                      </p:to>
                                    </p:set>
                                    <p:animEffect transition="in" filter="fade">
                                      <p:cBhvr>
                                        <p:cTn id="70" dur="2000"/>
                                        <p:tgtEl>
                                          <p:spTgt spid="2">
                                            <p:txEl>
                                              <p:pRg st="21" end="21"/>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
                                            <p:txEl>
                                              <p:pRg st="22" end="22"/>
                                            </p:txEl>
                                          </p:spTgt>
                                        </p:tgtEl>
                                        <p:attrNameLst>
                                          <p:attrName>style.visibility</p:attrName>
                                        </p:attrNameLst>
                                      </p:cBhvr>
                                      <p:to>
                                        <p:strVal val="visible"/>
                                      </p:to>
                                    </p:set>
                                    <p:animEffect transition="in" filter="fade">
                                      <p:cBhvr>
                                        <p:cTn id="73" dur="2000"/>
                                        <p:tgtEl>
                                          <p:spTgt spid="2">
                                            <p:txEl>
                                              <p:pRg st="22" end="22"/>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
                                            <p:txEl>
                                              <p:pRg st="23" end="23"/>
                                            </p:txEl>
                                          </p:spTgt>
                                        </p:tgtEl>
                                        <p:attrNameLst>
                                          <p:attrName>style.visibility</p:attrName>
                                        </p:attrNameLst>
                                      </p:cBhvr>
                                      <p:to>
                                        <p:strVal val="visible"/>
                                      </p:to>
                                    </p:set>
                                    <p:animEffect transition="in" filter="fade">
                                      <p:cBhvr>
                                        <p:cTn id="76" dur="2000"/>
                                        <p:tgtEl>
                                          <p:spTgt spid="2">
                                            <p:txEl>
                                              <p:pRg st="23" end="23"/>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
                                            <p:txEl>
                                              <p:pRg st="24" end="24"/>
                                            </p:txEl>
                                          </p:spTgt>
                                        </p:tgtEl>
                                        <p:attrNameLst>
                                          <p:attrName>style.visibility</p:attrName>
                                        </p:attrNameLst>
                                      </p:cBhvr>
                                      <p:to>
                                        <p:strVal val="visible"/>
                                      </p:to>
                                    </p:set>
                                    <p:animEffect transition="in" filter="fade">
                                      <p:cBhvr>
                                        <p:cTn id="79" dur="2000"/>
                                        <p:tgtEl>
                                          <p:spTgt spid="2">
                                            <p:txEl>
                                              <p:pRg st="24" end="2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4">
                                            <p:txEl>
                                              <p:pRg st="0" end="0"/>
                                            </p:txEl>
                                          </p:spTgt>
                                        </p:tgtEl>
                                        <p:attrNameLst>
                                          <p:attrName>style.visibility</p:attrName>
                                        </p:attrNameLst>
                                      </p:cBhvr>
                                      <p:to>
                                        <p:strVal val="visible"/>
                                      </p:to>
                                    </p:set>
                                    <p:animEffect transition="in" filter="fade">
                                      <p:cBhvr>
                                        <p:cTn id="84"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4"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That’s all good but how much POC Testing is really done?</a:t>
            </a:r>
            <a:endParaRPr lang="en-US" dirty="0"/>
          </a:p>
        </p:txBody>
      </p:sp>
      <p:graphicFrame>
        <p:nvGraphicFramePr>
          <p:cNvPr id="5" name="Content Placeholder 4"/>
          <p:cNvGraphicFramePr>
            <a:graphicFrameLocks noGrp="1"/>
          </p:cNvGraphicFramePr>
          <p:nvPr>
            <p:ph idx="1"/>
          </p:nvPr>
        </p:nvGraphicFramePr>
        <p:xfrm>
          <a:off x="457200" y="1600200"/>
          <a:ext cx="76962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7" dur="20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fade">
                                      <p:cBhvr>
                                        <p:cTn id="12" dur="2000"/>
                                        <p:tgtEl>
                                          <p:spTgt spid="5">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fade">
                                      <p:cBhvr>
                                        <p:cTn id="17" dur="2000"/>
                                        <p:tgtEl>
                                          <p:spTgt spid="5">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fade">
                                      <p:cBhvr>
                                        <p:cTn id="22" dur="2000"/>
                                        <p:tgtEl>
                                          <p:spTgt spid="5">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fade">
                                      <p:cBhvr>
                                        <p:cTn id="27" dur="2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2009</a:t>
            </a:r>
          </a:p>
          <a:p>
            <a:pPr lvl="1"/>
            <a:r>
              <a:rPr lang="en-US" dirty="0" smtClean="0"/>
              <a:t>8884 </a:t>
            </a:r>
            <a:r>
              <a:rPr lang="en-US" dirty="0" err="1" smtClean="0"/>
              <a:t>i</a:t>
            </a:r>
            <a:r>
              <a:rPr lang="en-US" dirty="0" smtClean="0"/>
              <a:t>-STATs</a:t>
            </a:r>
          </a:p>
          <a:p>
            <a:pPr lvl="1"/>
            <a:r>
              <a:rPr lang="en-US" dirty="0" smtClean="0"/>
              <a:t>99490 Glucose</a:t>
            </a:r>
          </a:p>
          <a:p>
            <a:r>
              <a:rPr lang="en-US" dirty="0" smtClean="0"/>
              <a:t>2010</a:t>
            </a:r>
          </a:p>
          <a:p>
            <a:pPr lvl="1"/>
            <a:r>
              <a:rPr lang="en-US" dirty="0" smtClean="0"/>
              <a:t>9907 </a:t>
            </a:r>
            <a:r>
              <a:rPr lang="en-US" dirty="0" err="1" smtClean="0"/>
              <a:t>i</a:t>
            </a:r>
            <a:r>
              <a:rPr lang="en-US" dirty="0" smtClean="0"/>
              <a:t>-STATs</a:t>
            </a:r>
          </a:p>
          <a:p>
            <a:pPr lvl="1"/>
            <a:r>
              <a:rPr lang="en-US" dirty="0" smtClean="0"/>
              <a:t>99883 Glucose</a:t>
            </a:r>
          </a:p>
          <a:p>
            <a:r>
              <a:rPr lang="en-US" dirty="0" smtClean="0"/>
              <a:t>2011</a:t>
            </a:r>
          </a:p>
          <a:p>
            <a:pPr lvl="1"/>
            <a:r>
              <a:rPr lang="en-US" dirty="0" smtClean="0"/>
              <a:t>11656 </a:t>
            </a:r>
            <a:r>
              <a:rPr lang="en-US" dirty="0" err="1" smtClean="0"/>
              <a:t>i</a:t>
            </a:r>
            <a:r>
              <a:rPr lang="en-US" dirty="0" smtClean="0"/>
              <a:t>-STATs</a:t>
            </a:r>
          </a:p>
          <a:p>
            <a:pPr lvl="1"/>
            <a:r>
              <a:rPr lang="en-US" dirty="0" smtClean="0"/>
              <a:t>127513 Glucose</a:t>
            </a:r>
          </a:p>
          <a:p>
            <a:r>
              <a:rPr lang="en-US" dirty="0" smtClean="0"/>
              <a:t>2012</a:t>
            </a:r>
          </a:p>
          <a:p>
            <a:pPr lvl="1"/>
            <a:r>
              <a:rPr lang="en-US" dirty="0" smtClean="0"/>
              <a:t>10824 </a:t>
            </a:r>
            <a:r>
              <a:rPr lang="en-US" dirty="0" err="1" smtClean="0"/>
              <a:t>i</a:t>
            </a:r>
            <a:r>
              <a:rPr lang="en-US" dirty="0" smtClean="0"/>
              <a:t>-STATs (projected)</a:t>
            </a:r>
          </a:p>
          <a:p>
            <a:pPr lvl="1"/>
            <a:r>
              <a:rPr lang="en-US" dirty="0" smtClean="0"/>
              <a:t>125070 </a:t>
            </a:r>
            <a:r>
              <a:rPr lang="en-US" dirty="0" err="1" smtClean="0"/>
              <a:t>i</a:t>
            </a:r>
            <a:r>
              <a:rPr lang="en-US" dirty="0" smtClean="0"/>
              <a:t>-STATs (projected)</a:t>
            </a:r>
          </a:p>
          <a:p>
            <a:endParaRPr lang="en-US" dirty="0" smtClean="0"/>
          </a:p>
        </p:txBody>
      </p:sp>
      <p:sp>
        <p:nvSpPr>
          <p:cNvPr id="3" name="Title 2"/>
          <p:cNvSpPr>
            <a:spLocks noGrp="1"/>
          </p:cNvSpPr>
          <p:nvPr>
            <p:ph type="title"/>
          </p:nvPr>
        </p:nvSpPr>
        <p:spPr/>
        <p:txBody>
          <a:bodyPr/>
          <a:lstStyle/>
          <a:p>
            <a:r>
              <a:rPr lang="en-US" dirty="0" smtClean="0"/>
              <a:t>2009-2012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0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20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2000"/>
                                        <p:tgtEl>
                                          <p:spTgt spid="2">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20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2000"/>
                                        <p:tgtEl>
                                          <p:spTgt spid="2">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2000"/>
                                        <p:tgtEl>
                                          <p:spTgt spid="2">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2000"/>
                                        <p:tgtEl>
                                          <p:spTgt spid="2">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fade">
                                      <p:cBhvr>
                                        <p:cTn id="40" dur="2000"/>
                                        <p:tgtEl>
                                          <p:spTgt spid="2">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Effect transition="in" filter="fade">
                                      <p:cBhvr>
                                        <p:cTn id="43" dur="2000"/>
                                        <p:tgtEl>
                                          <p:spTgt spid="2">
                                            <p:txEl>
                                              <p:pRg st="10" end="1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
                                            <p:txEl>
                                              <p:pRg st="11" end="11"/>
                                            </p:txEl>
                                          </p:spTgt>
                                        </p:tgtEl>
                                        <p:attrNameLst>
                                          <p:attrName>style.visibility</p:attrName>
                                        </p:attrNameLst>
                                      </p:cBhvr>
                                      <p:to>
                                        <p:strVal val="visible"/>
                                      </p:to>
                                    </p:set>
                                    <p:animEffect transition="in" filter="fade">
                                      <p:cBhvr>
                                        <p:cTn id="46" dur="20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81200"/>
            <a:ext cx="8229600" cy="3657600"/>
          </a:xfrm>
        </p:spPr>
        <p:txBody>
          <a:bodyPr/>
          <a:lstStyle/>
          <a:p>
            <a:r>
              <a:rPr lang="en-US" dirty="0" smtClean="0"/>
              <a:t>Auto-verification </a:t>
            </a:r>
            <a:r>
              <a:rPr lang="en-US" dirty="0" smtClean="0">
                <a:sym typeface="Wingdings" pitchFamily="2" charset="2"/>
              </a:rPr>
              <a:t></a:t>
            </a:r>
          </a:p>
          <a:p>
            <a:r>
              <a:rPr lang="en-US" dirty="0" smtClean="0">
                <a:sym typeface="Wingdings" pitchFamily="2" charset="2"/>
              </a:rPr>
              <a:t>The end users on the floors use the glucometers or the </a:t>
            </a:r>
            <a:r>
              <a:rPr lang="en-US" dirty="0" err="1" smtClean="0">
                <a:sym typeface="Wingdings" pitchFamily="2" charset="2"/>
              </a:rPr>
              <a:t>i</a:t>
            </a:r>
            <a:r>
              <a:rPr lang="en-US" dirty="0" smtClean="0">
                <a:sym typeface="Wingdings" pitchFamily="2" charset="2"/>
              </a:rPr>
              <a:t>-Stats to scan the patient's bar-coded wristband after properly identifying the patient.</a:t>
            </a:r>
          </a:p>
        </p:txBody>
      </p:sp>
      <p:sp>
        <p:nvSpPr>
          <p:cNvPr id="3" name="Title 2"/>
          <p:cNvSpPr>
            <a:spLocks noGrp="1"/>
          </p:cNvSpPr>
          <p:nvPr>
            <p:ph type="title"/>
          </p:nvPr>
        </p:nvSpPr>
        <p:spPr>
          <a:xfrm>
            <a:off x="457200" y="214290"/>
            <a:ext cx="8229600" cy="1690710"/>
          </a:xfrm>
        </p:spPr>
        <p:txBody>
          <a:bodyPr>
            <a:normAutofit fontScale="90000"/>
          </a:bodyPr>
          <a:lstStyle/>
          <a:p>
            <a:r>
              <a:rPr lang="en-US" dirty="0" smtClean="0"/>
              <a:t>So if you have so many users how do the results all make it into the system?</a:t>
            </a:r>
            <a:endParaRPr lang="en-US" dirty="0"/>
          </a:p>
        </p:txBody>
      </p:sp>
      <p:pic>
        <p:nvPicPr>
          <p:cNvPr id="4" name="Picture 3" descr="barcode.JPG"/>
          <p:cNvPicPr>
            <a:picLocks noChangeAspect="1"/>
          </p:cNvPicPr>
          <p:nvPr/>
        </p:nvPicPr>
        <p:blipFill>
          <a:blip r:embed="rId2" cstate="print"/>
          <a:stretch>
            <a:fillRect/>
          </a:stretch>
        </p:blipFill>
        <p:spPr>
          <a:xfrm>
            <a:off x="762000" y="4800600"/>
            <a:ext cx="3257550" cy="1352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sym typeface="Wingdings" pitchFamily="2" charset="2"/>
              </a:rPr>
              <a:t>The bar-code is the patient’s current account number and is unique to that patient and that stay</a:t>
            </a:r>
            <a:endParaRPr lang="en-US" dirty="0" smtClean="0"/>
          </a:p>
          <a:p>
            <a:r>
              <a:rPr lang="en-US" dirty="0" smtClean="0"/>
              <a:t>They perform the test and when complete they return the </a:t>
            </a:r>
            <a:r>
              <a:rPr lang="en-US" dirty="0" err="1" smtClean="0"/>
              <a:t>i</a:t>
            </a:r>
            <a:r>
              <a:rPr lang="en-US" dirty="0" smtClean="0"/>
              <a:t>-Stat to the dock or plug the glucometer in</a:t>
            </a:r>
          </a:p>
          <a:p>
            <a:r>
              <a:rPr lang="en-US" dirty="0" smtClean="0"/>
              <a:t>The results flow either over the wireless network or a hardwired network connection</a:t>
            </a:r>
          </a:p>
          <a:p>
            <a:r>
              <a:rPr lang="en-US" dirty="0" smtClean="0"/>
              <a:t>Provided the account number is entered correctly everything auto flows to </a:t>
            </a:r>
            <a:r>
              <a:rPr lang="en-US" dirty="0" err="1" smtClean="0"/>
              <a:t>SoftLab</a:t>
            </a:r>
            <a:r>
              <a:rPr lang="en-US" dirty="0" smtClean="0"/>
              <a:t> and then on to Sunrise</a:t>
            </a:r>
          </a:p>
        </p:txBody>
      </p:sp>
      <p:sp>
        <p:nvSpPr>
          <p:cNvPr id="3" name="Title 2"/>
          <p:cNvSpPr>
            <a:spLocks noGrp="1"/>
          </p:cNvSpPr>
          <p:nvPr>
            <p:ph type="title"/>
          </p:nvPr>
        </p:nvSpPr>
        <p:spPr/>
        <p:txBody>
          <a:bodyPr/>
          <a:lstStyle/>
          <a:p>
            <a:r>
              <a:rPr lang="en-US" dirty="0" smtClean="0"/>
              <a:t>Resulting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0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the account number does not go in correctly the result gets bumped out in QML </a:t>
            </a:r>
            <a:endParaRPr lang="en-US" dirty="0"/>
          </a:p>
        </p:txBody>
      </p:sp>
      <p:sp>
        <p:nvSpPr>
          <p:cNvPr id="3" name="Title 2"/>
          <p:cNvSpPr>
            <a:spLocks noGrp="1"/>
          </p:cNvSpPr>
          <p:nvPr>
            <p:ph type="title"/>
          </p:nvPr>
        </p:nvSpPr>
        <p:spPr/>
        <p:txBody>
          <a:bodyPr/>
          <a:lstStyle/>
          <a:p>
            <a:r>
              <a:rPr lang="en-US" dirty="0" smtClean="0"/>
              <a:t>When things go wrong</a:t>
            </a:r>
            <a:endParaRPr lang="en-US" dirty="0"/>
          </a:p>
        </p:txBody>
      </p:sp>
      <p:pic>
        <p:nvPicPr>
          <p:cNvPr id="4" name="Picture 3" descr="qml.JPG"/>
          <p:cNvPicPr>
            <a:picLocks noChangeAspect="1"/>
          </p:cNvPicPr>
          <p:nvPr/>
        </p:nvPicPr>
        <p:blipFill>
          <a:blip r:embed="rId2" cstate="print"/>
          <a:stretch>
            <a:fillRect/>
          </a:stretch>
        </p:blipFill>
        <p:spPr>
          <a:xfrm>
            <a:off x="457200" y="3429000"/>
            <a:ext cx="7423640" cy="1785336"/>
          </a:xfrm>
          <a:prstGeom prst="rect">
            <a:avLst/>
          </a:prstGeom>
        </p:spPr>
      </p:pic>
      <p:sp>
        <p:nvSpPr>
          <p:cNvPr id="5" name="TextBox 4"/>
          <p:cNvSpPr txBox="1"/>
          <p:nvPr/>
        </p:nvSpPr>
        <p:spPr>
          <a:xfrm>
            <a:off x="457200" y="5486400"/>
            <a:ext cx="6858000" cy="707886"/>
          </a:xfrm>
          <a:prstGeom prst="rect">
            <a:avLst/>
          </a:prstGeom>
          <a:noFill/>
        </p:spPr>
        <p:txBody>
          <a:bodyPr wrap="square" rtlCol="0">
            <a:spAutoFit/>
          </a:bodyPr>
          <a:lstStyle/>
          <a:p>
            <a:pPr algn="ctr"/>
            <a:r>
              <a:rPr lang="en-US" sz="2000" dirty="0" smtClean="0">
                <a:solidFill>
                  <a:schemeClr val="accent1">
                    <a:lumMod val="75000"/>
                  </a:schemeClr>
                </a:solidFill>
              </a:rPr>
              <a:t>We estimate that &lt;1% of tests need to be fixed in QML in any given month</a:t>
            </a:r>
            <a:endParaRPr lang="en-US" sz="2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err="1" smtClean="0"/>
              <a:t>WebMRE</a:t>
            </a:r>
            <a:r>
              <a:rPr lang="en-US" dirty="0" smtClean="0"/>
              <a:t> is a fantastic program used to get results from manual testing into the EMR.</a:t>
            </a:r>
          </a:p>
          <a:p>
            <a:r>
              <a:rPr lang="en-US" dirty="0" smtClean="0"/>
              <a:t>It’s easy to use and makes manual result entry quick and easy</a:t>
            </a:r>
          </a:p>
          <a:p>
            <a:r>
              <a:rPr lang="en-US" dirty="0" smtClean="0"/>
              <a:t>It is used at Urgent Care to result </a:t>
            </a:r>
          </a:p>
          <a:p>
            <a:pPr lvl="1"/>
            <a:r>
              <a:rPr lang="en-US" dirty="0" smtClean="0"/>
              <a:t>Strep A</a:t>
            </a:r>
          </a:p>
          <a:p>
            <a:pPr lvl="1"/>
            <a:r>
              <a:rPr lang="en-US" dirty="0" smtClean="0"/>
              <a:t>Flu</a:t>
            </a:r>
          </a:p>
          <a:p>
            <a:pPr lvl="1"/>
            <a:r>
              <a:rPr lang="en-US" dirty="0" smtClean="0"/>
              <a:t>Occult Bloods</a:t>
            </a:r>
          </a:p>
          <a:p>
            <a:pPr lvl="1"/>
            <a:r>
              <a:rPr lang="en-US" dirty="0" smtClean="0"/>
              <a:t>Mononucleosis</a:t>
            </a:r>
          </a:p>
          <a:p>
            <a:pPr lvl="1"/>
            <a:r>
              <a:rPr lang="en-US" dirty="0" smtClean="0"/>
              <a:t>Pregnancy</a:t>
            </a:r>
          </a:p>
          <a:p>
            <a:pPr lvl="1"/>
            <a:r>
              <a:rPr lang="en-US" dirty="0" smtClean="0"/>
              <a:t>PT/INRs</a:t>
            </a:r>
          </a:p>
          <a:p>
            <a:pPr lvl="1"/>
            <a:r>
              <a:rPr lang="en-US" dirty="0" smtClean="0"/>
              <a:t>Glucose*</a:t>
            </a:r>
            <a:endParaRPr lang="en-US" dirty="0"/>
          </a:p>
        </p:txBody>
      </p:sp>
      <p:sp>
        <p:nvSpPr>
          <p:cNvPr id="3" name="Title 2"/>
          <p:cNvSpPr>
            <a:spLocks noGrp="1"/>
          </p:cNvSpPr>
          <p:nvPr>
            <p:ph type="title"/>
          </p:nvPr>
        </p:nvSpPr>
        <p:spPr/>
        <p:txBody>
          <a:bodyPr/>
          <a:lstStyle/>
          <a:p>
            <a:r>
              <a:rPr lang="en-US" dirty="0" err="1" smtClean="0"/>
              <a:t>WebMRE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0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20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2000"/>
                                        <p:tgtEl>
                                          <p:spTgt spid="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2000"/>
                                        <p:tgtEl>
                                          <p:spTgt spid="2">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2000"/>
                                        <p:tgtEl>
                                          <p:spTgt spid="2">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2000"/>
                                        <p:tgtEl>
                                          <p:spTgt spid="2">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fade">
                                      <p:cBhvr>
                                        <p:cTn id="34"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titled.png"/>
          <p:cNvPicPr>
            <a:picLocks noGrp="1" noChangeAspect="1"/>
          </p:cNvPicPr>
          <p:nvPr>
            <p:ph idx="1"/>
          </p:nvPr>
        </p:nvPicPr>
        <p:blipFill>
          <a:blip r:embed="rId2" cstate="print"/>
          <a:stretch>
            <a:fillRect/>
          </a:stretch>
        </p:blipFill>
        <p:spPr>
          <a:xfrm>
            <a:off x="457200" y="685800"/>
            <a:ext cx="8229600" cy="36582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381000" y="5029200"/>
            <a:ext cx="6781800" cy="646331"/>
          </a:xfrm>
          <a:prstGeom prst="rect">
            <a:avLst/>
          </a:prstGeom>
          <a:noFill/>
        </p:spPr>
        <p:txBody>
          <a:bodyPr wrap="square" rtlCol="0">
            <a:spAutoFit/>
          </a:bodyPr>
          <a:lstStyle/>
          <a:p>
            <a:pPr algn="ctr"/>
            <a:r>
              <a:rPr lang="en-US" dirty="0" smtClean="0">
                <a:solidFill>
                  <a:schemeClr val="accent1">
                    <a:lumMod val="75000"/>
                  </a:schemeClr>
                </a:solidFill>
              </a:rPr>
              <a:t>Internet log on screen that is accessible from any CMC computer</a:t>
            </a:r>
            <a:endParaRPr lang="en-US"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ebmre 2.jpg"/>
          <p:cNvPicPr>
            <a:picLocks noGrp="1" noChangeAspect="1"/>
          </p:cNvPicPr>
          <p:nvPr>
            <p:ph idx="1"/>
          </p:nvPr>
        </p:nvPicPr>
        <p:blipFill>
          <a:blip r:embed="rId2" cstate="print"/>
          <a:stretch>
            <a:fillRect/>
          </a:stretch>
        </p:blipFill>
        <p:spPr>
          <a:xfrm>
            <a:off x="228600" y="380999"/>
            <a:ext cx="8686800" cy="4172989"/>
          </a:xfrm>
        </p:spPr>
      </p:pic>
      <p:sp>
        <p:nvSpPr>
          <p:cNvPr id="5" name="TextBox 4"/>
          <p:cNvSpPr txBox="1"/>
          <p:nvPr/>
        </p:nvSpPr>
        <p:spPr>
          <a:xfrm>
            <a:off x="457200" y="5181600"/>
            <a:ext cx="6934200" cy="923330"/>
          </a:xfrm>
          <a:prstGeom prst="rect">
            <a:avLst/>
          </a:prstGeom>
          <a:noFill/>
        </p:spPr>
        <p:txBody>
          <a:bodyPr wrap="square" rtlCol="0">
            <a:spAutoFit/>
          </a:bodyPr>
          <a:lstStyle/>
          <a:p>
            <a:pPr algn="ctr"/>
            <a:r>
              <a:rPr lang="en-US" dirty="0" smtClean="0">
                <a:solidFill>
                  <a:schemeClr val="accent1">
                    <a:lumMod val="75000"/>
                  </a:schemeClr>
                </a:solidFill>
              </a:rPr>
              <a:t>Result entry screen lists the tests that the operator is certified and competent to perform. People only get access to the testing that they do</a:t>
            </a:r>
            <a:endParaRPr lang="en-US"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Doctors</a:t>
            </a:r>
          </a:p>
          <a:p>
            <a:r>
              <a:rPr lang="en-US" dirty="0" smtClean="0"/>
              <a:t>PA/ARNP/Midwives</a:t>
            </a:r>
          </a:p>
          <a:p>
            <a:r>
              <a:rPr lang="en-US" dirty="0" smtClean="0"/>
              <a:t>Perfusion Staff</a:t>
            </a:r>
          </a:p>
          <a:p>
            <a:r>
              <a:rPr lang="en-US" dirty="0" smtClean="0"/>
              <a:t>Nurses</a:t>
            </a:r>
          </a:p>
          <a:p>
            <a:r>
              <a:rPr lang="en-US" dirty="0" smtClean="0"/>
              <a:t>Nursing Assistants (LNA’s/MA’s)</a:t>
            </a:r>
          </a:p>
          <a:p>
            <a:r>
              <a:rPr lang="en-US" dirty="0" smtClean="0"/>
              <a:t>Radiology Staff</a:t>
            </a:r>
          </a:p>
          <a:p>
            <a:r>
              <a:rPr lang="en-US" dirty="0" smtClean="0"/>
              <a:t>The General Public</a:t>
            </a:r>
          </a:p>
          <a:p>
            <a:endParaRPr lang="en-US" dirty="0"/>
          </a:p>
        </p:txBody>
      </p:sp>
      <p:sp>
        <p:nvSpPr>
          <p:cNvPr id="3" name="Title 2"/>
          <p:cNvSpPr>
            <a:spLocks noGrp="1"/>
          </p:cNvSpPr>
          <p:nvPr>
            <p:ph type="title"/>
          </p:nvPr>
        </p:nvSpPr>
        <p:spPr>
          <a:xfrm>
            <a:off x="457200" y="228600"/>
            <a:ext cx="8229600" cy="1295400"/>
          </a:xfrm>
        </p:spPr>
        <p:txBody>
          <a:bodyPr>
            <a:normAutofit fontScale="90000"/>
          </a:bodyPr>
          <a:lstStyle/>
          <a:p>
            <a:r>
              <a:rPr lang="en-US" dirty="0" smtClean="0"/>
              <a:t>Who Performs Point of Care Testing?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0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20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2000"/>
                                        <p:tgtEl>
                                          <p:spTgt spid="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ebmre 3.jpg"/>
          <p:cNvPicPr>
            <a:picLocks noGrp="1" noChangeAspect="1"/>
          </p:cNvPicPr>
          <p:nvPr>
            <p:ph idx="1"/>
          </p:nvPr>
        </p:nvPicPr>
        <p:blipFill>
          <a:blip r:embed="rId2" cstate="print"/>
          <a:stretch>
            <a:fillRect/>
          </a:stretch>
        </p:blipFill>
        <p:spPr>
          <a:xfrm>
            <a:off x="457200" y="322641"/>
            <a:ext cx="8229600" cy="4490280"/>
          </a:xfrm>
        </p:spPr>
      </p:pic>
      <p:sp>
        <p:nvSpPr>
          <p:cNvPr id="5" name="TextBox 4"/>
          <p:cNvSpPr txBox="1"/>
          <p:nvPr/>
        </p:nvSpPr>
        <p:spPr>
          <a:xfrm>
            <a:off x="533400" y="5257800"/>
            <a:ext cx="6477000" cy="1200329"/>
          </a:xfrm>
          <a:prstGeom prst="rect">
            <a:avLst/>
          </a:prstGeom>
          <a:noFill/>
        </p:spPr>
        <p:txBody>
          <a:bodyPr wrap="square" rtlCol="0">
            <a:spAutoFit/>
          </a:bodyPr>
          <a:lstStyle/>
          <a:p>
            <a:pPr algn="ctr"/>
            <a:r>
              <a:rPr lang="en-US" dirty="0" err="1" smtClean="0">
                <a:solidFill>
                  <a:schemeClr val="accent1">
                    <a:lumMod val="75000"/>
                  </a:schemeClr>
                </a:solidFill>
              </a:rPr>
              <a:t>WebMRE</a:t>
            </a:r>
            <a:r>
              <a:rPr lang="en-US" dirty="0" smtClean="0">
                <a:solidFill>
                  <a:schemeClr val="accent1">
                    <a:lumMod val="75000"/>
                  </a:schemeClr>
                </a:solidFill>
              </a:rPr>
              <a:t> does not let them verify any information unless all of the boxes with a </a:t>
            </a:r>
            <a:r>
              <a:rPr lang="en-US" dirty="0" smtClean="0">
                <a:solidFill>
                  <a:srgbClr val="FF0000"/>
                </a:solidFill>
              </a:rPr>
              <a:t>*</a:t>
            </a:r>
            <a:r>
              <a:rPr lang="en-US" dirty="0" smtClean="0">
                <a:solidFill>
                  <a:schemeClr val="accent1">
                    <a:lumMod val="75000"/>
                  </a:schemeClr>
                </a:solidFill>
              </a:rPr>
              <a:t> are filled in. This makes it so there is no way to bypass important information</a:t>
            </a:r>
            <a:endParaRPr lang="en-US"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rapid turn around time allows immediate care decisions to be made</a:t>
            </a:r>
          </a:p>
          <a:p>
            <a:r>
              <a:rPr lang="en-US" dirty="0" smtClean="0"/>
              <a:t>The faster the results the quicker the turn around of patients</a:t>
            </a:r>
          </a:p>
          <a:p>
            <a:r>
              <a:rPr lang="en-US" dirty="0" smtClean="0"/>
              <a:t>Can promote better patient care</a:t>
            </a:r>
            <a:endParaRPr lang="en-US" dirty="0"/>
          </a:p>
        </p:txBody>
      </p:sp>
      <p:sp>
        <p:nvSpPr>
          <p:cNvPr id="3" name="Title 2"/>
          <p:cNvSpPr>
            <a:spLocks noGrp="1"/>
          </p:cNvSpPr>
          <p:nvPr>
            <p:ph type="title"/>
          </p:nvPr>
        </p:nvSpPr>
        <p:spPr/>
        <p:txBody>
          <a:bodyPr>
            <a:normAutofit fontScale="90000"/>
          </a:bodyPr>
          <a:lstStyle/>
          <a:p>
            <a:r>
              <a:rPr lang="en-US" dirty="0" smtClean="0"/>
              <a:t>Benefits of Point of Care Testing</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Expensive</a:t>
            </a:r>
          </a:p>
          <a:p>
            <a:r>
              <a:rPr lang="en-US" dirty="0" smtClean="0"/>
              <a:t>Results are only as good as the person doing them</a:t>
            </a:r>
          </a:p>
          <a:p>
            <a:r>
              <a:rPr lang="en-US" dirty="0" smtClean="0"/>
              <a:t>Can be a lot to manage</a:t>
            </a:r>
          </a:p>
          <a:p>
            <a:r>
              <a:rPr lang="en-US" dirty="0" smtClean="0"/>
              <a:t>Documentation can be problematic </a:t>
            </a:r>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Draw Backs to Point of Care Testing</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jpg"/>
          <p:cNvPicPr>
            <a:picLocks noGrp="1" noChangeAspect="1"/>
          </p:cNvPicPr>
          <p:nvPr>
            <p:ph idx="1"/>
          </p:nvPr>
        </p:nvPicPr>
        <p:blipFill>
          <a:blip r:embed="rId2" cstate="print"/>
          <a:stretch>
            <a:fillRect/>
          </a:stretch>
        </p:blipFill>
        <p:spPr>
          <a:xfrm>
            <a:off x="2705100" y="1676400"/>
            <a:ext cx="3733800" cy="3733800"/>
          </a:xfrm>
        </p:spPr>
      </p:pic>
      <p:sp>
        <p:nvSpPr>
          <p:cNvPr id="3" name="Title 2"/>
          <p:cNvSpPr>
            <a:spLocks noGrp="1"/>
          </p:cNvSpPr>
          <p:nvPr>
            <p:ph type="title"/>
          </p:nvPr>
        </p:nvSpPr>
        <p:spPr/>
        <p:txBody>
          <a:bodyPr/>
          <a:lstStyle/>
          <a:p>
            <a:r>
              <a:rPr lang="en-US" dirty="0" smtClean="0"/>
              <a:t>Questions?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Thanks!!</a:t>
            </a:r>
            <a:endParaRPr lang="en-US" dirty="0"/>
          </a:p>
        </p:txBody>
      </p:sp>
      <p:pic>
        <p:nvPicPr>
          <p:cNvPr id="4" name="Picture 3" descr="45131.jpg"/>
          <p:cNvPicPr>
            <a:picLocks noChangeAspect="1"/>
          </p:cNvPicPr>
          <p:nvPr/>
        </p:nvPicPr>
        <p:blipFill>
          <a:blip r:embed="rId2" cstate="print"/>
          <a:stretch>
            <a:fillRect/>
          </a:stretch>
        </p:blipFill>
        <p:spPr>
          <a:xfrm>
            <a:off x="381000" y="1066800"/>
            <a:ext cx="1498600" cy="1371600"/>
          </a:xfrm>
          <a:prstGeom prst="rect">
            <a:avLst/>
          </a:prstGeom>
        </p:spPr>
      </p:pic>
      <p:pic>
        <p:nvPicPr>
          <p:cNvPr id="5" name="Picture 4" descr="images1.jpg"/>
          <p:cNvPicPr>
            <a:picLocks noChangeAspect="1"/>
          </p:cNvPicPr>
          <p:nvPr/>
        </p:nvPicPr>
        <p:blipFill>
          <a:blip r:embed="rId3" cstate="print"/>
          <a:stretch>
            <a:fillRect/>
          </a:stretch>
        </p:blipFill>
        <p:spPr>
          <a:xfrm>
            <a:off x="228600" y="2514600"/>
            <a:ext cx="2105025" cy="2171700"/>
          </a:xfrm>
          <a:prstGeom prst="rect">
            <a:avLst/>
          </a:prstGeom>
        </p:spPr>
      </p:pic>
      <p:pic>
        <p:nvPicPr>
          <p:cNvPr id="6" name="Picture 5" descr="clinitek.jpg"/>
          <p:cNvPicPr>
            <a:picLocks noChangeAspect="1"/>
          </p:cNvPicPr>
          <p:nvPr/>
        </p:nvPicPr>
        <p:blipFill>
          <a:blip r:embed="rId4" cstate="print"/>
          <a:stretch>
            <a:fillRect/>
          </a:stretch>
        </p:blipFill>
        <p:spPr>
          <a:xfrm>
            <a:off x="2362200" y="1143000"/>
            <a:ext cx="3310054" cy="1804988"/>
          </a:xfrm>
          <a:prstGeom prst="rect">
            <a:avLst/>
          </a:prstGeom>
        </p:spPr>
      </p:pic>
      <p:pic>
        <p:nvPicPr>
          <p:cNvPr id="7" name="Picture 6" descr="kit.jpg"/>
          <p:cNvPicPr>
            <a:picLocks noChangeAspect="1"/>
          </p:cNvPicPr>
          <p:nvPr/>
        </p:nvPicPr>
        <p:blipFill>
          <a:blip r:embed="rId5" cstate="print"/>
          <a:stretch>
            <a:fillRect/>
          </a:stretch>
        </p:blipFill>
        <p:spPr>
          <a:xfrm>
            <a:off x="228600" y="4648200"/>
            <a:ext cx="1936750" cy="1750657"/>
          </a:xfrm>
          <a:prstGeom prst="rect">
            <a:avLst/>
          </a:prstGeom>
        </p:spPr>
      </p:pic>
      <p:pic>
        <p:nvPicPr>
          <p:cNvPr id="8" name="Picture 7" descr="images3.jpg"/>
          <p:cNvPicPr>
            <a:picLocks noChangeAspect="1"/>
          </p:cNvPicPr>
          <p:nvPr/>
        </p:nvPicPr>
        <p:blipFill>
          <a:blip r:embed="rId6" cstate="print"/>
          <a:stretch>
            <a:fillRect/>
          </a:stretch>
        </p:blipFill>
        <p:spPr>
          <a:xfrm>
            <a:off x="2362200" y="3048000"/>
            <a:ext cx="1685925" cy="2714625"/>
          </a:xfrm>
          <a:prstGeom prst="rect">
            <a:avLst/>
          </a:prstGeom>
        </p:spPr>
      </p:pic>
      <p:pic>
        <p:nvPicPr>
          <p:cNvPr id="9" name="Picture 8" descr="pochi.jpg"/>
          <p:cNvPicPr>
            <a:picLocks noChangeAspect="1"/>
          </p:cNvPicPr>
          <p:nvPr/>
        </p:nvPicPr>
        <p:blipFill>
          <a:blip r:embed="rId7" cstate="print"/>
          <a:stretch>
            <a:fillRect/>
          </a:stretch>
        </p:blipFill>
        <p:spPr>
          <a:xfrm>
            <a:off x="4191000" y="2971800"/>
            <a:ext cx="2176463" cy="2675003"/>
          </a:xfrm>
          <a:prstGeom prst="rect">
            <a:avLst/>
          </a:prstGeom>
        </p:spPr>
      </p:pic>
      <p:pic>
        <p:nvPicPr>
          <p:cNvPr id="10" name="Picture 9" descr="quidel.jpg"/>
          <p:cNvPicPr>
            <a:picLocks noChangeAspect="1"/>
          </p:cNvPicPr>
          <p:nvPr/>
        </p:nvPicPr>
        <p:blipFill>
          <a:blip r:embed="rId8" cstate="print"/>
          <a:stretch>
            <a:fillRect/>
          </a:stretch>
        </p:blipFill>
        <p:spPr>
          <a:xfrm>
            <a:off x="2286000" y="5667375"/>
            <a:ext cx="2009775" cy="1190625"/>
          </a:xfrm>
          <a:prstGeom prst="rect">
            <a:avLst/>
          </a:prstGeom>
        </p:spPr>
      </p:pic>
      <p:pic>
        <p:nvPicPr>
          <p:cNvPr id="11" name="Picture 10" descr="flu.jpg"/>
          <p:cNvPicPr>
            <a:picLocks noChangeAspect="1"/>
          </p:cNvPicPr>
          <p:nvPr/>
        </p:nvPicPr>
        <p:blipFill>
          <a:blip r:embed="rId9" cstate="print"/>
          <a:stretch>
            <a:fillRect/>
          </a:stretch>
        </p:blipFill>
        <p:spPr>
          <a:xfrm>
            <a:off x="4572000" y="5529263"/>
            <a:ext cx="2871140" cy="1328737"/>
          </a:xfrm>
          <a:prstGeom prst="rect">
            <a:avLst/>
          </a:prstGeom>
        </p:spPr>
      </p:pic>
      <p:pic>
        <p:nvPicPr>
          <p:cNvPr id="12" name="Picture 11" descr="coag.jpg"/>
          <p:cNvPicPr>
            <a:picLocks noChangeAspect="1"/>
          </p:cNvPicPr>
          <p:nvPr/>
        </p:nvPicPr>
        <p:blipFill>
          <a:blip r:embed="rId10" cstate="print"/>
          <a:stretch>
            <a:fillRect/>
          </a:stretch>
        </p:blipFill>
        <p:spPr>
          <a:xfrm>
            <a:off x="5867400" y="1143000"/>
            <a:ext cx="1371600" cy="1200150"/>
          </a:xfrm>
          <a:prstGeom prst="rect">
            <a:avLst/>
          </a:prstGeom>
        </p:spPr>
      </p:pic>
      <p:pic>
        <p:nvPicPr>
          <p:cNvPr id="13" name="Picture 12" descr="DCA-Vantage-BIG.jpg"/>
          <p:cNvPicPr>
            <a:picLocks noChangeAspect="1"/>
          </p:cNvPicPr>
          <p:nvPr/>
        </p:nvPicPr>
        <p:blipFill>
          <a:blip r:embed="rId11" cstate="print"/>
          <a:stretch>
            <a:fillRect/>
          </a:stretch>
        </p:blipFill>
        <p:spPr>
          <a:xfrm>
            <a:off x="6553200" y="2514600"/>
            <a:ext cx="2019300" cy="169236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229600" cy="2133600"/>
          </a:xfrm>
        </p:spPr>
        <p:txBody>
          <a:bodyPr/>
          <a:lstStyle/>
          <a:p>
            <a:r>
              <a:rPr lang="en-US" dirty="0" smtClean="0"/>
              <a:t>I’m confused if anyone can do laboratory testing why did I spend 2-4 years in school to be able to work here?</a:t>
            </a:r>
            <a:endParaRPr lang="en-US" dirty="0"/>
          </a:p>
        </p:txBody>
      </p:sp>
      <p:sp>
        <p:nvSpPr>
          <p:cNvPr id="3" name="Title 2"/>
          <p:cNvSpPr>
            <a:spLocks noGrp="1"/>
          </p:cNvSpPr>
          <p:nvPr>
            <p:ph type="title"/>
          </p:nvPr>
        </p:nvSpPr>
        <p:spPr/>
        <p:txBody>
          <a:bodyPr>
            <a:normAutofit/>
          </a:bodyPr>
          <a:lstStyle/>
          <a:p>
            <a:r>
              <a:rPr lang="en-US" dirty="0" smtClean="0"/>
              <a:t>How?</a:t>
            </a:r>
            <a:endParaRPr lang="en-US" dirty="0"/>
          </a:p>
        </p:txBody>
      </p:sp>
      <p:sp>
        <p:nvSpPr>
          <p:cNvPr id="4" name="Content Placeholder 1"/>
          <p:cNvSpPr txBox="1">
            <a:spLocks/>
          </p:cNvSpPr>
          <p:nvPr/>
        </p:nvSpPr>
        <p:spPr>
          <a:xfrm>
            <a:off x="609600" y="3886200"/>
            <a:ext cx="8229600" cy="21336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tabLst/>
              <a:defRPr/>
            </a:pPr>
            <a:endParaRPr kumimoji="0" lang="en-US" sz="11500" b="1" i="0" u="none" strike="noStrike" kern="1200" cap="none" spc="0" normalizeH="0" baseline="0" noProof="0" dirty="0" smtClean="0">
              <a:ln>
                <a:noFill/>
              </a:ln>
              <a:solidFill>
                <a:schemeClr val="accent1">
                  <a:lumMod val="75000"/>
                </a:schemeClr>
              </a:solidFill>
              <a:effectLst/>
              <a:uLnTx/>
              <a:uFillTx/>
              <a:latin typeface="+mn-lt"/>
              <a:ea typeface="+mn-ea"/>
              <a:cs typeface="+mn-cs"/>
            </a:endParaRPr>
          </a:p>
        </p:txBody>
      </p:sp>
      <p:pic>
        <p:nvPicPr>
          <p:cNvPr id="5" name="Picture 4" descr="imagesCA027YTP.jpg"/>
          <p:cNvPicPr>
            <a:picLocks noChangeAspect="1"/>
          </p:cNvPicPr>
          <p:nvPr/>
        </p:nvPicPr>
        <p:blipFill>
          <a:blip r:embed="rId2" cstate="print"/>
          <a:stretch>
            <a:fillRect/>
          </a:stretch>
        </p:blipFill>
        <p:spPr>
          <a:xfrm>
            <a:off x="1981200" y="3886200"/>
            <a:ext cx="4648200" cy="19727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876800"/>
          </a:xfrm>
        </p:spPr>
        <p:txBody>
          <a:bodyPr>
            <a:normAutofit fontScale="92500" lnSpcReduction="20000"/>
          </a:bodyPr>
          <a:lstStyle/>
          <a:p>
            <a:r>
              <a:rPr lang="en-US" dirty="0" smtClean="0"/>
              <a:t>The Clinical Laboratory Improvement Act of 1988</a:t>
            </a:r>
          </a:p>
          <a:p>
            <a:r>
              <a:rPr lang="en-US" dirty="0" smtClean="0"/>
              <a:t>CLIA Licenses are required by all Laboratories that </a:t>
            </a:r>
            <a:r>
              <a:rPr lang="en-US" dirty="0" smtClean="0"/>
              <a:t>tests human tissue</a:t>
            </a:r>
            <a:endParaRPr lang="en-US" dirty="0" smtClean="0"/>
          </a:p>
          <a:p>
            <a:r>
              <a:rPr lang="en-US" dirty="0" smtClean="0"/>
              <a:t>CLIA defines a Laboratory as a facility that performs testing on materials derived from the human body for the purpose of providing information for the diagnosis, prevention, or treatment of any disease or impairment of, or assessment of the health of, human beings.</a:t>
            </a:r>
            <a:endParaRPr lang="en-US" dirty="0"/>
          </a:p>
        </p:txBody>
      </p:sp>
      <p:sp>
        <p:nvSpPr>
          <p:cNvPr id="3" name="Title 2"/>
          <p:cNvSpPr>
            <a:spLocks noGrp="1"/>
          </p:cNvSpPr>
          <p:nvPr>
            <p:ph type="title"/>
          </p:nvPr>
        </p:nvSpPr>
        <p:spPr/>
        <p:txBody>
          <a:bodyPr/>
          <a:lstStyle/>
          <a:p>
            <a:r>
              <a:rPr lang="en-US" dirty="0" smtClean="0"/>
              <a:t>What is CLIA?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CLIA defines the educational requirements needed for testing personal who perform Waived, Moderately Complex, and Highly Complex testing. </a:t>
            </a:r>
            <a:endParaRPr lang="en-US" dirty="0"/>
          </a:p>
        </p:txBody>
      </p:sp>
      <p:sp>
        <p:nvSpPr>
          <p:cNvPr id="3" name="Title 2"/>
          <p:cNvSpPr>
            <a:spLocks noGrp="1"/>
          </p:cNvSpPr>
          <p:nvPr>
            <p:ph type="title"/>
          </p:nvPr>
        </p:nvSpPr>
        <p:spPr/>
        <p:txBody>
          <a:bodyPr/>
          <a:lstStyle/>
          <a:p>
            <a:r>
              <a:rPr lang="en-US" dirty="0" smtClean="0"/>
              <a:t>CLIA</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229600" cy="4525963"/>
          </a:xfrm>
        </p:spPr>
        <p:txBody>
          <a:bodyPr/>
          <a:lstStyle/>
          <a:p>
            <a:r>
              <a:rPr lang="en-US" dirty="0" smtClean="0"/>
              <a:t>Waived Testing</a:t>
            </a:r>
          </a:p>
          <a:p>
            <a:pPr lvl="1"/>
            <a:r>
              <a:rPr lang="en-US" dirty="0" smtClean="0"/>
              <a:t>No educational requirements</a:t>
            </a:r>
          </a:p>
          <a:p>
            <a:r>
              <a:rPr lang="en-US" dirty="0" smtClean="0"/>
              <a:t>Moderate Complex Testing</a:t>
            </a:r>
          </a:p>
          <a:p>
            <a:pPr lvl="1"/>
            <a:r>
              <a:rPr lang="en-US" dirty="0" smtClean="0"/>
              <a:t>A high school diploma*</a:t>
            </a:r>
          </a:p>
          <a:p>
            <a:pPr lvl="2"/>
            <a:r>
              <a:rPr lang="en-US" dirty="0" smtClean="0"/>
              <a:t>State of NH requires an Associates Degree</a:t>
            </a:r>
          </a:p>
          <a:p>
            <a:r>
              <a:rPr lang="en-US" dirty="0" smtClean="0"/>
              <a:t>Highly Complex Testing</a:t>
            </a:r>
          </a:p>
          <a:p>
            <a:pPr lvl="1"/>
            <a:r>
              <a:rPr lang="en-US" dirty="0" smtClean="0"/>
              <a:t>Minimum of an Associates degree in Medical Technology/Laboratory Science</a:t>
            </a:r>
          </a:p>
        </p:txBody>
      </p:sp>
      <p:sp>
        <p:nvSpPr>
          <p:cNvPr id="3" name="Title 2"/>
          <p:cNvSpPr>
            <a:spLocks noGrp="1"/>
          </p:cNvSpPr>
          <p:nvPr>
            <p:ph type="title"/>
          </p:nvPr>
        </p:nvSpPr>
        <p:spPr/>
        <p:txBody>
          <a:bodyPr/>
          <a:lstStyle/>
          <a:p>
            <a:r>
              <a:rPr lang="en-US" dirty="0" smtClean="0"/>
              <a:t>Testing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20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20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20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2000"/>
                                        <p:tgtEl>
                                          <p:spTgt spid="2">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105400"/>
          </a:xfrm>
        </p:spPr>
        <p:txBody>
          <a:bodyPr numCol="2">
            <a:normAutofit fontScale="92500" lnSpcReduction="20000"/>
          </a:bodyPr>
          <a:lstStyle/>
          <a:p>
            <a:r>
              <a:rPr lang="en-US" dirty="0" smtClean="0"/>
              <a:t>Urine Pregnancies</a:t>
            </a:r>
          </a:p>
          <a:p>
            <a:r>
              <a:rPr lang="en-US" dirty="0" smtClean="0"/>
              <a:t>Quidel Mono</a:t>
            </a:r>
          </a:p>
          <a:p>
            <a:r>
              <a:rPr lang="en-US" dirty="0" smtClean="0"/>
              <a:t>BINAX Now RSV</a:t>
            </a:r>
          </a:p>
          <a:p>
            <a:r>
              <a:rPr lang="en-US" dirty="0" smtClean="0"/>
              <a:t>Sure-</a:t>
            </a:r>
            <a:r>
              <a:rPr lang="en-US" dirty="0" err="1" smtClean="0"/>
              <a:t>vue</a:t>
            </a:r>
            <a:r>
              <a:rPr lang="en-US" dirty="0" smtClean="0"/>
              <a:t> Signature Rapid Strep A</a:t>
            </a:r>
          </a:p>
          <a:p>
            <a:r>
              <a:rPr lang="en-US" dirty="0" err="1" smtClean="0"/>
              <a:t>i</a:t>
            </a:r>
            <a:r>
              <a:rPr lang="en-US" dirty="0" smtClean="0"/>
              <a:t>-STAT Chem8+</a:t>
            </a:r>
          </a:p>
          <a:p>
            <a:r>
              <a:rPr lang="en-US" dirty="0" smtClean="0"/>
              <a:t>Urine Dips</a:t>
            </a:r>
          </a:p>
          <a:p>
            <a:r>
              <a:rPr lang="en-US" dirty="0" smtClean="0"/>
              <a:t>Glucose (fingerstick)</a:t>
            </a:r>
          </a:p>
          <a:p>
            <a:r>
              <a:rPr lang="en-US" dirty="0" smtClean="0"/>
              <a:t>PT/INR</a:t>
            </a:r>
          </a:p>
          <a:p>
            <a:r>
              <a:rPr lang="en-US" dirty="0" smtClean="0"/>
              <a:t>Cholesterol at NEHI</a:t>
            </a:r>
          </a:p>
          <a:p>
            <a:r>
              <a:rPr lang="en-US" dirty="0" smtClean="0"/>
              <a:t>Hemoglobin A1C</a:t>
            </a:r>
          </a:p>
          <a:p>
            <a:r>
              <a:rPr lang="en-US" dirty="0" smtClean="0"/>
              <a:t>Flu Kit testing</a:t>
            </a:r>
          </a:p>
          <a:p>
            <a:r>
              <a:rPr lang="en-US" dirty="0" smtClean="0"/>
              <a:t>Occult Bloods</a:t>
            </a:r>
          </a:p>
          <a:p>
            <a:endParaRPr lang="en-US" dirty="0" smtClean="0"/>
          </a:p>
          <a:p>
            <a:endParaRPr lang="en-US" dirty="0" smtClean="0"/>
          </a:p>
          <a:p>
            <a:endParaRPr lang="en-US" dirty="0" smtClean="0"/>
          </a:p>
          <a:p>
            <a:endParaRPr lang="en-US" dirty="0" smtClean="0"/>
          </a:p>
          <a:p>
            <a:endParaRPr lang="en-US" dirty="0" smtClean="0"/>
          </a:p>
          <a:p>
            <a:pPr>
              <a:buNone/>
            </a:pPr>
            <a:endParaRPr lang="en-US" dirty="0"/>
          </a:p>
        </p:txBody>
      </p:sp>
      <p:sp>
        <p:nvSpPr>
          <p:cNvPr id="3" name="Title 2"/>
          <p:cNvSpPr>
            <a:spLocks noGrp="1"/>
          </p:cNvSpPr>
          <p:nvPr>
            <p:ph type="title"/>
          </p:nvPr>
        </p:nvSpPr>
        <p:spPr/>
        <p:txBody>
          <a:bodyPr/>
          <a:lstStyle/>
          <a:p>
            <a:r>
              <a:rPr lang="en-US" dirty="0" smtClean="0"/>
              <a:t>Examples of Waived Testing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0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20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2000"/>
                                        <p:tgtEl>
                                          <p:spTgt spid="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2000"/>
                                        <p:tgtEl>
                                          <p:spTgt spid="2">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2000"/>
                                        <p:tgtEl>
                                          <p:spTgt spid="2">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2000"/>
                                        <p:tgtEl>
                                          <p:spTgt spid="2">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fade">
                                      <p:cBhvr>
                                        <p:cTn id="34" dur="2000"/>
                                        <p:tgtEl>
                                          <p:spTgt spid="2">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2000"/>
                                        <p:tgtEl>
                                          <p:spTgt spid="2">
                                            <p:txEl>
                                              <p:pRg st="10" end="1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fade">
                                      <p:cBhvr>
                                        <p:cTn id="40" dur="20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648200"/>
          </a:xfrm>
        </p:spPr>
        <p:txBody>
          <a:bodyPr numCol="2">
            <a:normAutofit lnSpcReduction="10000"/>
          </a:bodyPr>
          <a:lstStyle/>
          <a:p>
            <a:r>
              <a:rPr lang="en-US" dirty="0" smtClean="0"/>
              <a:t>CA 1500</a:t>
            </a:r>
          </a:p>
          <a:p>
            <a:r>
              <a:rPr lang="en-US" dirty="0" smtClean="0"/>
              <a:t>Sysmex 2100</a:t>
            </a:r>
          </a:p>
          <a:p>
            <a:r>
              <a:rPr lang="en-US" dirty="0" smtClean="0"/>
              <a:t>Vistas</a:t>
            </a:r>
          </a:p>
          <a:p>
            <a:r>
              <a:rPr lang="en-US" dirty="0" smtClean="0"/>
              <a:t>TEGs</a:t>
            </a:r>
          </a:p>
          <a:p>
            <a:r>
              <a:rPr lang="en-US" dirty="0" err="1" smtClean="0"/>
              <a:t>Sedrates</a:t>
            </a:r>
            <a:endParaRPr lang="en-US" dirty="0" smtClean="0"/>
          </a:p>
          <a:p>
            <a:r>
              <a:rPr lang="en-US" dirty="0" smtClean="0"/>
              <a:t>Biosites</a:t>
            </a:r>
          </a:p>
          <a:p>
            <a:r>
              <a:rPr lang="en-US" dirty="0" smtClean="0"/>
              <a:t>Fetal </a:t>
            </a:r>
            <a:r>
              <a:rPr lang="en-US" dirty="0" err="1" smtClean="0"/>
              <a:t>Fibronectin</a:t>
            </a:r>
            <a:endParaRPr lang="en-US" dirty="0" smtClean="0"/>
          </a:p>
          <a:p>
            <a:r>
              <a:rPr lang="en-US" dirty="0" smtClean="0"/>
              <a:t>Centaur </a:t>
            </a:r>
          </a:p>
          <a:p>
            <a:r>
              <a:rPr lang="en-US" dirty="0" err="1" smtClean="0"/>
              <a:t>Immunite</a:t>
            </a:r>
            <a:endParaRPr lang="en-US" dirty="0" smtClean="0"/>
          </a:p>
          <a:p>
            <a:r>
              <a:rPr lang="en-US" dirty="0" smtClean="0"/>
              <a:t>Semen</a:t>
            </a:r>
          </a:p>
          <a:p>
            <a:r>
              <a:rPr lang="en-US" dirty="0" err="1" smtClean="0"/>
              <a:t>Provue</a:t>
            </a:r>
            <a:r>
              <a:rPr lang="en-US" dirty="0" smtClean="0"/>
              <a:t>*</a:t>
            </a:r>
          </a:p>
          <a:p>
            <a:r>
              <a:rPr lang="en-US" dirty="0" smtClean="0"/>
              <a:t>MTS Gel System</a:t>
            </a:r>
          </a:p>
          <a:p>
            <a:r>
              <a:rPr lang="en-US" dirty="0" err="1" smtClean="0"/>
              <a:t>GeneXpert</a:t>
            </a:r>
            <a:endParaRPr lang="en-US" dirty="0" smtClean="0"/>
          </a:p>
          <a:p>
            <a:r>
              <a:rPr lang="en-US" dirty="0" err="1" smtClean="0"/>
              <a:t>i</a:t>
            </a:r>
            <a:r>
              <a:rPr lang="en-US" dirty="0" smtClean="0"/>
              <a:t>-STAT (Cartridge dependent)</a:t>
            </a:r>
          </a:p>
          <a:p>
            <a:endParaRPr lang="en-US" dirty="0"/>
          </a:p>
        </p:txBody>
      </p:sp>
      <p:sp>
        <p:nvSpPr>
          <p:cNvPr id="3" name="Title 2"/>
          <p:cNvSpPr>
            <a:spLocks noGrp="1"/>
          </p:cNvSpPr>
          <p:nvPr>
            <p:ph type="title"/>
          </p:nvPr>
        </p:nvSpPr>
        <p:spPr/>
        <p:txBody>
          <a:bodyPr>
            <a:normAutofit fontScale="90000"/>
          </a:bodyPr>
          <a:lstStyle/>
          <a:p>
            <a:r>
              <a:rPr lang="en-US" dirty="0" smtClean="0"/>
              <a:t>Examples of Moderate Complex Testing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0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20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2000"/>
                                        <p:tgtEl>
                                          <p:spTgt spid="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2000"/>
                                        <p:tgtEl>
                                          <p:spTgt spid="2">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2000"/>
                                        <p:tgtEl>
                                          <p:spTgt spid="2">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2000"/>
                                        <p:tgtEl>
                                          <p:spTgt spid="2">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fade">
                                      <p:cBhvr>
                                        <p:cTn id="34" dur="2000"/>
                                        <p:tgtEl>
                                          <p:spTgt spid="2">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2000"/>
                                        <p:tgtEl>
                                          <p:spTgt spid="2">
                                            <p:txEl>
                                              <p:pRg st="10" end="1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fade">
                                      <p:cBhvr>
                                        <p:cTn id="40" dur="2000"/>
                                        <p:tgtEl>
                                          <p:spTgt spid="2">
                                            <p:txEl>
                                              <p:pRg st="11" end="1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fade">
                                      <p:cBhvr>
                                        <p:cTn id="43" dur="2000"/>
                                        <p:tgtEl>
                                          <p:spTgt spid="2">
                                            <p:txEl>
                                              <p:pRg st="12" end="12"/>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fade">
                                      <p:cBhvr>
                                        <p:cTn id="46" dur="20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theme/theme1.xml><?xml version="1.0" encoding="utf-8"?>
<a:theme xmlns:a="http://schemas.openxmlformats.org/drawingml/2006/main" name="MSC_MS_EA_Academic_ID05">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DD46CBC-3D82-4FA5-9AE6-EEEDBCC3E8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MSC_MS_EA_Academic_ID05</Template>
  <TotalTime>0</TotalTime>
  <Words>1042</Words>
  <Application>Microsoft Office PowerPoint</Application>
  <PresentationFormat>On-screen Show (4:3)</PresentationFormat>
  <Paragraphs>217</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MSC_MS_EA_Academic_ID05</vt:lpstr>
      <vt:lpstr>The Ins and Outs of Point of Care Testing at CMC</vt:lpstr>
      <vt:lpstr>What is Point of Care Testing?</vt:lpstr>
      <vt:lpstr>Who Performs Point of Care Testing? </vt:lpstr>
      <vt:lpstr>How?</vt:lpstr>
      <vt:lpstr>What is CLIA?</vt:lpstr>
      <vt:lpstr>CLIA</vt:lpstr>
      <vt:lpstr>Testing</vt:lpstr>
      <vt:lpstr>Examples of Waived Testing</vt:lpstr>
      <vt:lpstr>Examples of Moderate Complex Testing</vt:lpstr>
      <vt:lpstr>Examples of High Complexity Testing</vt:lpstr>
      <vt:lpstr>Why is CLIA Important?</vt:lpstr>
      <vt:lpstr>Types of CLIA Licenses</vt:lpstr>
      <vt:lpstr>So What’s The Difference?</vt:lpstr>
      <vt:lpstr>Accreditation vs. Compliance</vt:lpstr>
      <vt:lpstr>Certificate of Accreditation </vt:lpstr>
      <vt:lpstr>Slide 16</vt:lpstr>
      <vt:lpstr>Great So What does this have to do with Point of Care At CMC??</vt:lpstr>
      <vt:lpstr>Licenses at CMC</vt:lpstr>
      <vt:lpstr>Outpatient Point of Care Tests Performed</vt:lpstr>
      <vt:lpstr>Inpatient Point of Care Tests Performed</vt:lpstr>
      <vt:lpstr>Where does POC Testing Occur?</vt:lpstr>
      <vt:lpstr>That’s all good but how much POC Testing is really done?</vt:lpstr>
      <vt:lpstr>2009-2012</vt:lpstr>
      <vt:lpstr>So if you have so many users how do the results all make it into the system?</vt:lpstr>
      <vt:lpstr>Resulting</vt:lpstr>
      <vt:lpstr>When things go wrong</vt:lpstr>
      <vt:lpstr>WebMRE</vt:lpstr>
      <vt:lpstr>Slide 28</vt:lpstr>
      <vt:lpstr>Slide 29</vt:lpstr>
      <vt:lpstr>Slide 30</vt:lpstr>
      <vt:lpstr>Benefits of Point of Care Testing</vt:lpstr>
      <vt:lpstr>Draw Backs to Point of Care Testing</vt:lpstr>
      <vt:lpstr>Questions?</vt:lpstr>
      <vt:lpstr>Thanks!!</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2012-09-12T20:40:08Z</dcterms:created>
  <dcterms:modified xsi:type="dcterms:W3CDTF">2012-09-18T16:24:26Z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TC103626439990</vt:lpwstr>
  </property>
</Properties>
</file>