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6" r:id="rId15"/>
    <p:sldId id="269"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1800"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FAE7E42-93ED-4ABC-A2FF-AD97BA9F2DBF}" type="datetimeFigureOut">
              <a:rPr lang="en-US" smtClean="0"/>
              <a:pPr/>
              <a:t>12/13/2012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93A52CB-2239-42E3-8850-8DBEDD8FF9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82EDCEF-61A2-41D4-B7AD-E33D1D168563}" type="datetimeFigureOut">
              <a:rPr lang="en-US" smtClean="0"/>
              <a:pPr/>
              <a:t>12/13/2012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5FF6BF-CCF0-47CF-8E1D-B42F5EA8AC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E99C252-B35C-4715-A14F-6736E078149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9C252-B35C-4715-A14F-6736E07814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9C252-B35C-4715-A14F-6736E07814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9C252-B35C-4715-A14F-6736E078149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E99C252-B35C-4715-A14F-6736E07814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9C252-B35C-4715-A14F-6736E078149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9C252-B35C-4715-A14F-6736E078149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9C252-B35C-4715-A14F-6736E07814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9C252-B35C-4715-A14F-6736E07814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9C252-B35C-4715-A14F-6736E078149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CA8CE7-D9D9-448E-BA9B-E48734C2A44E}" type="datetimeFigureOut">
              <a:rPr lang="en-US" smtClean="0"/>
              <a:pPr/>
              <a:t>12/13/2012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E99C252-B35C-4715-A14F-6736E078149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1CA8CE7-D9D9-448E-BA9B-E48734C2A44E}" type="datetimeFigureOut">
              <a:rPr lang="en-US" smtClean="0"/>
              <a:pPr/>
              <a:t>12/13/2012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E99C252-B35C-4715-A14F-6736E07814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pPr algn="r"/>
            <a:endParaRPr lang="en-US" sz="1800" dirty="0" smtClean="0">
              <a:latin typeface="Comic Sans MS" pitchFamily="66" charset="0"/>
            </a:endParaRPr>
          </a:p>
          <a:p>
            <a:pPr algn="r"/>
            <a:endParaRPr lang="en-US" sz="1800" dirty="0">
              <a:latin typeface="Comic Sans MS" pitchFamily="66" charset="0"/>
            </a:endParaRPr>
          </a:p>
          <a:p>
            <a:pPr algn="r"/>
            <a:endParaRPr lang="en-US" sz="1800" dirty="0" smtClean="0">
              <a:latin typeface="Comic Sans MS" pitchFamily="66" charset="0"/>
            </a:endParaRPr>
          </a:p>
          <a:p>
            <a:pPr algn="r"/>
            <a:r>
              <a:rPr lang="en-US" sz="1800" dirty="0" smtClean="0">
                <a:latin typeface="Comic Sans MS" pitchFamily="66" charset="0"/>
              </a:rPr>
              <a:t>Linda Bayrd, MT (ASCP)SBB, CQA (ASQ)</a:t>
            </a:r>
          </a:p>
          <a:p>
            <a:pPr algn="r"/>
            <a:r>
              <a:rPr lang="en-US" sz="1800" dirty="0" smtClean="0">
                <a:latin typeface="Comic Sans MS" pitchFamily="66" charset="0"/>
              </a:rPr>
              <a:t>12/13/2012</a:t>
            </a:r>
            <a:endParaRPr lang="en-US" sz="1800" dirty="0">
              <a:latin typeface="Comic Sans MS" pitchFamily="66" charset="0"/>
            </a:endParaRPr>
          </a:p>
        </p:txBody>
      </p:sp>
      <p:sp>
        <p:nvSpPr>
          <p:cNvPr id="2" name="Title 1"/>
          <p:cNvSpPr>
            <a:spLocks noGrp="1"/>
          </p:cNvSpPr>
          <p:nvPr>
            <p:ph type="ctrTitle"/>
          </p:nvPr>
        </p:nvSpPr>
        <p:spPr/>
        <p:txBody>
          <a:bodyPr/>
          <a:lstStyle/>
          <a:p>
            <a:r>
              <a:rPr lang="en-US" dirty="0" smtClean="0">
                <a:latin typeface="Comic Sans MS" pitchFamily="66" charset="0"/>
              </a:rPr>
              <a:t>ABO Discrepancy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latin typeface="Comic Sans MS" pitchFamily="66" charset="0"/>
              </a:rPr>
              <a:t>ABO </a:t>
            </a:r>
            <a:r>
              <a:rPr lang="en-US" sz="3600" dirty="0" smtClean="0">
                <a:latin typeface="Comic Sans MS" pitchFamily="66" charset="0"/>
              </a:rPr>
              <a:t>System</a:t>
            </a:r>
            <a:endParaRPr lang="en-US" sz="3600" dirty="0"/>
          </a:p>
        </p:txBody>
      </p:sp>
      <p:sp>
        <p:nvSpPr>
          <p:cNvPr id="3" name="Content Placeholder 2"/>
          <p:cNvSpPr>
            <a:spLocks noGrp="1"/>
          </p:cNvSpPr>
          <p:nvPr>
            <p:ph sz="quarter" idx="1"/>
          </p:nvPr>
        </p:nvSpPr>
        <p:spPr/>
        <p:txBody>
          <a:bodyPr>
            <a:normAutofit lnSpcReduction="10000"/>
          </a:bodyPr>
          <a:lstStyle/>
          <a:p>
            <a:r>
              <a:rPr lang="en-US" sz="2800" dirty="0" smtClean="0">
                <a:latin typeface="Comic Sans MS" pitchFamily="66" charset="0"/>
              </a:rPr>
              <a:t>ABO Subgroups</a:t>
            </a:r>
          </a:p>
          <a:p>
            <a:pPr lvl="1"/>
            <a:r>
              <a:rPr lang="en-US" sz="2600" dirty="0" smtClean="0">
                <a:latin typeface="Comic Sans MS" pitchFamily="66" charset="0"/>
              </a:rPr>
              <a:t>Differ in the amount of A and B antigens carried on red cells </a:t>
            </a:r>
          </a:p>
          <a:p>
            <a:pPr lvl="1"/>
            <a:r>
              <a:rPr lang="en-US" sz="2600" dirty="0" smtClean="0">
                <a:latin typeface="Comic Sans MS" pitchFamily="66" charset="0"/>
              </a:rPr>
              <a:t>Present in secretions</a:t>
            </a:r>
          </a:p>
          <a:p>
            <a:pPr lvl="1"/>
            <a:r>
              <a:rPr lang="en-US" sz="2600" dirty="0" smtClean="0">
                <a:latin typeface="Comic Sans MS" pitchFamily="66" charset="0"/>
              </a:rPr>
              <a:t>Detected by discrepancies between forward and reverse grouping</a:t>
            </a:r>
          </a:p>
          <a:p>
            <a:pPr lvl="1"/>
            <a:r>
              <a:rPr lang="en-US" sz="2600" dirty="0" smtClean="0">
                <a:latin typeface="Comic Sans MS" pitchFamily="66" charset="0"/>
              </a:rPr>
              <a:t>A subgroup more common than B subgroup</a:t>
            </a:r>
          </a:p>
          <a:p>
            <a:pPr lvl="1"/>
            <a:r>
              <a:rPr lang="en-US" sz="2600" dirty="0" smtClean="0">
                <a:latin typeface="Comic Sans MS" pitchFamily="66" charset="0"/>
              </a:rPr>
              <a:t>Most Common A</a:t>
            </a:r>
            <a:r>
              <a:rPr lang="en-US" sz="2600" baseline="-25000" dirty="0" smtClean="0">
                <a:latin typeface="Comic Sans MS" pitchFamily="66" charset="0"/>
              </a:rPr>
              <a:t>1</a:t>
            </a:r>
            <a:r>
              <a:rPr lang="en-US" sz="2600" dirty="0" smtClean="0">
                <a:latin typeface="Comic Sans MS" pitchFamily="66" charset="0"/>
              </a:rPr>
              <a:t> (80%) A</a:t>
            </a:r>
            <a:r>
              <a:rPr lang="en-US" sz="2600" baseline="-25000" dirty="0" smtClean="0">
                <a:latin typeface="Comic Sans MS" pitchFamily="66" charset="0"/>
              </a:rPr>
              <a:t>2</a:t>
            </a:r>
            <a:r>
              <a:rPr lang="en-US" sz="2600" dirty="0" smtClean="0">
                <a:latin typeface="Comic Sans MS" pitchFamily="66" charset="0"/>
              </a:rPr>
              <a:t> (20%)</a:t>
            </a:r>
          </a:p>
          <a:p>
            <a:pPr lvl="1"/>
            <a:r>
              <a:rPr lang="en-US" sz="2600" smtClean="0">
                <a:latin typeface="Comic Sans MS" pitchFamily="66" charset="0"/>
              </a:rPr>
              <a:t>A</a:t>
            </a:r>
            <a:r>
              <a:rPr lang="en-US" sz="2600" baseline="-25000" smtClean="0">
                <a:latin typeface="Comic Sans MS" pitchFamily="66" charset="0"/>
              </a:rPr>
              <a:t>1</a:t>
            </a:r>
            <a:r>
              <a:rPr lang="en-US" sz="2600" smtClean="0">
                <a:latin typeface="Comic Sans MS" pitchFamily="66" charset="0"/>
              </a:rPr>
              <a:t> can be distinguished from A</a:t>
            </a:r>
            <a:r>
              <a:rPr lang="en-US" sz="2600" baseline="-25000" smtClean="0">
                <a:latin typeface="Comic Sans MS" pitchFamily="66" charset="0"/>
              </a:rPr>
              <a:t>2 </a:t>
            </a:r>
            <a:r>
              <a:rPr lang="en-US" sz="2600" smtClean="0">
                <a:latin typeface="Comic Sans MS" pitchFamily="66" charset="0"/>
              </a:rPr>
              <a:t> with the lectin Dolichos biflorus  </a:t>
            </a:r>
          </a:p>
          <a:p>
            <a:pPr lvl="2"/>
            <a:r>
              <a:rPr lang="en-US" sz="2200" smtClean="0">
                <a:latin typeface="Comic Sans MS" pitchFamily="66" charset="0"/>
              </a:rPr>
              <a:t>Agglutination occurs with A</a:t>
            </a:r>
            <a:r>
              <a:rPr lang="en-US" sz="2200" baseline="-25000" smtClean="0">
                <a:latin typeface="Comic Sans MS" pitchFamily="66" charset="0"/>
              </a:rPr>
              <a:t>1</a:t>
            </a:r>
            <a:r>
              <a:rPr lang="en-US" sz="2200" smtClean="0">
                <a:latin typeface="Comic Sans MS" pitchFamily="66" charset="0"/>
              </a:rPr>
              <a:t> not A</a:t>
            </a:r>
            <a:r>
              <a:rPr lang="en-US" sz="2200" baseline="-25000" smtClean="0">
                <a:latin typeface="Comic Sans MS" pitchFamily="66" charset="0"/>
              </a:rPr>
              <a:t>2</a:t>
            </a:r>
            <a:r>
              <a:rPr lang="en-US" sz="2200" smtClean="0">
                <a:latin typeface="Comic Sans MS" pitchFamily="66" charset="0"/>
              </a:rPr>
              <a:t> red cells</a:t>
            </a:r>
          </a:p>
          <a:p>
            <a:pPr lvl="1">
              <a:buNone/>
            </a:pP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dirty="0" smtClean="0">
                <a:latin typeface="Comic Sans MS" pitchFamily="66" charset="0"/>
              </a:rPr>
              <a:t>ABO System</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latin typeface="Comic Sans MS" pitchFamily="66" charset="0"/>
              </a:rPr>
              <a:t>ABO Subgroups</a:t>
            </a:r>
          </a:p>
          <a:p>
            <a:pPr lvl="1"/>
            <a:r>
              <a:rPr lang="en-US" sz="2800" dirty="0" smtClean="0">
                <a:latin typeface="Comic Sans MS" pitchFamily="66" charset="0"/>
              </a:rPr>
              <a:t>A</a:t>
            </a:r>
            <a:r>
              <a:rPr lang="en-US" sz="2800" baseline="-25000" dirty="0" smtClean="0">
                <a:latin typeface="Comic Sans MS" pitchFamily="66" charset="0"/>
              </a:rPr>
              <a:t>1</a:t>
            </a:r>
            <a:r>
              <a:rPr lang="en-US" sz="2800" dirty="0" smtClean="0">
                <a:latin typeface="Comic Sans MS" pitchFamily="66" charset="0"/>
              </a:rPr>
              <a:t> can be distinguished from A</a:t>
            </a:r>
            <a:r>
              <a:rPr lang="en-US" sz="2800" baseline="-25000" dirty="0" smtClean="0">
                <a:latin typeface="Comic Sans MS" pitchFamily="66" charset="0"/>
              </a:rPr>
              <a:t>2 </a:t>
            </a:r>
            <a:r>
              <a:rPr lang="en-US" sz="2800" dirty="0" smtClean="0">
                <a:latin typeface="Comic Sans MS" pitchFamily="66" charset="0"/>
              </a:rPr>
              <a:t> with the </a:t>
            </a:r>
            <a:r>
              <a:rPr lang="en-US" sz="2800" dirty="0" err="1" smtClean="0">
                <a:latin typeface="Comic Sans MS" pitchFamily="66" charset="0"/>
              </a:rPr>
              <a:t>lectin</a:t>
            </a:r>
            <a:r>
              <a:rPr lang="en-US" sz="2800" dirty="0" smtClean="0">
                <a:latin typeface="Comic Sans MS" pitchFamily="66" charset="0"/>
              </a:rPr>
              <a:t> </a:t>
            </a:r>
            <a:r>
              <a:rPr lang="en-US" sz="2800" dirty="0" err="1" smtClean="0">
                <a:latin typeface="Comic Sans MS" pitchFamily="66" charset="0"/>
              </a:rPr>
              <a:t>Dolichos</a:t>
            </a:r>
            <a:r>
              <a:rPr lang="en-US" sz="2800" dirty="0" smtClean="0">
                <a:latin typeface="Comic Sans MS" pitchFamily="66" charset="0"/>
              </a:rPr>
              <a:t> </a:t>
            </a:r>
            <a:r>
              <a:rPr lang="en-US" sz="2800" dirty="0" err="1" smtClean="0">
                <a:latin typeface="Comic Sans MS" pitchFamily="66" charset="0"/>
              </a:rPr>
              <a:t>biflorus</a:t>
            </a:r>
            <a:r>
              <a:rPr lang="en-US" sz="2800" dirty="0" smtClean="0">
                <a:latin typeface="Comic Sans MS" pitchFamily="66" charset="0"/>
              </a:rPr>
              <a:t>  </a:t>
            </a:r>
          </a:p>
          <a:p>
            <a:pPr lvl="2"/>
            <a:r>
              <a:rPr lang="en-US" sz="2600" dirty="0" smtClean="0">
                <a:latin typeface="Comic Sans MS" pitchFamily="66" charset="0"/>
              </a:rPr>
              <a:t>Agglutination occurs with A</a:t>
            </a:r>
            <a:r>
              <a:rPr lang="en-US" sz="2600" baseline="-25000" dirty="0" smtClean="0">
                <a:latin typeface="Comic Sans MS" pitchFamily="66" charset="0"/>
              </a:rPr>
              <a:t>1</a:t>
            </a:r>
            <a:r>
              <a:rPr lang="en-US" sz="2600" dirty="0" smtClean="0">
                <a:latin typeface="Comic Sans MS" pitchFamily="66" charset="0"/>
              </a:rPr>
              <a:t> not A</a:t>
            </a:r>
            <a:r>
              <a:rPr lang="en-US" sz="2600" baseline="-25000" dirty="0" smtClean="0">
                <a:latin typeface="Comic Sans MS" pitchFamily="66" charset="0"/>
              </a:rPr>
              <a:t>2</a:t>
            </a:r>
            <a:r>
              <a:rPr lang="en-US" sz="2600" dirty="0" smtClean="0">
                <a:latin typeface="Comic Sans MS" pitchFamily="66" charset="0"/>
              </a:rPr>
              <a:t> red cells</a:t>
            </a:r>
          </a:p>
          <a:p>
            <a:pPr lvl="1"/>
            <a:r>
              <a:rPr lang="en-US" sz="2800" dirty="0" smtClean="0">
                <a:latin typeface="Comic Sans MS" pitchFamily="66" charset="0"/>
              </a:rPr>
              <a:t>1% to 8% of A</a:t>
            </a:r>
            <a:r>
              <a:rPr lang="en-US" sz="2800" baseline="-25000" dirty="0" smtClean="0">
                <a:latin typeface="Comic Sans MS" pitchFamily="66" charset="0"/>
              </a:rPr>
              <a:t>2  </a:t>
            </a:r>
            <a:r>
              <a:rPr lang="en-US" sz="2800" dirty="0" smtClean="0">
                <a:latin typeface="Comic Sans MS" pitchFamily="66" charset="0"/>
              </a:rPr>
              <a:t>individuals and 25% of A</a:t>
            </a:r>
            <a:r>
              <a:rPr lang="en-US" sz="2800" baseline="-25000" dirty="0" smtClean="0">
                <a:latin typeface="Comic Sans MS" pitchFamily="66" charset="0"/>
              </a:rPr>
              <a:t>2</a:t>
            </a:r>
            <a:r>
              <a:rPr lang="en-US" sz="2800" dirty="0" smtClean="0">
                <a:latin typeface="Comic Sans MS" pitchFamily="66" charset="0"/>
              </a:rPr>
              <a:t>B individuals possess alloanti-A1 in their sera</a:t>
            </a:r>
          </a:p>
          <a:p>
            <a:pPr lvl="1"/>
            <a:r>
              <a:rPr lang="en-US" sz="2800" dirty="0" smtClean="0">
                <a:latin typeface="Comic Sans MS" pitchFamily="66" charset="0"/>
              </a:rPr>
              <a:t>A</a:t>
            </a:r>
            <a:r>
              <a:rPr lang="en-US" sz="2800" baseline="-25000" dirty="0" smtClean="0">
                <a:latin typeface="Comic Sans MS" pitchFamily="66" charset="0"/>
              </a:rPr>
              <a:t>2   </a:t>
            </a:r>
            <a:r>
              <a:rPr lang="en-US" sz="2800" dirty="0" smtClean="0">
                <a:latin typeface="Comic Sans MS" pitchFamily="66" charset="0"/>
              </a:rPr>
              <a:t>phenotype show increased reactivity with anti-H </a:t>
            </a:r>
            <a:r>
              <a:rPr lang="en-US" sz="2800" dirty="0" err="1" smtClean="0">
                <a:latin typeface="Comic Sans MS" pitchFamily="66" charset="0"/>
              </a:rPr>
              <a:t>lectin</a:t>
            </a:r>
            <a:r>
              <a:rPr lang="en-US" sz="2800" dirty="0" smtClean="0">
                <a:latin typeface="Comic Sans MS" pitchFamily="66" charset="0"/>
              </a:rPr>
              <a:t> (</a:t>
            </a:r>
            <a:r>
              <a:rPr lang="en-US" sz="2800" dirty="0" err="1" smtClean="0">
                <a:latin typeface="Comic Sans MS" pitchFamily="66" charset="0"/>
              </a:rPr>
              <a:t>Ulex</a:t>
            </a:r>
            <a:r>
              <a:rPr lang="en-US" sz="2800" dirty="0" smtClean="0">
                <a:latin typeface="Comic Sans MS" pitchFamily="66" charset="0"/>
              </a:rPr>
              <a:t> </a:t>
            </a:r>
            <a:r>
              <a:rPr lang="en-US" sz="2800" dirty="0" err="1" smtClean="0">
                <a:latin typeface="Comic Sans MS" pitchFamily="66" charset="0"/>
              </a:rPr>
              <a:t>europaeus</a:t>
            </a:r>
            <a:r>
              <a:rPr lang="en-US" sz="2800" dirty="0" smtClean="0">
                <a:latin typeface="Comic Sans MS" pitchFamily="66" charset="0"/>
              </a:rPr>
              <a:t>) due to inefficient conversion of H    A antigen</a:t>
            </a:r>
          </a:p>
        </p:txBody>
      </p:sp>
      <p:cxnSp>
        <p:nvCxnSpPr>
          <p:cNvPr id="5" name="Straight Arrow Connector 4"/>
          <p:cNvCxnSpPr/>
          <p:nvPr/>
        </p:nvCxnSpPr>
        <p:spPr>
          <a:xfrm>
            <a:off x="5791200" y="41910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0" y="5638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pPr marL="274320" lvl="1" indent="-274320">
              <a:spcBef>
                <a:spcPts val="580"/>
              </a:spcBef>
              <a:buClr>
                <a:schemeClr val="accent1"/>
              </a:buClr>
            </a:pPr>
            <a:r>
              <a:rPr lang="en-US" sz="2600" dirty="0" smtClean="0">
                <a:latin typeface="Comic Sans MS" pitchFamily="66" charset="0"/>
              </a:rPr>
              <a:t>In addition to A</a:t>
            </a:r>
            <a:r>
              <a:rPr lang="en-US" sz="2600" baseline="-25000" dirty="0" smtClean="0">
                <a:latin typeface="Comic Sans MS" pitchFamily="66" charset="0"/>
              </a:rPr>
              <a:t>2</a:t>
            </a:r>
            <a:r>
              <a:rPr lang="en-US" sz="2600" dirty="0" smtClean="0">
                <a:latin typeface="Comic Sans MS" pitchFamily="66" charset="0"/>
              </a:rPr>
              <a:t> several weaker A subgroups have bee n described </a:t>
            </a:r>
            <a:r>
              <a:rPr lang="en-US" sz="2600" dirty="0" err="1" smtClean="0">
                <a:latin typeface="Comic Sans MS" pitchFamily="66" charset="0"/>
              </a:rPr>
              <a:t>A</a:t>
            </a:r>
            <a:r>
              <a:rPr lang="en-US" sz="2600" baseline="-25000" dirty="0" err="1" smtClean="0">
                <a:latin typeface="Comic Sans MS" pitchFamily="66" charset="0"/>
              </a:rPr>
              <a:t>int</a:t>
            </a:r>
            <a:r>
              <a:rPr lang="en-US" sz="2600" baseline="-25000" dirty="0" smtClean="0">
                <a:latin typeface="Comic Sans MS" pitchFamily="66" charset="0"/>
              </a:rPr>
              <a:t>,</a:t>
            </a:r>
            <a:r>
              <a:rPr lang="en-US" sz="2600" dirty="0" smtClean="0">
                <a:latin typeface="Comic Sans MS" pitchFamily="66" charset="0"/>
              </a:rPr>
              <a:t> A</a:t>
            </a:r>
            <a:r>
              <a:rPr lang="en-US" sz="2600" baseline="-25000" dirty="0" smtClean="0">
                <a:latin typeface="Comic Sans MS" pitchFamily="66" charset="0"/>
              </a:rPr>
              <a:t>3</a:t>
            </a:r>
            <a:r>
              <a:rPr lang="en-US" sz="2600" dirty="0" smtClean="0">
                <a:latin typeface="Comic Sans MS" pitchFamily="66" charset="0"/>
              </a:rPr>
              <a:t>, A</a:t>
            </a:r>
            <a:r>
              <a:rPr lang="en-US" sz="2600" baseline="-25000" dirty="0" smtClean="0">
                <a:latin typeface="Comic Sans MS" pitchFamily="66" charset="0"/>
              </a:rPr>
              <a:t>x</a:t>
            </a:r>
            <a:r>
              <a:rPr lang="en-US" sz="2600" dirty="0" smtClean="0">
                <a:latin typeface="Comic Sans MS" pitchFamily="66" charset="0"/>
              </a:rPr>
              <a:t>, A</a:t>
            </a:r>
            <a:r>
              <a:rPr lang="en-US" sz="2600" baseline="-25000" dirty="0" smtClean="0">
                <a:latin typeface="Comic Sans MS" pitchFamily="66" charset="0"/>
              </a:rPr>
              <a:t>m</a:t>
            </a:r>
            <a:r>
              <a:rPr lang="en-US" sz="2600" dirty="0" smtClean="0">
                <a:latin typeface="Comic Sans MS" pitchFamily="66" charset="0"/>
              </a:rPr>
              <a:t>, A</a:t>
            </a:r>
            <a:r>
              <a:rPr lang="en-US" sz="2600" baseline="-25000" dirty="0" smtClean="0">
                <a:latin typeface="Comic Sans MS" pitchFamily="66" charset="0"/>
              </a:rPr>
              <a:t>x</a:t>
            </a:r>
            <a:r>
              <a:rPr lang="en-US" sz="2600" dirty="0" smtClean="0">
                <a:latin typeface="Comic Sans MS" pitchFamily="66" charset="0"/>
              </a:rPr>
              <a:t>, </a:t>
            </a:r>
            <a:r>
              <a:rPr lang="en-US" sz="2600" dirty="0" err="1" smtClean="0">
                <a:latin typeface="Comic Sans MS" pitchFamily="66" charset="0"/>
              </a:rPr>
              <a:t>A</a:t>
            </a:r>
            <a:r>
              <a:rPr lang="en-US" sz="2600" baseline="-25000" dirty="0" err="1" smtClean="0">
                <a:latin typeface="Comic Sans MS" pitchFamily="66" charset="0"/>
              </a:rPr>
              <a:t>el</a:t>
            </a:r>
            <a:endParaRPr lang="en-US" sz="2600" baseline="-25000" dirty="0" smtClean="0">
              <a:latin typeface="Comic Sans MS" pitchFamily="66" charset="0"/>
            </a:endParaRPr>
          </a:p>
          <a:p>
            <a:pPr marL="274320" lvl="1" indent="-274320">
              <a:spcBef>
                <a:spcPts val="580"/>
              </a:spcBef>
              <a:buClr>
                <a:schemeClr val="accent1"/>
              </a:buClr>
            </a:pPr>
            <a:endParaRPr lang="en-US" sz="2600" baseline="-25000" dirty="0" smtClean="0">
              <a:latin typeface="Comic Sans MS" pitchFamily="66" charset="0"/>
            </a:endParaRPr>
          </a:p>
          <a:p>
            <a:pPr marL="274320" lvl="1" indent="-274320">
              <a:spcBef>
                <a:spcPts val="580"/>
              </a:spcBef>
              <a:buClr>
                <a:schemeClr val="accent1"/>
              </a:buClr>
            </a:pPr>
            <a:endParaRPr lang="en-US" sz="2600" dirty="0" smtClean="0">
              <a:latin typeface="Comic Sans MS" pitchFamily="66" charset="0"/>
            </a:endParaRPr>
          </a:p>
          <a:p>
            <a:endParaRPr lang="en-US" sz="2800" dirty="0">
              <a:latin typeface="Comic Sans MS" pitchFamily="66" charset="0"/>
            </a:endParaRPr>
          </a:p>
        </p:txBody>
      </p:sp>
      <p:pic>
        <p:nvPicPr>
          <p:cNvPr id="7" name="Picture 3"/>
          <p:cNvPicPr>
            <a:picLocks noChangeAspect="1" noChangeArrowheads="1"/>
          </p:cNvPicPr>
          <p:nvPr/>
        </p:nvPicPr>
        <p:blipFill>
          <a:blip r:embed="rId2" cstate="print"/>
          <a:srcRect l="20000" t="31956" r="21250" b="38333"/>
          <a:stretch>
            <a:fillRect/>
          </a:stretch>
        </p:blipFill>
        <p:spPr bwMode="auto">
          <a:xfrm>
            <a:off x="228600" y="2362200"/>
            <a:ext cx="8595360" cy="3124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7" name="Content Placeholder 6"/>
          <p:cNvSpPr>
            <a:spLocks noGrp="1"/>
          </p:cNvSpPr>
          <p:nvPr>
            <p:ph sz="quarter" idx="1"/>
          </p:nvPr>
        </p:nvSpPr>
        <p:spPr/>
        <p:txBody>
          <a:bodyPr>
            <a:normAutofit/>
          </a:bodyPr>
          <a:lstStyle/>
          <a:p>
            <a:r>
              <a:rPr lang="en-US" sz="2800" dirty="0" smtClean="0">
                <a:latin typeface="Comic Sans MS" pitchFamily="66" charset="0"/>
              </a:rPr>
              <a:t>B(A) and A(B) Phenotypes</a:t>
            </a:r>
          </a:p>
          <a:p>
            <a:pPr lvl="1"/>
            <a:r>
              <a:rPr lang="en-US" sz="2600" dirty="0" smtClean="0">
                <a:latin typeface="Comic Sans MS" pitchFamily="66" charset="0"/>
              </a:rPr>
              <a:t> B(A) phenotype </a:t>
            </a:r>
          </a:p>
          <a:p>
            <a:pPr lvl="2"/>
            <a:r>
              <a:rPr lang="en-US" sz="2400" dirty="0" err="1" smtClean="0">
                <a:latin typeface="Comic Sans MS" pitchFamily="66" charset="0"/>
              </a:rPr>
              <a:t>Autosomal</a:t>
            </a:r>
            <a:r>
              <a:rPr lang="en-US" sz="2400" dirty="0" smtClean="0">
                <a:latin typeface="Comic Sans MS" pitchFamily="66" charset="0"/>
              </a:rPr>
              <a:t> dominant phenotype characterized by weak A expression group B Red Cells</a:t>
            </a:r>
          </a:p>
          <a:p>
            <a:pPr lvl="2"/>
            <a:r>
              <a:rPr lang="en-US" sz="2400" dirty="0" smtClean="0">
                <a:latin typeface="Comic Sans MS" pitchFamily="66" charset="0"/>
              </a:rPr>
              <a:t>React strongly with anti-B and weakly with monoclonal anti-A (&lt;2+)</a:t>
            </a:r>
          </a:p>
          <a:p>
            <a:pPr lvl="2"/>
            <a:r>
              <a:rPr lang="en-US" sz="2400" dirty="0" smtClean="0">
                <a:latin typeface="Comic Sans MS" pitchFamily="66" charset="0"/>
              </a:rPr>
              <a:t>Possess a strong anti-A with A</a:t>
            </a:r>
            <a:r>
              <a:rPr lang="en-US" sz="2400" baseline="-25000" dirty="0" smtClean="0">
                <a:latin typeface="Comic Sans MS" pitchFamily="66" charset="0"/>
              </a:rPr>
              <a:t>1</a:t>
            </a:r>
            <a:r>
              <a:rPr lang="en-US" sz="2400" dirty="0" smtClean="0">
                <a:latin typeface="Comic Sans MS" pitchFamily="66" charset="0"/>
              </a:rPr>
              <a:t> and A</a:t>
            </a:r>
            <a:r>
              <a:rPr lang="en-US" sz="2400" baseline="-25000" dirty="0" smtClean="0">
                <a:latin typeface="Comic Sans MS" pitchFamily="66" charset="0"/>
              </a:rPr>
              <a:t>2 </a:t>
            </a:r>
            <a:r>
              <a:rPr lang="en-US" sz="2400" dirty="0" smtClean="0">
                <a:latin typeface="Comic Sans MS" pitchFamily="66" charset="0"/>
              </a:rPr>
              <a:t>red cells in their sera.</a:t>
            </a:r>
          </a:p>
          <a:p>
            <a:pPr lvl="2"/>
            <a:r>
              <a:rPr lang="en-US" sz="2400" dirty="0" smtClean="0">
                <a:latin typeface="Comic Sans MS" pitchFamily="66" charset="0"/>
              </a:rPr>
              <a:t>Testing with polyclonal anti-A should resolve the discrepancy</a:t>
            </a:r>
          </a:p>
          <a:p>
            <a:pPr lvl="2"/>
            <a:endParaRPr lang="en-US" sz="2400" dirty="0" smtClean="0">
              <a:latin typeface="Comic Sans MS" pitchFamily="66" charset="0"/>
            </a:endParaRPr>
          </a:p>
          <a:p>
            <a:pPr lvl="2"/>
            <a:endParaRPr lang="en-US" sz="2400" dirty="0" smtClean="0">
              <a:latin typeface="Comic Sans MS" pitchFamily="66" charset="0"/>
            </a:endParaRPr>
          </a:p>
          <a:p>
            <a:pPr lvl="2"/>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A(B) phenotype </a:t>
            </a:r>
          </a:p>
          <a:p>
            <a:pPr lvl="1"/>
            <a:r>
              <a:rPr lang="en-US" sz="2600" dirty="0" smtClean="0">
                <a:latin typeface="Comic Sans MS" pitchFamily="66" charset="0"/>
              </a:rPr>
              <a:t>has also been described with monoclonal anti-B</a:t>
            </a:r>
          </a:p>
          <a:p>
            <a:pPr lvl="1"/>
            <a:r>
              <a:rPr lang="en-US" sz="2600" dirty="0" smtClean="0">
                <a:latin typeface="Comic Sans MS" pitchFamily="66" charset="0"/>
              </a:rPr>
              <a:t>Associated with elevated H antigen </a:t>
            </a:r>
          </a:p>
          <a:p>
            <a:endParaRPr lang="en-US"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lnSpcReduction="10000"/>
          </a:bodyPr>
          <a:lstStyle/>
          <a:p>
            <a:r>
              <a:rPr lang="en-US" sz="2800" dirty="0" smtClean="0">
                <a:latin typeface="Comic Sans MS" pitchFamily="66" charset="0"/>
              </a:rPr>
              <a:t>Acquired B Phenotype</a:t>
            </a:r>
          </a:p>
          <a:p>
            <a:pPr lvl="1"/>
            <a:r>
              <a:rPr lang="en-US" sz="2600" dirty="0" smtClean="0">
                <a:latin typeface="Comic Sans MS" pitchFamily="66" charset="0"/>
              </a:rPr>
              <a:t>An acquired transient serologic discrepancy encountered in group A individuals </a:t>
            </a:r>
          </a:p>
          <a:p>
            <a:pPr lvl="1"/>
            <a:r>
              <a:rPr lang="en-US" sz="2600" dirty="0" smtClean="0">
                <a:latin typeface="Comic Sans MS" pitchFamily="66" charset="0"/>
              </a:rPr>
              <a:t>Suspected when a patient or donor who has historically typed as group A now presents with B expression on forward red cell grouping</a:t>
            </a:r>
          </a:p>
          <a:p>
            <a:pPr lvl="1"/>
            <a:r>
              <a:rPr lang="en-US" sz="2600" dirty="0" smtClean="0">
                <a:latin typeface="Comic Sans MS" pitchFamily="66" charset="0"/>
              </a:rPr>
              <a:t>Serologically </a:t>
            </a:r>
          </a:p>
          <a:p>
            <a:pPr lvl="2"/>
            <a:r>
              <a:rPr lang="en-US" sz="2400" dirty="0" smtClean="0">
                <a:latin typeface="Comic Sans MS" pitchFamily="66" charset="0"/>
              </a:rPr>
              <a:t>Strong agglutination with anti-A</a:t>
            </a:r>
          </a:p>
          <a:p>
            <a:pPr lvl="2"/>
            <a:r>
              <a:rPr lang="en-US" sz="2400" dirty="0" smtClean="0">
                <a:latin typeface="Comic Sans MS" pitchFamily="66" charset="0"/>
              </a:rPr>
              <a:t>Weak agglutination with monoclonal  anti-B</a:t>
            </a:r>
          </a:p>
          <a:p>
            <a:pPr lvl="2"/>
            <a:r>
              <a:rPr lang="en-US" sz="2400" dirty="0" smtClean="0">
                <a:latin typeface="Comic Sans MS" pitchFamily="66" charset="0"/>
              </a:rPr>
              <a:t>Strong Anti-B in serum</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Acquired B Phenotype</a:t>
            </a:r>
          </a:p>
          <a:p>
            <a:pPr lvl="1"/>
            <a:r>
              <a:rPr lang="en-US" sz="2600" dirty="0" smtClean="0">
                <a:latin typeface="Comic Sans MS" pitchFamily="66" charset="0"/>
              </a:rPr>
              <a:t>Occurs in the setting of infection by gastrointestinal bacteria.  </a:t>
            </a:r>
          </a:p>
          <a:p>
            <a:pPr lvl="1"/>
            <a:r>
              <a:rPr lang="en-US" sz="2600" dirty="0" smtClean="0">
                <a:latin typeface="Comic Sans MS" pitchFamily="66" charset="0"/>
              </a:rPr>
              <a:t>Many enteric bacteria  possess a </a:t>
            </a:r>
            <a:r>
              <a:rPr lang="en-US" sz="2600" dirty="0" err="1" smtClean="0">
                <a:latin typeface="Comic Sans MS" pitchFamily="66" charset="0"/>
              </a:rPr>
              <a:t>deacetylase</a:t>
            </a:r>
            <a:r>
              <a:rPr lang="en-US" sz="2600" dirty="0" smtClean="0">
                <a:latin typeface="Comic Sans MS" pitchFamily="66" charset="0"/>
              </a:rPr>
              <a:t> enzyme capable of converting A antigen to a B like analog</a:t>
            </a:r>
          </a:p>
          <a:p>
            <a:pPr lvl="1"/>
            <a:r>
              <a:rPr lang="en-US" sz="2600" dirty="0" smtClean="0">
                <a:latin typeface="Comic Sans MS" pitchFamily="66" charset="0"/>
              </a:rPr>
              <a:t>To resolve red cells should be retyped using a different monoclonal anti-B or acidified human anti-B</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ABO Antibodies (Anti-A and Anti-B)</a:t>
            </a:r>
          </a:p>
          <a:p>
            <a:pPr lvl="1"/>
            <a:r>
              <a:rPr lang="en-US" sz="2600" dirty="0" smtClean="0">
                <a:latin typeface="Comic Sans MS" pitchFamily="66" charset="0"/>
              </a:rPr>
              <a:t>Group A and Group B individuals: </a:t>
            </a:r>
            <a:r>
              <a:rPr lang="en-US" sz="2600" dirty="0" err="1" smtClean="0">
                <a:latin typeface="Comic Sans MS" pitchFamily="66" charset="0"/>
              </a:rPr>
              <a:t>IgM</a:t>
            </a:r>
            <a:r>
              <a:rPr lang="en-US" sz="2600" dirty="0" smtClean="0">
                <a:latin typeface="Comic Sans MS" pitchFamily="66" charset="0"/>
              </a:rPr>
              <a:t> predominant </a:t>
            </a:r>
            <a:r>
              <a:rPr lang="en-US" sz="2600" dirty="0" err="1" smtClean="0">
                <a:latin typeface="Comic Sans MS" pitchFamily="66" charset="0"/>
              </a:rPr>
              <a:t>isotype</a:t>
            </a:r>
            <a:r>
              <a:rPr lang="en-US" sz="2600" dirty="0" smtClean="0">
                <a:latin typeface="Comic Sans MS" pitchFamily="66" charset="0"/>
              </a:rPr>
              <a:t> </a:t>
            </a:r>
          </a:p>
          <a:p>
            <a:pPr lvl="1"/>
            <a:r>
              <a:rPr lang="en-US" sz="2600" dirty="0" smtClean="0">
                <a:latin typeface="Comic Sans MS" pitchFamily="66" charset="0"/>
              </a:rPr>
              <a:t>Group O individuals: </a:t>
            </a:r>
            <a:r>
              <a:rPr lang="en-US" sz="2600" dirty="0" err="1" smtClean="0">
                <a:latin typeface="Comic Sans MS" pitchFamily="66" charset="0"/>
              </a:rPr>
              <a:t>IgG</a:t>
            </a:r>
            <a:r>
              <a:rPr lang="en-US" sz="2600" dirty="0" smtClean="0">
                <a:latin typeface="Comic Sans MS" pitchFamily="66" charset="0"/>
              </a:rPr>
              <a:t> is the predominant </a:t>
            </a:r>
            <a:r>
              <a:rPr lang="en-US" sz="2600" dirty="0" err="1" smtClean="0">
                <a:latin typeface="Comic Sans MS" pitchFamily="66" charset="0"/>
              </a:rPr>
              <a:t>isotype</a:t>
            </a:r>
            <a:endParaRPr lang="en-US" sz="2600" dirty="0" smtClean="0">
              <a:latin typeface="Comic Sans MS" pitchFamily="66" charset="0"/>
            </a:endParaRPr>
          </a:p>
          <a:p>
            <a:pPr lvl="2"/>
            <a:r>
              <a:rPr lang="en-US" sz="2400" dirty="0" smtClean="0">
                <a:latin typeface="Comic Sans MS" pitchFamily="66" charset="0"/>
              </a:rPr>
              <a:t>HDFN (Hemolytic Disease of the fetus and newborn, </a:t>
            </a:r>
            <a:r>
              <a:rPr lang="en-US" sz="2400" dirty="0" err="1" smtClean="0">
                <a:latin typeface="Comic Sans MS" pitchFamily="66" charset="0"/>
              </a:rPr>
              <a:t>IgG</a:t>
            </a:r>
            <a:r>
              <a:rPr lang="en-US" sz="2400" dirty="0" smtClean="0">
                <a:latin typeface="Comic Sans MS" pitchFamily="66" charset="0"/>
              </a:rPr>
              <a:t> can cross the placenta</a:t>
            </a:r>
            <a:endParaRPr lang="en-US" sz="2200" dirty="0" smtClean="0">
              <a:latin typeface="Comic Sans MS" pitchFamily="66" charset="0"/>
            </a:endParaRPr>
          </a:p>
          <a:p>
            <a:pPr lvl="1"/>
            <a:r>
              <a:rPr lang="en-US" sz="2600" dirty="0" smtClean="0">
                <a:latin typeface="Comic Sans MS" pitchFamily="66" charset="0"/>
              </a:rPr>
              <a:t>Agglutinate red cells at RT or cooler </a:t>
            </a:r>
          </a:p>
          <a:p>
            <a:pPr lvl="1"/>
            <a:r>
              <a:rPr lang="en-US" sz="2600" dirty="0" smtClean="0">
                <a:latin typeface="Comic Sans MS" pitchFamily="66" charset="0"/>
              </a:rPr>
              <a:t>Activate complement at 37C</a:t>
            </a:r>
          </a:p>
          <a:p>
            <a:pPr lvl="2"/>
            <a:endParaRPr lang="en-US" sz="2400" dirty="0" smtClean="0">
              <a:latin typeface="Comic Sans MS" pitchFamily="66" charset="0"/>
            </a:endParaRPr>
          </a:p>
          <a:p>
            <a:pPr lvl="1"/>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ABO Antibodies (Anti-A,B)</a:t>
            </a:r>
          </a:p>
          <a:p>
            <a:pPr lvl="1"/>
            <a:r>
              <a:rPr lang="en-US" sz="2600" dirty="0" smtClean="0">
                <a:latin typeface="Comic Sans MS" pitchFamily="66" charset="0"/>
              </a:rPr>
              <a:t>Sera from group O individuals </a:t>
            </a:r>
          </a:p>
          <a:p>
            <a:pPr lvl="1"/>
            <a:r>
              <a:rPr lang="en-US" sz="2600" dirty="0" smtClean="0">
                <a:latin typeface="Comic Sans MS" pitchFamily="66" charset="0"/>
              </a:rPr>
              <a:t>Reacts with both A and B red cells</a:t>
            </a:r>
          </a:p>
          <a:p>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ABO Antibodies (Anti-A</a:t>
            </a:r>
            <a:r>
              <a:rPr lang="en-US" sz="2800" baseline="-25000" dirty="0" smtClean="0">
                <a:latin typeface="Comic Sans MS" pitchFamily="66" charset="0"/>
              </a:rPr>
              <a:t>1</a:t>
            </a:r>
            <a:r>
              <a:rPr lang="en-US" sz="2800" dirty="0" smtClean="0">
                <a:latin typeface="Comic Sans MS" pitchFamily="66" charset="0"/>
              </a:rPr>
              <a:t>)</a:t>
            </a:r>
          </a:p>
          <a:p>
            <a:pPr lvl="1"/>
            <a:r>
              <a:rPr lang="en-US" sz="2600" dirty="0" smtClean="0">
                <a:latin typeface="Comic Sans MS" pitchFamily="66" charset="0"/>
              </a:rPr>
              <a:t>Occurs as an alloantibody in the serum of </a:t>
            </a:r>
          </a:p>
          <a:p>
            <a:pPr lvl="2"/>
            <a:r>
              <a:rPr lang="en-US" sz="2400" dirty="0" smtClean="0">
                <a:latin typeface="Comic Sans MS" pitchFamily="66" charset="0"/>
              </a:rPr>
              <a:t>1% to 8% of A2 individuals </a:t>
            </a:r>
          </a:p>
          <a:p>
            <a:pPr lvl="2"/>
            <a:r>
              <a:rPr lang="en-US" sz="2400" dirty="0" smtClean="0">
                <a:latin typeface="Comic Sans MS" pitchFamily="66" charset="0"/>
              </a:rPr>
              <a:t>22% to 35% of A2B individuals</a:t>
            </a:r>
            <a:endParaRPr lang="en-US" sz="2200" dirty="0" smtClean="0">
              <a:latin typeface="Comic Sans MS" pitchFamily="66" charset="0"/>
            </a:endParaRPr>
          </a:p>
          <a:p>
            <a:pPr lvl="1"/>
            <a:r>
              <a:rPr lang="en-US" sz="2600" dirty="0" smtClean="0">
                <a:latin typeface="Comic Sans MS" pitchFamily="66" charset="0"/>
              </a:rPr>
              <a:t>Causes ABO Discrepancies </a:t>
            </a:r>
          </a:p>
          <a:p>
            <a:pPr lvl="1"/>
            <a:r>
              <a:rPr lang="en-US" sz="2600" dirty="0" smtClean="0">
                <a:latin typeface="Comic Sans MS" pitchFamily="66" charset="0"/>
              </a:rPr>
              <a:t>Leads to incompatible </a:t>
            </a:r>
            <a:r>
              <a:rPr lang="en-US" sz="2600" dirty="0" err="1" smtClean="0">
                <a:latin typeface="Comic Sans MS" pitchFamily="66" charset="0"/>
              </a:rPr>
              <a:t>crossmatches</a:t>
            </a:r>
            <a:endParaRPr lang="en-US" sz="2600" dirty="0" smtClean="0">
              <a:latin typeface="Comic Sans MS" pitchFamily="66" charset="0"/>
            </a:endParaRPr>
          </a:p>
          <a:p>
            <a:pPr lvl="1"/>
            <a:r>
              <a:rPr lang="en-US" sz="2600" dirty="0" err="1" smtClean="0">
                <a:latin typeface="Comic Sans MS" pitchFamily="66" charset="0"/>
              </a:rPr>
              <a:t>IgM</a:t>
            </a:r>
            <a:r>
              <a:rPr lang="en-US" sz="2600" dirty="0" smtClean="0">
                <a:latin typeface="Comic Sans MS" pitchFamily="66" charset="0"/>
              </a:rPr>
              <a:t> </a:t>
            </a:r>
            <a:r>
              <a:rPr lang="en-US" sz="2600" dirty="0" err="1" smtClean="0">
                <a:latin typeface="Comic Sans MS" pitchFamily="66" charset="0"/>
              </a:rPr>
              <a:t>istotype</a:t>
            </a:r>
            <a:r>
              <a:rPr lang="en-US" sz="2600" dirty="0" smtClean="0">
                <a:latin typeface="Comic Sans MS" pitchFamily="66" charset="0"/>
              </a:rPr>
              <a:t>, reacts at RT or below</a:t>
            </a:r>
          </a:p>
          <a:p>
            <a:pPr lvl="1"/>
            <a:r>
              <a:rPr lang="en-US" sz="2600" dirty="0" smtClean="0">
                <a:latin typeface="Comic Sans MS" pitchFamily="66" charset="0"/>
              </a:rPr>
              <a:t>Considered clinically insignificant</a:t>
            </a:r>
          </a:p>
          <a:p>
            <a:pPr lvl="1">
              <a:buNone/>
            </a:pPr>
            <a:endParaRPr lang="en-US" sz="26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3200" dirty="0" smtClean="0">
                <a:latin typeface="Comic Sans MS" pitchFamily="66" charset="0"/>
              </a:rPr>
              <a:t>Objectives</a:t>
            </a:r>
          </a:p>
          <a:p>
            <a:pPr lvl="1"/>
            <a:r>
              <a:rPr lang="en-US" sz="2800" dirty="0" smtClean="0">
                <a:latin typeface="Comic Sans MS" pitchFamily="66" charset="0"/>
              </a:rPr>
              <a:t>To explain the ABO System</a:t>
            </a:r>
          </a:p>
          <a:p>
            <a:pPr lvl="1"/>
            <a:r>
              <a:rPr lang="en-US" sz="2800" dirty="0" smtClean="0">
                <a:latin typeface="Comic Sans MS" pitchFamily="66" charset="0"/>
              </a:rPr>
              <a:t>To solve an ABO Discrepancy</a:t>
            </a:r>
          </a:p>
          <a:p>
            <a:pPr lvl="1"/>
            <a:r>
              <a:rPr lang="en-US" sz="2800" dirty="0" smtClean="0">
                <a:latin typeface="Comic Sans MS" pitchFamily="66" charset="0"/>
              </a:rPr>
              <a:t>Entry of results in Softbank</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Routine testing</a:t>
            </a:r>
          </a:p>
          <a:p>
            <a:pPr lvl="1"/>
            <a:r>
              <a:rPr lang="en-US" sz="2600" dirty="0" smtClean="0">
                <a:latin typeface="Comic Sans MS" pitchFamily="66" charset="0"/>
              </a:rPr>
              <a:t>Donor samples are tested at the time of donation</a:t>
            </a:r>
          </a:p>
          <a:p>
            <a:pPr lvl="1"/>
            <a:r>
              <a:rPr lang="en-US" sz="2600" dirty="0" smtClean="0">
                <a:latin typeface="Comic Sans MS" pitchFamily="66" charset="0"/>
              </a:rPr>
              <a:t>Receipt of Red Cells units in a transfusion service (confirmatory testing) </a:t>
            </a:r>
          </a:p>
          <a:p>
            <a:pPr lvl="1"/>
            <a:r>
              <a:rPr lang="en-US" sz="2600" dirty="0" err="1" smtClean="0">
                <a:latin typeface="Comic Sans MS" pitchFamily="66" charset="0"/>
              </a:rPr>
              <a:t>Pretransfusion</a:t>
            </a:r>
            <a:r>
              <a:rPr lang="en-US" sz="2600" dirty="0" smtClean="0">
                <a:latin typeface="Comic Sans MS" pitchFamily="66" charset="0"/>
              </a:rPr>
              <a:t> testing prior to Transfusion</a:t>
            </a:r>
          </a:p>
          <a:p>
            <a:pPr lvl="1"/>
            <a:r>
              <a:rPr lang="en-US" sz="2600" dirty="0" smtClean="0">
                <a:latin typeface="Comic Sans MS" pitchFamily="66" charset="0"/>
              </a:rPr>
              <a:t>ABO requires forward and reverse testing</a:t>
            </a:r>
          </a:p>
          <a:p>
            <a:pPr lvl="1"/>
            <a:r>
              <a:rPr lang="en-US" sz="2600" dirty="0" smtClean="0">
                <a:latin typeface="Comic Sans MS" pitchFamily="66" charset="0"/>
              </a:rPr>
              <a:t>Reverse testing not required </a:t>
            </a:r>
          </a:p>
          <a:p>
            <a:pPr lvl="2"/>
            <a:r>
              <a:rPr lang="en-US" sz="2400" dirty="0" smtClean="0">
                <a:latin typeface="Comic Sans MS" pitchFamily="66" charset="0"/>
              </a:rPr>
              <a:t>Confirmatory testing</a:t>
            </a:r>
          </a:p>
          <a:p>
            <a:pPr lvl="2"/>
            <a:r>
              <a:rPr lang="en-US" sz="2400" dirty="0" smtClean="0">
                <a:latin typeface="Comic Sans MS" pitchFamily="66" charset="0"/>
              </a:rPr>
              <a:t>Infants &lt;4months</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ABO Discrepancy</a:t>
            </a:r>
          </a:p>
          <a:p>
            <a:pPr lvl="1"/>
            <a:r>
              <a:rPr lang="en-US" sz="2600" dirty="0" smtClean="0">
                <a:latin typeface="Comic Sans MS" pitchFamily="66" charset="0"/>
              </a:rPr>
              <a:t>Exists when the results of red cell tests do not agree with serum (plasma) tests usually caused by unexpected negative or unexpected positive results in either the forward or reverse typing.</a:t>
            </a:r>
          </a:p>
          <a:p>
            <a:pPr lvl="1"/>
            <a:r>
              <a:rPr lang="en-US" sz="2600" dirty="0" smtClean="0">
                <a:latin typeface="Comic Sans MS" pitchFamily="66" charset="0"/>
              </a:rPr>
              <a:t>The discrepant results must be recorded, interpretation of the ABO group must be delayed until the discrepancy has been resolved.</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Red Cell Testing Problems</a:t>
            </a:r>
          </a:p>
          <a:p>
            <a:pPr lvl="1"/>
            <a:r>
              <a:rPr lang="en-US" sz="2600" dirty="0" smtClean="0">
                <a:latin typeface="Comic Sans MS" pitchFamily="66" charset="0"/>
              </a:rPr>
              <a:t>Weak ABO expression: inheritance, leukemia and other malignancies</a:t>
            </a:r>
          </a:p>
          <a:p>
            <a:pPr lvl="1"/>
            <a:r>
              <a:rPr lang="en-US" sz="2600" dirty="0" smtClean="0">
                <a:latin typeface="Comic Sans MS" pitchFamily="66" charset="0"/>
              </a:rPr>
              <a:t>Mixed Field agglutination </a:t>
            </a:r>
          </a:p>
          <a:p>
            <a:pPr lvl="2"/>
            <a:r>
              <a:rPr lang="en-US" sz="2400" dirty="0" smtClean="0">
                <a:latin typeface="Comic Sans MS" pitchFamily="66" charset="0"/>
              </a:rPr>
              <a:t>due to out of group red cell transfusion </a:t>
            </a:r>
          </a:p>
          <a:p>
            <a:pPr lvl="2"/>
            <a:r>
              <a:rPr lang="en-US" sz="2400" dirty="0" smtClean="0">
                <a:latin typeface="Comic Sans MS" pitchFamily="66" charset="0"/>
              </a:rPr>
              <a:t>hematopoietic progenitor cell transplant</a:t>
            </a:r>
          </a:p>
          <a:p>
            <a:pPr lvl="2"/>
            <a:r>
              <a:rPr lang="en-US" sz="2400" dirty="0" smtClean="0">
                <a:latin typeface="Comic Sans MS" pitchFamily="66" charset="0"/>
              </a:rPr>
              <a:t>Subgroup A</a:t>
            </a:r>
            <a:r>
              <a:rPr lang="en-US" sz="2400" baseline="-25000" dirty="0" smtClean="0">
                <a:latin typeface="Comic Sans MS" pitchFamily="66" charset="0"/>
              </a:rPr>
              <a:t>3</a:t>
            </a:r>
            <a:r>
              <a:rPr lang="en-US" sz="2400" dirty="0" smtClean="0">
                <a:latin typeface="Comic Sans MS" pitchFamily="66" charset="0"/>
              </a:rPr>
              <a:t> </a:t>
            </a:r>
          </a:p>
          <a:p>
            <a:pPr lvl="2"/>
            <a:r>
              <a:rPr lang="en-US" sz="2400" dirty="0" smtClean="0">
                <a:latin typeface="Comic Sans MS" pitchFamily="66" charset="0"/>
              </a:rPr>
              <a:t>Blood group </a:t>
            </a:r>
            <a:r>
              <a:rPr lang="en-US" sz="2400" dirty="0" err="1" smtClean="0">
                <a:latin typeface="Comic Sans MS" pitchFamily="66" charset="0"/>
              </a:rPr>
              <a:t>chimerism</a:t>
            </a:r>
            <a:r>
              <a:rPr lang="en-US" sz="2400" dirty="0" smtClean="0">
                <a:latin typeface="Comic Sans MS" pitchFamily="66" charset="0"/>
              </a:rPr>
              <a:t> in fraternal twins</a:t>
            </a:r>
            <a:endParaRPr lang="en-US" sz="2600" dirty="0" smtClean="0">
              <a:latin typeface="Comic Sans MS" pitchFamily="66" charset="0"/>
            </a:endParaRPr>
          </a:p>
          <a:p>
            <a:pPr lvl="1"/>
            <a:r>
              <a:rPr lang="en-US" sz="2600" dirty="0" smtClean="0">
                <a:latin typeface="Comic Sans MS" pitchFamily="66" charset="0"/>
              </a:rPr>
              <a:t>Neutralization of anti-A and anti-B typing reagents</a:t>
            </a:r>
          </a:p>
          <a:p>
            <a:pPr lvl="2">
              <a:buNone/>
            </a:pPr>
            <a:endParaRPr lang="en-US" sz="2400" dirty="0" smtClean="0">
              <a:latin typeface="Comic Sans MS" pitchFamily="66" charset="0"/>
            </a:endParaRPr>
          </a:p>
          <a:p>
            <a:pPr lvl="2"/>
            <a:endParaRPr lang="en-US" sz="2400" dirty="0" smtClean="0">
              <a:latin typeface="Comic Sans MS" pitchFamily="66" charset="0"/>
            </a:endParaRPr>
          </a:p>
          <a:p>
            <a:pPr lvl="2"/>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Red Cell Testing Problems (cont.)</a:t>
            </a:r>
          </a:p>
          <a:p>
            <a:pPr lvl="1"/>
            <a:r>
              <a:rPr lang="en-US" sz="2600" dirty="0" smtClean="0">
                <a:latin typeface="Comic Sans MS" pitchFamily="66" charset="0"/>
              </a:rPr>
              <a:t>Spontaneous agglutination or </a:t>
            </a:r>
            <a:r>
              <a:rPr lang="en-US" sz="2600" dirty="0" err="1" smtClean="0">
                <a:latin typeface="Comic Sans MS" pitchFamily="66" charset="0"/>
              </a:rPr>
              <a:t>autoagglutination</a:t>
            </a:r>
            <a:r>
              <a:rPr lang="en-US" sz="2600" dirty="0" smtClean="0">
                <a:latin typeface="Comic Sans MS" pitchFamily="66" charset="0"/>
              </a:rPr>
              <a:t> of serum or plasma suspended red cells caused by heavy coating of red cells by potent </a:t>
            </a:r>
            <a:r>
              <a:rPr lang="en-US" sz="2600" dirty="0" err="1" smtClean="0">
                <a:latin typeface="Comic Sans MS" pitchFamily="66" charset="0"/>
              </a:rPr>
              <a:t>autoagglutinins</a:t>
            </a:r>
            <a:endParaRPr lang="en-US" sz="2600" dirty="0" smtClean="0">
              <a:latin typeface="Comic Sans MS" pitchFamily="66" charset="0"/>
            </a:endParaRPr>
          </a:p>
          <a:p>
            <a:pPr lvl="1"/>
            <a:r>
              <a:rPr lang="en-US" sz="2600" dirty="0" smtClean="0">
                <a:latin typeface="Comic Sans MS" pitchFamily="66" charset="0"/>
              </a:rPr>
              <a:t>Nonspecific aggregation of serum or plasma suspended red cells caused by abnormal concentrations of serum proteins or infused macromolecular solutions.</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Red Cell Testing Problems (cont.)</a:t>
            </a:r>
          </a:p>
          <a:p>
            <a:pPr lvl="1"/>
            <a:r>
              <a:rPr lang="en-US" sz="2600" dirty="0" smtClean="0">
                <a:latin typeface="Comic Sans MS" pitchFamily="66" charset="0"/>
              </a:rPr>
              <a:t>False-Positive reactions caused by a pH-dependent autoantibody, a reagent dependent antibody or </a:t>
            </a:r>
            <a:r>
              <a:rPr lang="en-US" sz="2600" dirty="0" err="1" smtClean="0">
                <a:latin typeface="Comic Sans MS" pitchFamily="66" charset="0"/>
              </a:rPr>
              <a:t>rouleaux</a:t>
            </a:r>
            <a:endParaRPr lang="en-US" sz="2600" dirty="0" smtClean="0">
              <a:latin typeface="Comic Sans MS" pitchFamily="66" charset="0"/>
            </a:endParaRPr>
          </a:p>
          <a:p>
            <a:pPr lvl="1"/>
            <a:r>
              <a:rPr lang="en-US" sz="2600" dirty="0" smtClean="0">
                <a:latin typeface="Comic Sans MS" pitchFamily="66" charset="0"/>
              </a:rPr>
              <a:t>Acquired B, B(A) or A(B)</a:t>
            </a:r>
          </a:p>
          <a:p>
            <a:pPr lvl="1"/>
            <a:r>
              <a:rPr lang="en-US" sz="2600" dirty="0" err="1" smtClean="0">
                <a:latin typeface="Comic Sans MS" pitchFamily="66" charset="0"/>
              </a:rPr>
              <a:t>Polyagglutination</a:t>
            </a:r>
            <a:r>
              <a:rPr lang="en-US" sz="2600" dirty="0" smtClean="0">
                <a:latin typeface="Comic Sans MS" pitchFamily="66" charset="0"/>
              </a:rPr>
              <a:t> (T activation) resulting from inherited or acquired abnormalities of the red cell membrane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Problems with Serum or Plasma Testing</a:t>
            </a:r>
          </a:p>
          <a:p>
            <a:pPr lvl="1"/>
            <a:r>
              <a:rPr lang="en-US" sz="2600" dirty="0" smtClean="0">
                <a:latin typeface="Comic Sans MS" pitchFamily="66" charset="0"/>
              </a:rPr>
              <a:t>Small fibrin clots in plasma</a:t>
            </a:r>
          </a:p>
          <a:p>
            <a:pPr lvl="1"/>
            <a:r>
              <a:rPr lang="en-US" sz="2600" dirty="0" smtClean="0">
                <a:latin typeface="Comic Sans MS" pitchFamily="66" charset="0"/>
              </a:rPr>
              <a:t>Incompletely clotted serum</a:t>
            </a:r>
          </a:p>
          <a:p>
            <a:pPr lvl="1"/>
            <a:r>
              <a:rPr lang="en-US" sz="2600" dirty="0" smtClean="0">
                <a:latin typeface="Comic Sans MS" pitchFamily="66" charset="0"/>
              </a:rPr>
              <a:t>Lack of detectable </a:t>
            </a:r>
            <a:r>
              <a:rPr lang="en-US" sz="2600" dirty="0" err="1" smtClean="0">
                <a:latin typeface="Comic Sans MS" pitchFamily="66" charset="0"/>
              </a:rPr>
              <a:t>isoagglutinins</a:t>
            </a:r>
            <a:r>
              <a:rPr lang="en-US" sz="2600" dirty="0" smtClean="0">
                <a:latin typeface="Comic Sans MS" pitchFamily="66" charset="0"/>
              </a:rPr>
              <a:t> in infants less than 4 months</a:t>
            </a:r>
          </a:p>
          <a:p>
            <a:pPr lvl="1"/>
            <a:r>
              <a:rPr lang="en-US" sz="2600" dirty="0" smtClean="0">
                <a:latin typeface="Comic Sans MS" pitchFamily="66" charset="0"/>
              </a:rPr>
              <a:t>Absence of ABO agglutinins caused by a weak A or B subgroup</a:t>
            </a:r>
          </a:p>
          <a:p>
            <a:pPr lvl="1"/>
            <a:r>
              <a:rPr lang="en-US" sz="2600" dirty="0" smtClean="0">
                <a:latin typeface="Comic Sans MS" pitchFamily="66" charset="0"/>
              </a:rPr>
              <a:t>ABO Incompatible HPC transplantation </a:t>
            </a:r>
          </a:p>
          <a:p>
            <a:pPr lvl="1"/>
            <a:r>
              <a:rPr lang="en-US" sz="2600" dirty="0" smtClean="0">
                <a:latin typeface="Comic Sans MS" pitchFamily="66" charset="0"/>
              </a:rPr>
              <a:t>Severe </a:t>
            </a:r>
            <a:r>
              <a:rPr lang="en-US" sz="2600" dirty="0" err="1" smtClean="0">
                <a:latin typeface="Comic Sans MS" pitchFamily="66" charset="0"/>
              </a:rPr>
              <a:t>hypogammaglobulinemia</a:t>
            </a:r>
            <a:endParaRPr lang="en-US" sz="2600" dirty="0" smtClean="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Problems with Serum or Plasma Testing (cont.)</a:t>
            </a:r>
          </a:p>
          <a:p>
            <a:pPr lvl="1"/>
            <a:r>
              <a:rPr lang="en-US" sz="2600" dirty="0" smtClean="0">
                <a:latin typeface="Comic Sans MS" pitchFamily="66" charset="0"/>
              </a:rPr>
              <a:t>Cold </a:t>
            </a:r>
            <a:r>
              <a:rPr lang="en-US" sz="2600" dirty="0" err="1" smtClean="0">
                <a:latin typeface="Comic Sans MS" pitchFamily="66" charset="0"/>
              </a:rPr>
              <a:t>alloantibodies</a:t>
            </a:r>
            <a:r>
              <a:rPr lang="en-US" sz="2600" dirty="0" smtClean="0">
                <a:latin typeface="Comic Sans MS" pitchFamily="66" charset="0"/>
              </a:rPr>
              <a:t> or </a:t>
            </a:r>
            <a:r>
              <a:rPr lang="en-US" sz="2600" dirty="0" err="1" smtClean="0">
                <a:latin typeface="Comic Sans MS" pitchFamily="66" charset="0"/>
              </a:rPr>
              <a:t>autoantibodies</a:t>
            </a:r>
            <a:endParaRPr lang="en-US" sz="2600" dirty="0" smtClean="0">
              <a:latin typeface="Comic Sans MS" pitchFamily="66" charset="0"/>
            </a:endParaRPr>
          </a:p>
          <a:p>
            <a:pPr lvl="1"/>
            <a:r>
              <a:rPr lang="en-US" sz="2600" dirty="0" err="1" smtClean="0">
                <a:latin typeface="Comic Sans MS" pitchFamily="66" charset="0"/>
              </a:rPr>
              <a:t>Ab</a:t>
            </a:r>
            <a:r>
              <a:rPr lang="en-US" sz="2600" dirty="0" smtClean="0">
                <a:latin typeface="Comic Sans MS" pitchFamily="66" charset="0"/>
              </a:rPr>
              <a:t> directed against constituents in the diluents used to preserve reagent A</a:t>
            </a:r>
            <a:r>
              <a:rPr lang="en-US" sz="2600" baseline="-25000" dirty="0" smtClean="0">
                <a:latin typeface="Comic Sans MS" pitchFamily="66" charset="0"/>
              </a:rPr>
              <a:t>1</a:t>
            </a:r>
            <a:r>
              <a:rPr lang="en-US" sz="2600" dirty="0" smtClean="0">
                <a:latin typeface="Comic Sans MS" pitchFamily="66" charset="0"/>
              </a:rPr>
              <a:t> and B red cells.</a:t>
            </a:r>
          </a:p>
          <a:p>
            <a:pPr lvl="1"/>
            <a:r>
              <a:rPr lang="en-US" sz="2600" dirty="0" smtClean="0">
                <a:latin typeface="Comic Sans MS" pitchFamily="66" charset="0"/>
              </a:rPr>
              <a:t>Nonspecific aggregation or agglutination caused by HMW plasma expanders, </a:t>
            </a:r>
            <a:r>
              <a:rPr lang="en-US" sz="2600" dirty="0" err="1" smtClean="0">
                <a:latin typeface="Comic Sans MS" pitchFamily="66" charset="0"/>
              </a:rPr>
              <a:t>rouleaux</a:t>
            </a:r>
            <a:r>
              <a:rPr lang="en-US" sz="2600" dirty="0" smtClean="0">
                <a:latin typeface="Comic Sans MS" pitchFamily="66" charset="0"/>
              </a:rPr>
              <a:t>, high serum protein concentrates or altered serum proteins ratios.</a:t>
            </a:r>
          </a:p>
          <a:p>
            <a:pPr lvl="1">
              <a:buNone/>
            </a:pPr>
            <a:endParaRPr lang="en-US" sz="2600" dirty="0" smtClean="0">
              <a:latin typeface="Comic Sans MS" pitchFamily="66" charset="0"/>
            </a:endParaRPr>
          </a:p>
          <a:p>
            <a:pPr lvl="1"/>
            <a:endParaRPr lang="en-US" sz="2600" dirty="0" smtClean="0">
              <a:latin typeface="Comic Sans MS" pitchFamily="66" charset="0"/>
            </a:endParaRPr>
          </a:p>
          <a:p>
            <a:pPr lvl="1"/>
            <a:endParaRPr lang="en-US"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Problems with Serum or Plasma Testing (cont.)</a:t>
            </a:r>
          </a:p>
          <a:p>
            <a:pPr lvl="1"/>
            <a:r>
              <a:rPr lang="en-US" sz="2600" dirty="0" smtClean="0">
                <a:latin typeface="Comic Sans MS" pitchFamily="66" charset="0"/>
              </a:rPr>
              <a:t>Recent transfusion of out of group plasma containing components</a:t>
            </a:r>
          </a:p>
          <a:p>
            <a:pPr lvl="1"/>
            <a:r>
              <a:rPr lang="en-US" sz="2600" dirty="0" smtClean="0">
                <a:latin typeface="Comic Sans MS" pitchFamily="66" charset="0"/>
              </a:rPr>
              <a:t>Recent infusion of IVIG</a:t>
            </a:r>
          </a:p>
          <a:p>
            <a:pPr lvl="1">
              <a:buNone/>
            </a:pPr>
            <a:endParaRPr lang="en-US"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ABO Discrepancy </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Technical Errors</a:t>
            </a:r>
          </a:p>
          <a:p>
            <a:pPr lvl="1"/>
            <a:r>
              <a:rPr lang="en-US" sz="2600" dirty="0" smtClean="0">
                <a:latin typeface="Comic Sans MS" pitchFamily="66" charset="0"/>
              </a:rPr>
              <a:t>Specimen mix up</a:t>
            </a:r>
          </a:p>
          <a:p>
            <a:pPr lvl="1"/>
            <a:r>
              <a:rPr lang="en-US" sz="2600" dirty="0" smtClean="0">
                <a:latin typeface="Comic Sans MS" pitchFamily="66" charset="0"/>
              </a:rPr>
              <a:t>Too Heavy or too Light red cell suspensions</a:t>
            </a:r>
          </a:p>
          <a:p>
            <a:pPr lvl="1"/>
            <a:r>
              <a:rPr lang="en-US" sz="2600" dirty="0" smtClean="0">
                <a:latin typeface="Comic Sans MS" pitchFamily="66" charset="0"/>
              </a:rPr>
              <a:t>Failure to add reagent</a:t>
            </a:r>
          </a:p>
          <a:p>
            <a:pPr lvl="1"/>
            <a:r>
              <a:rPr lang="en-US" sz="2600" dirty="0" smtClean="0">
                <a:latin typeface="Comic Sans MS" pitchFamily="66" charset="0"/>
              </a:rPr>
              <a:t>Missed observation of </a:t>
            </a:r>
            <a:r>
              <a:rPr lang="en-US" sz="2600" dirty="0" err="1" smtClean="0">
                <a:latin typeface="Comic Sans MS" pitchFamily="66" charset="0"/>
              </a:rPr>
              <a:t>hemolysis</a:t>
            </a:r>
            <a:endParaRPr lang="en-US" sz="2600" dirty="0" smtClean="0">
              <a:latin typeface="Comic Sans MS" pitchFamily="66" charset="0"/>
            </a:endParaRPr>
          </a:p>
          <a:p>
            <a:pPr lvl="1"/>
            <a:r>
              <a:rPr lang="en-US" sz="2600" dirty="0" smtClean="0">
                <a:latin typeface="Comic Sans MS" pitchFamily="66" charset="0"/>
              </a:rPr>
              <a:t>Manufacturer’s instructions not followed</a:t>
            </a:r>
          </a:p>
          <a:p>
            <a:pPr lvl="1"/>
            <a:r>
              <a:rPr lang="en-US" sz="2600" dirty="0" smtClean="0">
                <a:latin typeface="Comic Sans MS" pitchFamily="66" charset="0"/>
              </a:rPr>
              <a:t>Under or over centrifugation of tests</a:t>
            </a:r>
          </a:p>
          <a:p>
            <a:pPr lvl="1"/>
            <a:r>
              <a:rPr lang="en-US" sz="2600" dirty="0" smtClean="0">
                <a:latin typeface="Comic Sans MS" pitchFamily="66" charset="0"/>
              </a:rPr>
              <a:t>Incorrect interpretation or recording of test results.</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lstStyle/>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pPr>
              <a:buNone/>
            </a:pPr>
            <a:endParaRPr lang="en-US" dirty="0" smtClean="0">
              <a:latin typeface="Comic Sans MS" pitchFamily="66" charset="0"/>
            </a:endParaRPr>
          </a:p>
          <a:p>
            <a:r>
              <a:rPr lang="en-US" sz="2800" dirty="0" smtClean="0">
                <a:latin typeface="Comic Sans MS" pitchFamily="66" charset="0"/>
              </a:rPr>
              <a:t>ABO testing is completed </a:t>
            </a:r>
          </a:p>
          <a:p>
            <a:pPr lvl="1"/>
            <a:r>
              <a:rPr lang="en-US" sz="2600" dirty="0" err="1" smtClean="0">
                <a:latin typeface="Comic Sans MS" pitchFamily="66" charset="0"/>
              </a:rPr>
              <a:t>ProVue</a:t>
            </a:r>
            <a:r>
              <a:rPr lang="en-US" sz="2600" dirty="0" smtClean="0">
                <a:latin typeface="Comic Sans MS" pitchFamily="66" charset="0"/>
              </a:rPr>
              <a:t> (Gel Testing)</a:t>
            </a:r>
          </a:p>
          <a:p>
            <a:pPr lvl="1"/>
            <a:r>
              <a:rPr lang="en-US" sz="2600" dirty="0" smtClean="0">
                <a:latin typeface="Comic Sans MS" pitchFamily="66" charset="0"/>
              </a:rPr>
              <a:t>Manual Gel</a:t>
            </a:r>
          </a:p>
          <a:p>
            <a:pPr lvl="1"/>
            <a:r>
              <a:rPr lang="en-US" sz="2600" dirty="0" smtClean="0">
                <a:latin typeface="Comic Sans MS" pitchFamily="66" charset="0"/>
              </a:rPr>
              <a:t>Tube Method    </a:t>
            </a:r>
          </a:p>
          <a:p>
            <a:endParaRPr lang="en-US" dirty="0">
              <a:latin typeface="Comic Sans MS" pitchFamily="66" charset="0"/>
            </a:endParaRPr>
          </a:p>
        </p:txBody>
      </p:sp>
      <p:pic>
        <p:nvPicPr>
          <p:cNvPr id="4" name="Picture 2"/>
          <p:cNvPicPr>
            <a:picLocks noChangeAspect="1" noChangeArrowheads="1"/>
          </p:cNvPicPr>
          <p:nvPr/>
        </p:nvPicPr>
        <p:blipFill>
          <a:blip r:embed="rId2" cstate="print"/>
          <a:srcRect l="8750" t="33871" r="35000" b="19355"/>
          <a:stretch>
            <a:fillRect/>
          </a:stretch>
        </p:blipFill>
        <p:spPr bwMode="auto">
          <a:xfrm>
            <a:off x="1447800" y="1295400"/>
            <a:ext cx="3017520" cy="1881887"/>
          </a:xfrm>
          <a:prstGeom prst="rect">
            <a:avLst/>
          </a:prstGeom>
          <a:noFill/>
          <a:ln w="9525">
            <a:noFill/>
            <a:miter lim="800000"/>
            <a:headEnd/>
            <a:tailEnd/>
          </a:ln>
        </p:spPr>
      </p:pic>
      <p:pic>
        <p:nvPicPr>
          <p:cNvPr id="5" name="il_fi" descr="http://upload.wikimedia.org/wikipedia/commons/2/22/Tube_blood_banking.JPG"/>
          <p:cNvPicPr/>
          <p:nvPr/>
        </p:nvPicPr>
        <p:blipFill>
          <a:blip r:embed="rId3" cstate="print"/>
          <a:srcRect/>
          <a:stretch>
            <a:fillRect/>
          </a:stretch>
        </p:blipFill>
        <p:spPr bwMode="auto">
          <a:xfrm>
            <a:off x="5410200" y="3886200"/>
            <a:ext cx="2895600" cy="2004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latin typeface="Comic Sans MS" pitchFamily="66" charset="0"/>
            </a:endParaRPr>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Described by Karl Landsteiner 1900</a:t>
            </a:r>
          </a:p>
          <a:p>
            <a:pPr>
              <a:buNone/>
            </a:pPr>
            <a:endParaRPr lang="en-US" sz="2800" dirty="0" smtClean="0">
              <a:latin typeface="Comic Sans MS" pitchFamily="66" charset="0"/>
            </a:endParaRPr>
          </a:p>
          <a:p>
            <a:r>
              <a:rPr lang="en-US" sz="2800" dirty="0" smtClean="0">
                <a:latin typeface="Comic Sans MS" pitchFamily="66" charset="0"/>
              </a:rPr>
              <a:t>Most important blood group system in transfusion and organ transplant </a:t>
            </a:r>
          </a:p>
          <a:p>
            <a:pPr>
              <a:buNone/>
            </a:pPr>
            <a:endParaRPr lang="en-US" sz="2800" dirty="0" smtClean="0">
              <a:latin typeface="Comic Sans MS" pitchFamily="66" charset="0"/>
            </a:endParaRPr>
          </a:p>
          <a:p>
            <a:r>
              <a:rPr lang="en-US" sz="2800" dirty="0" smtClean="0">
                <a:latin typeface="Comic Sans MS" pitchFamily="66" charset="0"/>
              </a:rPr>
              <a:t>ABO Typing and ABO Compatibility  testing remain the foundation of </a:t>
            </a:r>
            <a:r>
              <a:rPr lang="en-US" sz="2800" dirty="0" err="1" smtClean="0">
                <a:latin typeface="Comic Sans MS" pitchFamily="66" charset="0"/>
              </a:rPr>
              <a:t>pretransfusion</a:t>
            </a:r>
            <a:r>
              <a:rPr lang="en-US" sz="2800" dirty="0" smtClean="0">
                <a:latin typeface="Comic Sans MS" pitchFamily="66" charset="0"/>
              </a:rPr>
              <a:t> testing and before transplantation</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lvl="1" algn="ctr" rtl="0">
              <a:spcBef>
                <a:spcPct val="0"/>
              </a:spcBef>
            </a:pP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sz="2800" dirty="0" smtClean="0">
                <a:latin typeface="Comic Sans MS" pitchFamily="66" charset="0"/>
              </a:rPr>
              <a:t>   Anti-A    Anti-B    A1C    BC</a:t>
            </a:r>
          </a:p>
          <a:p>
            <a:r>
              <a:rPr lang="en-US" sz="2800" dirty="0" smtClean="0">
                <a:latin typeface="Comic Sans MS" pitchFamily="66" charset="0"/>
              </a:rPr>
              <a:t>1.	 4+            0          0      0</a:t>
            </a:r>
          </a:p>
          <a:p>
            <a:pPr>
              <a:buNone/>
            </a:pPr>
            <a:endParaRPr lang="en-US" sz="2800" dirty="0" smtClean="0">
              <a:latin typeface="Comic Sans MS" pitchFamily="66" charset="0"/>
            </a:endParaRPr>
          </a:p>
          <a:p>
            <a:r>
              <a:rPr lang="en-US" sz="2800" dirty="0" smtClean="0">
                <a:latin typeface="Comic Sans MS" pitchFamily="66" charset="0"/>
              </a:rPr>
              <a:t>2.	 2+            0          1+     4+</a:t>
            </a:r>
          </a:p>
          <a:p>
            <a:endParaRPr lang="en-US" sz="2800" dirty="0" smtClean="0">
              <a:latin typeface="Comic Sans MS" pitchFamily="66" charset="0"/>
            </a:endParaRPr>
          </a:p>
          <a:p>
            <a:r>
              <a:rPr lang="en-US" sz="2800" dirty="0" smtClean="0">
                <a:latin typeface="Comic Sans MS" pitchFamily="66" charset="0"/>
              </a:rPr>
              <a:t>3.     4+            0          1+     4+    </a:t>
            </a:r>
          </a:p>
          <a:p>
            <a:pPr>
              <a:buNone/>
            </a:pPr>
            <a:endParaRPr lang="en-US" sz="2800" dirty="0" smtClean="0">
              <a:latin typeface="Comic Sans MS" pitchFamily="66" charset="0"/>
            </a:endParaRPr>
          </a:p>
          <a:p>
            <a:r>
              <a:rPr lang="en-US" sz="2800" dirty="0" smtClean="0">
                <a:latin typeface="Comic Sans MS" pitchFamily="66" charset="0"/>
              </a:rPr>
              <a:t>4.     0           4+mf      4+      0    </a:t>
            </a:r>
          </a:p>
          <a:p>
            <a:endParaRPr lang="en-US" sz="2800" dirty="0" smtClean="0">
              <a:latin typeface="Comic Sans MS" pitchFamily="66" charset="0"/>
            </a:endParaRPr>
          </a:p>
          <a:p>
            <a:r>
              <a:rPr lang="en-US" sz="2800" dirty="0" smtClean="0">
                <a:latin typeface="Comic Sans MS" pitchFamily="66" charset="0"/>
              </a:rPr>
              <a:t>5.	 4+           4+         2+      2+</a:t>
            </a:r>
          </a:p>
          <a:p>
            <a:endParaRPr lang="en-US" sz="2800" dirty="0" smtClean="0">
              <a:latin typeface="Comic Sans MS" pitchFamily="66" charset="0"/>
            </a:endParaRPr>
          </a:p>
          <a:p>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4" name="Content Placeholder 3"/>
          <p:cNvSpPr>
            <a:spLocks noGrp="1"/>
          </p:cNvSpPr>
          <p:nvPr>
            <p:ph sz="quarter" idx="1"/>
          </p:nvPr>
        </p:nvSpPr>
        <p:spPr/>
        <p:txBody>
          <a:bodyPr>
            <a:normAutofit/>
          </a:bodyPr>
          <a:lstStyle/>
          <a:p>
            <a:r>
              <a:rPr lang="en-US" sz="2800" dirty="0" smtClean="0">
                <a:latin typeface="Comic Sans MS" pitchFamily="66" charset="0"/>
              </a:rPr>
              <a:t>Anti-A    Anti-B     A1C     BC</a:t>
            </a:r>
          </a:p>
          <a:p>
            <a:pPr>
              <a:buNone/>
            </a:pPr>
            <a:r>
              <a:rPr lang="en-US" sz="2800" dirty="0" smtClean="0">
                <a:latin typeface="Comic Sans MS" pitchFamily="66" charset="0"/>
              </a:rPr>
              <a:t>        4+           0          0        0</a:t>
            </a:r>
          </a:p>
          <a:p>
            <a:r>
              <a:rPr lang="en-US" sz="2800" dirty="0" smtClean="0">
                <a:latin typeface="Comic Sans MS" pitchFamily="66" charset="0"/>
              </a:rPr>
              <a:t>Resolution </a:t>
            </a:r>
          </a:p>
          <a:p>
            <a:pPr lvl="1"/>
            <a:r>
              <a:rPr lang="en-US" sz="2600" dirty="0" smtClean="0">
                <a:latin typeface="Comic Sans MS" pitchFamily="66" charset="0"/>
              </a:rPr>
              <a:t>Order ABOR</a:t>
            </a:r>
          </a:p>
          <a:p>
            <a:pPr lvl="1"/>
            <a:r>
              <a:rPr lang="en-US" sz="2600" dirty="0" smtClean="0">
                <a:latin typeface="Comic Sans MS" pitchFamily="66" charset="0"/>
              </a:rPr>
              <a:t>Test sample using Tube Method, if results the same incubate for 10 minutes, enter  comment</a:t>
            </a:r>
            <a:endParaRPr lang="en-US" sz="2600" dirty="0">
              <a:latin typeface="Comic Sans MS" pitchFamily="66" charset="0"/>
            </a:endParaRPr>
          </a:p>
        </p:txBody>
      </p:sp>
      <p:pic>
        <p:nvPicPr>
          <p:cNvPr id="5" name="Picture 4"/>
          <p:cNvPicPr/>
          <p:nvPr/>
        </p:nvPicPr>
        <p:blipFill>
          <a:blip r:embed="rId2" cstate="print"/>
          <a:srcRect t="10601" r="20367" b="66341"/>
          <a:stretch>
            <a:fillRect/>
          </a:stretch>
        </p:blipFill>
        <p:spPr bwMode="auto">
          <a:xfrm>
            <a:off x="1600200" y="4800599"/>
            <a:ext cx="4731080" cy="1265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Anti-A    Anti-B     A1C     BC</a:t>
            </a:r>
          </a:p>
          <a:p>
            <a:pPr>
              <a:buNone/>
            </a:pPr>
            <a:r>
              <a:rPr lang="en-US" sz="2800" dirty="0" smtClean="0">
                <a:latin typeface="Comic Sans MS" pitchFamily="66" charset="0"/>
              </a:rPr>
              <a:t>	     2+            0          1+      4+</a:t>
            </a:r>
          </a:p>
          <a:p>
            <a:r>
              <a:rPr lang="en-US" sz="2800" dirty="0" smtClean="0">
                <a:latin typeface="Comic Sans MS" pitchFamily="66" charset="0"/>
              </a:rPr>
              <a:t>Resolution</a:t>
            </a:r>
          </a:p>
          <a:p>
            <a:pPr lvl="1"/>
            <a:r>
              <a:rPr lang="en-US" sz="2600" dirty="0" smtClean="0">
                <a:latin typeface="Comic Sans MS" pitchFamily="66" charset="0"/>
              </a:rPr>
              <a:t>Order ABOR, Anti-A1 </a:t>
            </a:r>
            <a:r>
              <a:rPr lang="en-US" sz="2600" dirty="0" err="1" smtClean="0">
                <a:latin typeface="Comic Sans MS" pitchFamily="66" charset="0"/>
              </a:rPr>
              <a:t>Lectin</a:t>
            </a:r>
            <a:endParaRPr lang="en-US" sz="2600" dirty="0" smtClean="0">
              <a:latin typeface="Comic Sans MS" pitchFamily="66" charset="0"/>
            </a:endParaRPr>
          </a:p>
          <a:p>
            <a:pPr lvl="1"/>
            <a:r>
              <a:rPr lang="en-US" sz="2600" dirty="0" smtClean="0">
                <a:latin typeface="Comic Sans MS" pitchFamily="66" charset="0"/>
              </a:rPr>
              <a:t>Test Anti-A,B, Auto Control, A1 Cells, A2 Cells</a:t>
            </a:r>
          </a:p>
          <a:p>
            <a:pPr lvl="1"/>
            <a:endParaRPr lang="en-US" sz="2600" dirty="0" smtClean="0">
              <a:latin typeface="Comic Sans MS" pitchFamily="66" charset="0"/>
            </a:endParaRPr>
          </a:p>
          <a:p>
            <a:endParaRPr lang="en-US" sz="2800" dirty="0" smtClean="0">
              <a:latin typeface="Comic Sans MS" pitchFamily="66" charset="0"/>
            </a:endParaRPr>
          </a:p>
          <a:p>
            <a:endParaRPr lang="en-US" sz="2800" dirty="0" smtClean="0">
              <a:latin typeface="Comic Sans MS" pitchFamily="66" charset="0"/>
            </a:endParaRPr>
          </a:p>
          <a:p>
            <a:pPr lvl="1"/>
            <a:endParaRPr lang="en-US" dirty="0">
              <a:latin typeface="Comic Sans MS" pitchFamily="66" charset="0"/>
            </a:endParaRPr>
          </a:p>
        </p:txBody>
      </p:sp>
      <p:pic>
        <p:nvPicPr>
          <p:cNvPr id="4" name="Picture 3"/>
          <p:cNvPicPr/>
          <p:nvPr/>
        </p:nvPicPr>
        <p:blipFill>
          <a:blip r:embed="rId2" cstate="print"/>
          <a:srcRect t="30267" r="21375" b="31235"/>
          <a:stretch>
            <a:fillRect/>
          </a:stretch>
        </p:blipFill>
        <p:spPr bwMode="auto">
          <a:xfrm>
            <a:off x="2590800" y="3886200"/>
            <a:ext cx="5105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Entry of results in Softbank</a:t>
            </a:r>
            <a:endParaRPr lang="en-US" sz="3600" dirty="0"/>
          </a:p>
        </p:txBody>
      </p:sp>
      <p:pic>
        <p:nvPicPr>
          <p:cNvPr id="4" name="Content Placeholder 3"/>
          <p:cNvPicPr>
            <a:picLocks noGrp="1"/>
          </p:cNvPicPr>
          <p:nvPr>
            <p:ph sz="quarter" idx="1"/>
          </p:nvPr>
        </p:nvPicPr>
        <p:blipFill>
          <a:blip r:embed="rId2" cstate="print"/>
          <a:srcRect t="19648" r="20375" b="29639"/>
          <a:stretch>
            <a:fillRect/>
          </a:stretch>
        </p:blipFill>
        <p:spPr bwMode="auto">
          <a:xfrm>
            <a:off x="762000" y="1600200"/>
            <a:ext cx="7918704"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Anti-A    Anti-B     A1C     BC</a:t>
            </a:r>
          </a:p>
          <a:p>
            <a:pPr>
              <a:buNone/>
            </a:pPr>
            <a:r>
              <a:rPr lang="en-US" sz="2800" dirty="0" smtClean="0">
                <a:latin typeface="Comic Sans MS" pitchFamily="66" charset="0"/>
              </a:rPr>
              <a:t>	     4+           0           1+      4+</a:t>
            </a:r>
          </a:p>
          <a:p>
            <a:r>
              <a:rPr lang="en-US" sz="2800" dirty="0" smtClean="0">
                <a:latin typeface="Comic Sans MS" pitchFamily="66" charset="0"/>
              </a:rPr>
              <a:t>Resolution</a:t>
            </a:r>
          </a:p>
          <a:p>
            <a:pPr lvl="1"/>
            <a:r>
              <a:rPr lang="en-US" sz="2600" dirty="0" smtClean="0">
                <a:latin typeface="Comic Sans MS" pitchFamily="66" charset="0"/>
              </a:rPr>
              <a:t>Order ABOR</a:t>
            </a:r>
          </a:p>
          <a:p>
            <a:pPr lvl="1"/>
            <a:r>
              <a:rPr lang="en-US" sz="2600" dirty="0" smtClean="0">
                <a:latin typeface="Comic Sans MS" pitchFamily="66" charset="0"/>
              </a:rPr>
              <a:t>Test sample using Tube Method</a:t>
            </a:r>
          </a:p>
          <a:p>
            <a:pPr lvl="2"/>
            <a:r>
              <a:rPr lang="en-US" sz="2400" dirty="0" err="1" smtClean="0">
                <a:latin typeface="Comic Sans MS" pitchFamily="66" charset="0"/>
              </a:rPr>
              <a:t>Rouleaux</a:t>
            </a:r>
            <a:r>
              <a:rPr lang="en-US" sz="2400" dirty="0" smtClean="0">
                <a:latin typeface="Comic Sans MS" pitchFamily="66" charset="0"/>
              </a:rPr>
              <a:t>, perform Saline replacement</a:t>
            </a:r>
          </a:p>
          <a:p>
            <a:pPr lvl="1">
              <a:buNone/>
            </a:pPr>
            <a:endParaRPr lang="en-US" sz="2600" dirty="0" smtClean="0">
              <a:latin typeface="Comic Sans MS" pitchFamily="66" charset="0"/>
            </a:endParaRPr>
          </a:p>
          <a:p>
            <a:pPr lvl="1"/>
            <a:endParaRPr lang="en-US" sz="2600"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Resolution</a:t>
            </a:r>
          </a:p>
          <a:p>
            <a:pPr lvl="1"/>
            <a:r>
              <a:rPr lang="en-US" sz="2600" dirty="0" smtClean="0">
                <a:latin typeface="Comic Sans MS" pitchFamily="66" charset="0"/>
              </a:rPr>
              <a:t>? Cold autoantibody, order &amp; perform </a:t>
            </a:r>
            <a:r>
              <a:rPr lang="en-US" sz="2600" dirty="0" err="1" smtClean="0">
                <a:latin typeface="Comic Sans MS" pitchFamily="66" charset="0"/>
              </a:rPr>
              <a:t>Minicold</a:t>
            </a:r>
            <a:endParaRPr lang="en-US" sz="2600" dirty="0" smtClean="0">
              <a:latin typeface="Comic Sans MS" pitchFamily="66" charset="0"/>
            </a:endParaRPr>
          </a:p>
          <a:p>
            <a:pPr lvl="1">
              <a:buNone/>
            </a:pPr>
            <a:endParaRPr lang="en-US" sz="2600" dirty="0" smtClean="0">
              <a:latin typeface="Comic Sans MS" pitchFamily="66" charset="0"/>
            </a:endParaRPr>
          </a:p>
          <a:p>
            <a:pPr lvl="1">
              <a:buNone/>
            </a:pPr>
            <a:endParaRPr lang="en-US" sz="2600" dirty="0" smtClean="0">
              <a:latin typeface="Comic Sans MS" pitchFamily="66" charset="0"/>
            </a:endParaRPr>
          </a:p>
          <a:p>
            <a:pPr lvl="1">
              <a:buNone/>
            </a:pPr>
            <a:endParaRPr lang="en-US" sz="2600" dirty="0" smtClean="0">
              <a:latin typeface="Comic Sans MS" pitchFamily="66" charset="0"/>
            </a:endParaRPr>
          </a:p>
          <a:p>
            <a:pPr lvl="1"/>
            <a:r>
              <a:rPr lang="en-US" sz="2600" dirty="0" smtClean="0">
                <a:latin typeface="Comic Sans MS" pitchFamily="66" charset="0"/>
              </a:rPr>
              <a:t>Specific cold antibody, Anti-M</a:t>
            </a:r>
          </a:p>
          <a:p>
            <a:pPr lvl="2"/>
            <a:r>
              <a:rPr lang="en-US" sz="2400" dirty="0" smtClean="0">
                <a:latin typeface="Comic Sans MS" pitchFamily="66" charset="0"/>
              </a:rPr>
              <a:t>Test Reverse Group with Anti-M </a:t>
            </a:r>
            <a:r>
              <a:rPr lang="en-US" sz="2400" dirty="0" err="1" smtClean="0">
                <a:latin typeface="Comic Sans MS" pitchFamily="66" charset="0"/>
              </a:rPr>
              <a:t>antisera</a:t>
            </a:r>
            <a:endParaRPr lang="en-US" sz="2400" dirty="0">
              <a:latin typeface="Comic Sans MS" pitchFamily="66" charset="0"/>
            </a:endParaRPr>
          </a:p>
        </p:txBody>
      </p:sp>
      <p:pic>
        <p:nvPicPr>
          <p:cNvPr id="5" name="Picture 4"/>
          <p:cNvPicPr/>
          <p:nvPr/>
        </p:nvPicPr>
        <p:blipFill>
          <a:blip r:embed="rId2" cstate="print"/>
          <a:srcRect t="50975" r="21555" b="35748"/>
          <a:stretch>
            <a:fillRect/>
          </a:stretch>
        </p:blipFill>
        <p:spPr bwMode="auto">
          <a:xfrm>
            <a:off x="1524000" y="2971800"/>
            <a:ext cx="4660003" cy="593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Anti-A    Anti-B     A1C     BC</a:t>
            </a:r>
          </a:p>
          <a:p>
            <a:pPr>
              <a:buNone/>
            </a:pPr>
            <a:r>
              <a:rPr lang="en-US" sz="2800" dirty="0" smtClean="0">
                <a:latin typeface="Comic Sans MS" pitchFamily="66" charset="0"/>
              </a:rPr>
              <a:t>	     0         4+mf       4+       0</a:t>
            </a:r>
          </a:p>
          <a:p>
            <a:pPr>
              <a:buNone/>
            </a:pPr>
            <a:endParaRPr lang="en-US" sz="2800" dirty="0" smtClean="0">
              <a:latin typeface="Comic Sans MS" pitchFamily="66" charset="0"/>
            </a:endParaRPr>
          </a:p>
          <a:p>
            <a:r>
              <a:rPr lang="en-US" sz="2800" dirty="0" smtClean="0">
                <a:latin typeface="Comic Sans MS" pitchFamily="66" charset="0"/>
              </a:rPr>
              <a:t>Resolution</a:t>
            </a:r>
          </a:p>
          <a:p>
            <a:pPr lvl="1"/>
            <a:r>
              <a:rPr lang="en-US" sz="2600" dirty="0" smtClean="0">
                <a:latin typeface="Comic Sans MS" pitchFamily="66" charset="0"/>
              </a:rPr>
              <a:t>Transfusion History</a:t>
            </a:r>
          </a:p>
          <a:p>
            <a:pPr lvl="1"/>
            <a:r>
              <a:rPr lang="en-US" sz="2600" dirty="0" smtClean="0">
                <a:latin typeface="Comic Sans MS" pitchFamily="66" charset="0"/>
              </a:rPr>
              <a:t>Modify </a:t>
            </a:r>
            <a:r>
              <a:rPr lang="en-US" sz="2600" dirty="0" err="1" smtClean="0">
                <a:latin typeface="Comic Sans MS" pitchFamily="66" charset="0"/>
              </a:rPr>
              <a:t>ProVue</a:t>
            </a:r>
            <a:r>
              <a:rPr lang="en-US" sz="2600" dirty="0" smtClean="0">
                <a:latin typeface="Comic Sans MS" pitchFamily="66" charset="0"/>
              </a:rPr>
              <a:t> result </a:t>
            </a:r>
          </a:p>
          <a:p>
            <a:pPr lvl="1"/>
            <a:r>
              <a:rPr lang="en-US" sz="2600" dirty="0" smtClean="0">
                <a:latin typeface="Comic Sans MS" pitchFamily="66" charset="0"/>
              </a:rPr>
              <a:t>Enter mf/</a:t>
            </a:r>
            <a:r>
              <a:rPr lang="en-US" sz="2600" dirty="0" err="1" smtClean="0">
                <a:latin typeface="Comic Sans MS" pitchFamily="66" charset="0"/>
              </a:rPr>
              <a:t>dp</a:t>
            </a:r>
            <a:r>
              <a:rPr lang="en-US" sz="2600" dirty="0" smtClean="0">
                <a:latin typeface="Comic Sans MS" pitchFamily="66" charset="0"/>
              </a:rPr>
              <a:t> comment </a:t>
            </a: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Entry of results in Softbank</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Anti-A    Anti-B     A1C     BC</a:t>
            </a:r>
          </a:p>
          <a:p>
            <a:pPr>
              <a:buNone/>
            </a:pPr>
            <a:r>
              <a:rPr lang="en-US" sz="2800" dirty="0" smtClean="0">
                <a:latin typeface="Comic Sans MS" pitchFamily="66" charset="0"/>
              </a:rPr>
              <a:t>       4+            4+        2+      2+          </a:t>
            </a:r>
          </a:p>
          <a:p>
            <a:pPr>
              <a:buNone/>
            </a:pPr>
            <a:endParaRPr lang="en-US" sz="2800" dirty="0" smtClean="0">
              <a:latin typeface="Comic Sans MS" pitchFamily="66" charset="0"/>
            </a:endParaRPr>
          </a:p>
          <a:p>
            <a:r>
              <a:rPr lang="en-US" sz="2800" dirty="0" smtClean="0">
                <a:latin typeface="Comic Sans MS" pitchFamily="66" charset="0"/>
              </a:rPr>
              <a:t>Resolution</a:t>
            </a:r>
          </a:p>
          <a:p>
            <a:pPr lvl="1"/>
            <a:r>
              <a:rPr lang="en-US" sz="2600" dirty="0" smtClean="0">
                <a:latin typeface="Comic Sans MS" pitchFamily="66" charset="0"/>
              </a:rPr>
              <a:t>Patient History and ABO of HPC donor</a:t>
            </a:r>
          </a:p>
          <a:p>
            <a:pPr lvl="1"/>
            <a:r>
              <a:rPr lang="en-US" sz="2600" dirty="0" smtClean="0">
                <a:latin typeface="Comic Sans MS" pitchFamily="66" charset="0"/>
              </a:rPr>
              <a:t>ABO Interpretation </a:t>
            </a:r>
          </a:p>
          <a:p>
            <a:pPr lvl="1"/>
            <a:r>
              <a:rPr lang="en-US" sz="2600" dirty="0" smtClean="0">
                <a:latin typeface="Comic Sans MS" pitchFamily="66" charset="0"/>
              </a:rPr>
              <a:t>Transfuse appropriately</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sz="3200" dirty="0" smtClean="0">
                <a:latin typeface="Comic Sans MS" pitchFamily="66" charset="0"/>
              </a:rPr>
              <a:t>Objectives</a:t>
            </a:r>
          </a:p>
          <a:p>
            <a:pPr lvl="1"/>
            <a:r>
              <a:rPr lang="en-US" sz="2800" dirty="0" smtClean="0">
                <a:latin typeface="Comic Sans MS" pitchFamily="66" charset="0"/>
              </a:rPr>
              <a:t>To explain the ABO System</a:t>
            </a:r>
          </a:p>
          <a:p>
            <a:pPr lvl="1"/>
            <a:r>
              <a:rPr lang="en-US" sz="2800" dirty="0" smtClean="0">
                <a:latin typeface="Comic Sans MS" pitchFamily="66" charset="0"/>
              </a:rPr>
              <a:t>To solve an ABO Discrepancy </a:t>
            </a:r>
          </a:p>
          <a:p>
            <a:pPr lvl="1"/>
            <a:r>
              <a:rPr lang="en-US" sz="2800" dirty="0" smtClean="0">
                <a:latin typeface="Comic Sans MS" pitchFamily="66" charset="0"/>
              </a:rPr>
              <a:t>Entry of results in Softbank</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Questions and Answers</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lstStyle/>
          <a:p>
            <a:r>
              <a:rPr lang="en-US" sz="2800" dirty="0" smtClean="0">
                <a:latin typeface="Comic Sans MS" pitchFamily="66" charset="0"/>
              </a:rPr>
              <a:t>ABO antigens found </a:t>
            </a:r>
          </a:p>
          <a:p>
            <a:pPr lvl="1"/>
            <a:r>
              <a:rPr lang="en-US" sz="2600" dirty="0" smtClean="0">
                <a:latin typeface="Comic Sans MS" pitchFamily="66" charset="0"/>
              </a:rPr>
              <a:t>Red Cells</a:t>
            </a:r>
          </a:p>
          <a:p>
            <a:pPr lvl="1"/>
            <a:r>
              <a:rPr lang="en-US" sz="2600" dirty="0" smtClean="0">
                <a:latin typeface="Comic Sans MS" pitchFamily="66" charset="0"/>
              </a:rPr>
              <a:t>Platelets </a:t>
            </a:r>
          </a:p>
          <a:p>
            <a:pPr lvl="1"/>
            <a:r>
              <a:rPr lang="en-US" sz="2600" dirty="0" smtClean="0">
                <a:latin typeface="Comic Sans MS" pitchFamily="66" charset="0"/>
              </a:rPr>
              <a:t>Tissues</a:t>
            </a:r>
          </a:p>
          <a:p>
            <a:pPr lvl="1"/>
            <a:r>
              <a:rPr lang="en-US" sz="2600" dirty="0" smtClean="0">
                <a:latin typeface="Comic Sans MS" pitchFamily="66" charset="0"/>
              </a:rPr>
              <a:t>Kidney</a:t>
            </a:r>
          </a:p>
          <a:p>
            <a:pPr lvl="1"/>
            <a:r>
              <a:rPr lang="en-US" sz="2600" dirty="0" smtClean="0">
                <a:latin typeface="Comic Sans MS" pitchFamily="66" charset="0"/>
              </a:rPr>
              <a:t>Heart</a:t>
            </a:r>
          </a:p>
          <a:p>
            <a:pPr lvl="1"/>
            <a:r>
              <a:rPr lang="en-US" sz="2600" dirty="0" smtClean="0">
                <a:latin typeface="Comic Sans MS" pitchFamily="66" charset="0"/>
              </a:rPr>
              <a:t>Bowel </a:t>
            </a:r>
          </a:p>
          <a:p>
            <a:pPr lvl="1"/>
            <a:r>
              <a:rPr lang="en-US" sz="2600" dirty="0" smtClean="0">
                <a:latin typeface="Comic Sans MS" pitchFamily="66" charset="0"/>
              </a:rPr>
              <a:t>Pancreas </a:t>
            </a:r>
          </a:p>
          <a:p>
            <a:pPr lvl="1"/>
            <a:r>
              <a:rPr lang="en-US" sz="2600" dirty="0" smtClean="0">
                <a:latin typeface="Comic Sans MS" pitchFamily="66" charset="0"/>
              </a:rPr>
              <a:t>Lung</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endParaRPr lang="en-US" sz="3600"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2590800" y="2133600"/>
            <a:ext cx="3429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4 major ABO phenotypes, </a:t>
            </a:r>
          </a:p>
          <a:p>
            <a:r>
              <a:rPr lang="en-US" sz="2800" dirty="0" smtClean="0">
                <a:latin typeface="Comic Sans MS" pitchFamily="66" charset="0"/>
              </a:rPr>
              <a:t>presence or absence of 2 antigens A and B</a:t>
            </a:r>
          </a:p>
          <a:p>
            <a:pPr lvl="1"/>
            <a:r>
              <a:rPr lang="en-US" sz="2600" dirty="0" smtClean="0">
                <a:latin typeface="Comic Sans MS" pitchFamily="66" charset="0"/>
              </a:rPr>
              <a:t>A</a:t>
            </a:r>
          </a:p>
          <a:p>
            <a:pPr lvl="1"/>
            <a:r>
              <a:rPr lang="en-US" sz="2600" dirty="0" smtClean="0">
                <a:latin typeface="Comic Sans MS" pitchFamily="66" charset="0"/>
              </a:rPr>
              <a:t>B</a:t>
            </a:r>
          </a:p>
          <a:p>
            <a:pPr lvl="1"/>
            <a:r>
              <a:rPr lang="en-US" sz="2600" dirty="0" smtClean="0">
                <a:latin typeface="Comic Sans MS" pitchFamily="66" charset="0"/>
              </a:rPr>
              <a:t>O</a:t>
            </a:r>
          </a:p>
          <a:p>
            <a:pPr lvl="1"/>
            <a:r>
              <a:rPr lang="en-US" sz="2600" dirty="0" smtClean="0">
                <a:latin typeface="Comic Sans MS" pitchFamily="66" charset="0"/>
              </a:rPr>
              <a:t>AB</a:t>
            </a:r>
          </a:p>
          <a:p>
            <a:pPr lvl="1">
              <a:buNone/>
            </a:pPr>
            <a:endParaRPr lang="en-US" sz="2600" dirty="0" smtClean="0">
              <a:latin typeface="Comic Sans MS" pitchFamily="66" charset="0"/>
            </a:endParaRPr>
          </a:p>
          <a:p>
            <a:pPr>
              <a:buNone/>
            </a:pPr>
            <a:r>
              <a:rPr lang="en-US" dirty="0" smtClean="0">
                <a:latin typeface="Comic Sans MS" pitchFamily="66" charset="0"/>
              </a:rPr>
              <a:t> </a:t>
            </a:r>
            <a:endParaRPr lang="en-US" dirty="0">
              <a:latin typeface="Comic Sans MS" pitchFamily="66" charset="0"/>
            </a:endParaRPr>
          </a:p>
        </p:txBody>
      </p:sp>
      <p:pic>
        <p:nvPicPr>
          <p:cNvPr id="6" name="Picture 2"/>
          <p:cNvPicPr>
            <a:picLocks noChangeAspect="1" noChangeArrowheads="1"/>
          </p:cNvPicPr>
          <p:nvPr/>
        </p:nvPicPr>
        <p:blipFill>
          <a:blip r:embed="rId2" cstate="print"/>
          <a:srcRect t="13617" r="10698"/>
          <a:stretch>
            <a:fillRect/>
          </a:stretch>
        </p:blipFill>
        <p:spPr bwMode="auto">
          <a:xfrm>
            <a:off x="3657600" y="2743200"/>
            <a:ext cx="3352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600" dirty="0" smtClean="0">
                <a:latin typeface="Comic Sans MS" pitchFamily="66" charset="0"/>
              </a:rPr>
              <a:t>ABO System</a:t>
            </a:r>
            <a:endParaRPr lang="en-US" sz="3600" dirty="0"/>
          </a:p>
        </p:txBody>
      </p:sp>
      <p:sp>
        <p:nvSpPr>
          <p:cNvPr id="3" name="Content Placeholder 2"/>
          <p:cNvSpPr>
            <a:spLocks noGrp="1"/>
          </p:cNvSpPr>
          <p:nvPr>
            <p:ph sz="quarter" idx="1"/>
          </p:nvPr>
        </p:nvSpPr>
        <p:spPr/>
        <p:txBody>
          <a:bodyPr>
            <a:normAutofit/>
          </a:bodyPr>
          <a:lstStyle/>
          <a:p>
            <a:r>
              <a:rPr lang="en-US" sz="2800" dirty="0" smtClean="0">
                <a:latin typeface="Comic Sans MS" pitchFamily="66" charset="0"/>
              </a:rPr>
              <a:t>Also characterized by the presence or absence naturally occurring antibodies termed </a:t>
            </a:r>
            <a:r>
              <a:rPr lang="en-US" sz="2800" dirty="0" err="1" smtClean="0">
                <a:latin typeface="Comic Sans MS" pitchFamily="66" charset="0"/>
              </a:rPr>
              <a:t>isohemagglutinins</a:t>
            </a:r>
            <a:endParaRPr lang="en-US" sz="2800" dirty="0" smtClean="0">
              <a:latin typeface="Comic Sans MS" pitchFamily="66" charset="0"/>
            </a:endParaRPr>
          </a:p>
          <a:p>
            <a:r>
              <a:rPr lang="en-US" sz="2800" dirty="0" smtClean="0">
                <a:latin typeface="Comic Sans MS" pitchFamily="66" charset="0"/>
              </a:rPr>
              <a:t>An inverse reciprocal relationship exists</a:t>
            </a:r>
          </a:p>
          <a:p>
            <a:pPr lvl="1"/>
            <a:r>
              <a:rPr lang="en-US" sz="2600" dirty="0" smtClean="0">
                <a:latin typeface="Comic Sans MS" pitchFamily="66" charset="0"/>
              </a:rPr>
              <a:t>between the presence of A and/or B antigens on red cells</a:t>
            </a:r>
          </a:p>
          <a:p>
            <a:pPr lvl="1"/>
            <a:r>
              <a:rPr lang="en-US" sz="2600" dirty="0" smtClean="0">
                <a:latin typeface="Comic Sans MS" pitchFamily="66" charset="0"/>
              </a:rPr>
              <a:t>And the presence of Anti-A, </a:t>
            </a:r>
          </a:p>
          <a:p>
            <a:pPr lvl="1">
              <a:buNone/>
            </a:pPr>
            <a:r>
              <a:rPr lang="en-US" sz="2600" dirty="0" smtClean="0">
                <a:latin typeface="Comic Sans MS" pitchFamily="66" charset="0"/>
              </a:rPr>
              <a:t>	Anti-B or both in sera</a:t>
            </a:r>
          </a:p>
          <a:p>
            <a:pPr lvl="1"/>
            <a:endParaRPr lang="en-US" dirty="0">
              <a:latin typeface="Comic Sans MS" pitchFamily="66" charset="0"/>
            </a:endParaRPr>
          </a:p>
        </p:txBody>
      </p:sp>
      <p:pic>
        <p:nvPicPr>
          <p:cNvPr id="4" name="Picture 2"/>
          <p:cNvPicPr>
            <a:picLocks noChangeAspect="1" noChangeArrowheads="1"/>
          </p:cNvPicPr>
          <p:nvPr/>
        </p:nvPicPr>
        <p:blipFill>
          <a:blip r:embed="rId2" cstate="print"/>
          <a:srcRect r="51817"/>
          <a:stretch>
            <a:fillRect/>
          </a:stretch>
        </p:blipFill>
        <p:spPr bwMode="auto">
          <a:xfrm flipH="1">
            <a:off x="5257800" y="4572000"/>
            <a:ext cx="566848"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graphicFrame>
        <p:nvGraphicFramePr>
          <p:cNvPr id="5" name="Content Placeholder 4"/>
          <p:cNvGraphicFramePr>
            <a:graphicFrameLocks noGrp="1"/>
          </p:cNvGraphicFramePr>
          <p:nvPr>
            <p:ph sz="quarter" idx="1"/>
          </p:nvPr>
        </p:nvGraphicFramePr>
        <p:xfrm>
          <a:off x="762000" y="1905000"/>
          <a:ext cx="7772400" cy="1955800"/>
        </p:xfrm>
        <a:graphic>
          <a:graphicData uri="http://schemas.openxmlformats.org/drawingml/2006/table">
            <a:tbl>
              <a:tblPr firstRow="1" bandRow="1">
                <a:tableStyleId>{5C22544A-7EE6-4342-B048-85BDC9FD1C3A}</a:tableStyleId>
              </a:tblPr>
              <a:tblGrid>
                <a:gridCol w="1295400"/>
                <a:gridCol w="1295400"/>
                <a:gridCol w="1524000"/>
                <a:gridCol w="1447800"/>
                <a:gridCol w="2209800"/>
              </a:tblGrid>
              <a:tr h="370840">
                <a:tc>
                  <a:txBody>
                    <a:bodyPr/>
                    <a:lstStyle/>
                    <a:p>
                      <a:pPr algn="ctr"/>
                      <a:r>
                        <a:rPr lang="en-US" dirty="0" smtClean="0">
                          <a:latin typeface="Comic Sans MS" pitchFamily="66" charset="0"/>
                        </a:rPr>
                        <a:t>Anti-A</a:t>
                      </a:r>
                      <a:endParaRPr lang="en-US" dirty="0">
                        <a:latin typeface="Comic Sans MS" pitchFamily="66" charset="0"/>
                      </a:endParaRPr>
                    </a:p>
                  </a:txBody>
                  <a:tcPr/>
                </a:tc>
                <a:tc>
                  <a:txBody>
                    <a:bodyPr/>
                    <a:lstStyle/>
                    <a:p>
                      <a:pPr algn="ctr"/>
                      <a:r>
                        <a:rPr lang="en-US" dirty="0" smtClean="0">
                          <a:latin typeface="Comic Sans MS" pitchFamily="66" charset="0"/>
                        </a:rPr>
                        <a:t>Anti-B</a:t>
                      </a:r>
                      <a:endParaRPr lang="en-US" dirty="0">
                        <a:latin typeface="Comic Sans MS" pitchFamily="66" charset="0"/>
                      </a:endParaRPr>
                    </a:p>
                  </a:txBody>
                  <a:tcPr/>
                </a:tc>
                <a:tc>
                  <a:txBody>
                    <a:bodyPr/>
                    <a:lstStyle/>
                    <a:p>
                      <a:pPr algn="ctr"/>
                      <a:r>
                        <a:rPr lang="en-US" dirty="0" smtClean="0">
                          <a:latin typeface="Comic Sans MS" pitchFamily="66" charset="0"/>
                        </a:rPr>
                        <a:t>A1 Cells</a:t>
                      </a:r>
                      <a:endParaRPr lang="en-US" dirty="0">
                        <a:latin typeface="Comic Sans MS" pitchFamily="66" charset="0"/>
                      </a:endParaRPr>
                    </a:p>
                  </a:txBody>
                  <a:tcPr/>
                </a:tc>
                <a:tc>
                  <a:txBody>
                    <a:bodyPr/>
                    <a:lstStyle/>
                    <a:p>
                      <a:pPr algn="ctr"/>
                      <a:r>
                        <a:rPr lang="en-US" dirty="0" smtClean="0">
                          <a:latin typeface="Comic Sans MS" pitchFamily="66" charset="0"/>
                        </a:rPr>
                        <a:t>B</a:t>
                      </a:r>
                      <a:r>
                        <a:rPr lang="en-US" baseline="0" dirty="0" smtClean="0">
                          <a:latin typeface="Comic Sans MS" pitchFamily="66" charset="0"/>
                        </a:rPr>
                        <a:t> Cells</a:t>
                      </a:r>
                      <a:endParaRPr lang="en-US" dirty="0">
                        <a:latin typeface="Comic Sans MS" pitchFamily="66" charset="0"/>
                      </a:endParaRPr>
                    </a:p>
                  </a:txBody>
                  <a:tcPr/>
                </a:tc>
                <a:tc>
                  <a:txBody>
                    <a:bodyPr/>
                    <a:lstStyle/>
                    <a:p>
                      <a:pPr algn="ctr"/>
                      <a:r>
                        <a:rPr lang="en-US" dirty="0" smtClean="0">
                          <a:latin typeface="Comic Sans MS" pitchFamily="66" charset="0"/>
                        </a:rPr>
                        <a:t>Interpretation</a:t>
                      </a:r>
                      <a:endParaRPr lang="en-US" dirty="0">
                        <a:latin typeface="Comic Sans MS" pitchFamily="66" charset="0"/>
                      </a:endParaRPr>
                    </a:p>
                  </a:txBody>
                  <a:tcPr/>
                </a:tc>
              </a:tr>
              <a:tr h="370840">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A</a:t>
                      </a:r>
                      <a:endParaRPr lang="en-US" sz="2000" dirty="0">
                        <a:latin typeface="Comic Sans MS" pitchFamily="66" charset="0"/>
                      </a:endParaRPr>
                    </a:p>
                  </a:txBody>
                  <a:tcPr/>
                </a:tc>
              </a:tr>
              <a:tr h="370840">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B</a:t>
                      </a:r>
                      <a:endParaRPr lang="en-US" sz="2000" dirty="0">
                        <a:latin typeface="Comic Sans MS" pitchFamily="66" charset="0"/>
                      </a:endParaRPr>
                    </a:p>
                  </a:txBody>
                  <a:tcPr/>
                </a:tc>
              </a:tr>
              <a:tr h="370840">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O</a:t>
                      </a:r>
                      <a:endParaRPr lang="en-US" sz="2000" dirty="0">
                        <a:latin typeface="Comic Sans MS" pitchFamily="66" charset="0"/>
                      </a:endParaRPr>
                    </a:p>
                  </a:txBody>
                  <a:tcPr/>
                </a:tc>
              </a:tr>
              <a:tr h="370840">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0</a:t>
                      </a:r>
                      <a:endParaRPr lang="en-US" sz="2000" dirty="0">
                        <a:latin typeface="Comic Sans MS" pitchFamily="66" charset="0"/>
                      </a:endParaRPr>
                    </a:p>
                  </a:txBody>
                  <a:tcPr/>
                </a:tc>
                <a:tc>
                  <a:txBody>
                    <a:bodyPr/>
                    <a:lstStyle/>
                    <a:p>
                      <a:pPr algn="ctr"/>
                      <a:r>
                        <a:rPr lang="en-US" sz="2000" dirty="0" smtClean="0">
                          <a:latin typeface="Comic Sans MS" pitchFamily="66" charset="0"/>
                        </a:rPr>
                        <a:t>AB</a:t>
                      </a:r>
                      <a:endParaRPr lang="en-US" sz="2000" dirty="0">
                        <a:latin typeface="Comic Sans MS" pitchFamily="66" charset="0"/>
                      </a:endParaRPr>
                    </a:p>
                  </a:txBody>
                  <a:tcPr/>
                </a:tc>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2667000" y="4343400"/>
            <a:ext cx="34290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dirty="0" smtClean="0">
                <a:latin typeface="Comic Sans MS" pitchFamily="66" charset="0"/>
              </a:rPr>
              <a:t>ABO System</a:t>
            </a:r>
            <a:endParaRPr lang="en-US" sz="3600" dirty="0"/>
          </a:p>
        </p:txBody>
      </p:sp>
      <p:sp>
        <p:nvSpPr>
          <p:cNvPr id="6" name="Content Placeholder 5"/>
          <p:cNvSpPr>
            <a:spLocks noGrp="1"/>
          </p:cNvSpPr>
          <p:nvPr>
            <p:ph sz="quarter" idx="1"/>
          </p:nvPr>
        </p:nvSpPr>
        <p:spPr/>
        <p:txBody>
          <a:bodyPr>
            <a:normAutofit/>
          </a:bodyPr>
          <a:lstStyle/>
          <a:p>
            <a:r>
              <a:rPr lang="en-US" sz="2800" dirty="0" smtClean="0">
                <a:latin typeface="Comic Sans MS" pitchFamily="66" charset="0"/>
              </a:rPr>
              <a:t>Biochemistry</a:t>
            </a:r>
          </a:p>
          <a:p>
            <a:pPr lvl="1"/>
            <a:r>
              <a:rPr lang="en-US" dirty="0" smtClean="0">
                <a:latin typeface="Comic Sans MS" pitchFamily="66" charset="0"/>
              </a:rPr>
              <a:t>A and B antigens defined by 3 sugar terminal </a:t>
            </a:r>
            <a:r>
              <a:rPr lang="en-US" dirty="0" err="1" smtClean="0">
                <a:latin typeface="Comic Sans MS" pitchFamily="66" charset="0"/>
              </a:rPr>
              <a:t>epitopes</a:t>
            </a:r>
            <a:r>
              <a:rPr lang="en-US" dirty="0" smtClean="0">
                <a:latin typeface="Comic Sans MS" pitchFamily="66" charset="0"/>
              </a:rPr>
              <a:t> on </a:t>
            </a:r>
            <a:r>
              <a:rPr lang="en-US" dirty="0" err="1" smtClean="0">
                <a:latin typeface="Comic Sans MS" pitchFamily="66" charset="0"/>
              </a:rPr>
              <a:t>glycolipids</a:t>
            </a:r>
            <a:r>
              <a:rPr lang="en-US" dirty="0" smtClean="0">
                <a:latin typeface="Comic Sans MS" pitchFamily="66" charset="0"/>
              </a:rPr>
              <a:t> and </a:t>
            </a:r>
            <a:r>
              <a:rPr lang="en-US" dirty="0" err="1" smtClean="0">
                <a:latin typeface="Comic Sans MS" pitchFamily="66" charset="0"/>
              </a:rPr>
              <a:t>glycoproteins</a:t>
            </a:r>
            <a:r>
              <a:rPr lang="en-US" dirty="0" smtClean="0">
                <a:latin typeface="Comic Sans MS" pitchFamily="66" charset="0"/>
              </a:rPr>
              <a:t>.</a:t>
            </a:r>
          </a:p>
          <a:p>
            <a:pPr lvl="1"/>
            <a:endParaRPr lang="en-US" dirty="0">
              <a:latin typeface="Comic Sans MS" pitchFamily="66" charset="0"/>
            </a:endParaRPr>
          </a:p>
        </p:txBody>
      </p:sp>
      <p:sp>
        <p:nvSpPr>
          <p:cNvPr id="8" name="Rectangle 7"/>
          <p:cNvSpPr/>
          <p:nvPr/>
        </p:nvSpPr>
        <p:spPr>
          <a:xfrm>
            <a:off x="609600" y="3276600"/>
            <a:ext cx="152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(H antigen)</a:t>
            </a:r>
            <a:endParaRPr lang="en-US" sz="1600" dirty="0">
              <a:solidFill>
                <a:schemeClr val="tx1"/>
              </a:solidFill>
              <a:latin typeface="Comic Sans MS" pitchFamily="66" charset="0"/>
            </a:endParaRPr>
          </a:p>
        </p:txBody>
      </p:sp>
      <p:pic>
        <p:nvPicPr>
          <p:cNvPr id="9" name="Picture 8"/>
          <p:cNvPicPr/>
          <p:nvPr/>
        </p:nvPicPr>
        <p:blipFill>
          <a:blip r:embed="rId2" cstate="print"/>
          <a:srcRect t="25717" r="70875" b="56262"/>
          <a:stretch>
            <a:fillRect/>
          </a:stretch>
        </p:blipFill>
        <p:spPr bwMode="auto">
          <a:xfrm>
            <a:off x="2133600" y="3200400"/>
            <a:ext cx="4259208" cy="1973766"/>
          </a:xfrm>
          <a:prstGeom prst="rect">
            <a:avLst/>
          </a:prstGeom>
          <a:noFill/>
          <a:ln w="9525">
            <a:noFill/>
            <a:miter lim="800000"/>
            <a:headEnd/>
            <a:tailEnd/>
          </a:ln>
        </p:spPr>
      </p:pic>
      <p:cxnSp>
        <p:nvCxnSpPr>
          <p:cNvPr id="11" name="Straight Connector 10"/>
          <p:cNvCxnSpPr/>
          <p:nvPr/>
        </p:nvCxnSpPr>
        <p:spPr>
          <a:xfrm>
            <a:off x="2438400" y="5181600"/>
            <a:ext cx="35814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a:r>
              <a:rPr lang="en-US" sz="3600" dirty="0" smtClean="0">
                <a:latin typeface="Comic Sans MS" pitchFamily="66" charset="0"/>
              </a:rPr>
              <a:t>ABO System</a:t>
            </a:r>
            <a:endParaRPr lang="en-US" sz="3600" dirty="0"/>
          </a:p>
        </p:txBody>
      </p:sp>
      <p:sp>
        <p:nvSpPr>
          <p:cNvPr id="5" name="Content Placeholder 4"/>
          <p:cNvSpPr>
            <a:spLocks noGrp="1"/>
          </p:cNvSpPr>
          <p:nvPr>
            <p:ph sz="quarter" idx="1"/>
          </p:nvPr>
        </p:nvSpPr>
        <p:spPr/>
        <p:txBody>
          <a:bodyPr>
            <a:normAutofit lnSpcReduction="10000"/>
          </a:bodyPr>
          <a:lstStyle/>
          <a:p>
            <a:r>
              <a:rPr lang="en-US" sz="2800" dirty="0" smtClean="0">
                <a:latin typeface="Comic Sans MS" pitchFamily="66" charset="0"/>
              </a:rPr>
              <a:t>ABO in Development</a:t>
            </a:r>
          </a:p>
          <a:p>
            <a:pPr lvl="1"/>
            <a:r>
              <a:rPr lang="en-US" dirty="0" smtClean="0">
                <a:latin typeface="Comic Sans MS" pitchFamily="66" charset="0"/>
              </a:rPr>
              <a:t> </a:t>
            </a:r>
            <a:r>
              <a:rPr lang="en-US" sz="2600" dirty="0" smtClean="0">
                <a:latin typeface="Comic Sans MS" pitchFamily="66" charset="0"/>
              </a:rPr>
              <a:t>Red Cells</a:t>
            </a:r>
          </a:p>
          <a:p>
            <a:pPr lvl="2"/>
            <a:r>
              <a:rPr lang="en-US" sz="2400" dirty="0" smtClean="0">
                <a:latin typeface="Comic Sans MS" pitchFamily="66" charset="0"/>
              </a:rPr>
              <a:t>detected on red cells of embryos as early as </a:t>
            </a:r>
          </a:p>
          <a:p>
            <a:pPr lvl="2">
              <a:buNone/>
            </a:pPr>
            <a:r>
              <a:rPr lang="en-US" sz="2400" dirty="0" smtClean="0">
                <a:latin typeface="Comic Sans MS" pitchFamily="66" charset="0"/>
              </a:rPr>
              <a:t>	5 -6 weeks</a:t>
            </a:r>
          </a:p>
          <a:p>
            <a:pPr lvl="2"/>
            <a:r>
              <a:rPr lang="en-US" sz="2400" dirty="0" smtClean="0">
                <a:latin typeface="Comic Sans MS" pitchFamily="66" charset="0"/>
              </a:rPr>
              <a:t>Adult levels of ABO expression are observed by age 2 to 4 years</a:t>
            </a:r>
          </a:p>
          <a:p>
            <a:pPr lvl="2"/>
            <a:endParaRPr lang="en-US" sz="2200" dirty="0" smtClean="0">
              <a:latin typeface="Comic Sans MS" pitchFamily="66" charset="0"/>
            </a:endParaRPr>
          </a:p>
          <a:p>
            <a:pPr lvl="1"/>
            <a:r>
              <a:rPr lang="en-US" sz="2600" dirty="0" smtClean="0">
                <a:latin typeface="Comic Sans MS" pitchFamily="66" charset="0"/>
              </a:rPr>
              <a:t>Anti-A and  anti-B</a:t>
            </a:r>
          </a:p>
          <a:p>
            <a:pPr lvl="2"/>
            <a:r>
              <a:rPr lang="en-US" sz="2400" dirty="0" smtClean="0">
                <a:latin typeface="Comic Sans MS" pitchFamily="66" charset="0"/>
              </a:rPr>
              <a:t>Not present at birth</a:t>
            </a:r>
          </a:p>
          <a:p>
            <a:pPr lvl="2"/>
            <a:r>
              <a:rPr lang="en-US" sz="2400" dirty="0" smtClean="0">
                <a:latin typeface="Comic Sans MS" pitchFamily="66" charset="0"/>
              </a:rPr>
              <a:t>Displayed in sera at 1 year of age</a:t>
            </a:r>
          </a:p>
          <a:p>
            <a:pPr lvl="2"/>
            <a:r>
              <a:rPr lang="en-US" sz="2400" dirty="0" smtClean="0">
                <a:latin typeface="Comic Sans MS" pitchFamily="66" charset="0"/>
              </a:rPr>
              <a:t>Adult levels 5 to 10 years old</a:t>
            </a:r>
          </a:p>
          <a:p>
            <a:pPr lvl="1"/>
            <a:endParaRPr lang="en-US" sz="2600" dirty="0" smtClean="0">
              <a:latin typeface="Comic Sans MS" pitchFamily="66" charset="0"/>
            </a:endParaRPr>
          </a:p>
          <a:p>
            <a:pPr lvl="1"/>
            <a:endParaRPr lang="en-US" dirty="0" smtClean="0">
              <a:latin typeface="Comic Sans MS" pitchFamily="66" charset="0"/>
            </a:endParaRPr>
          </a:p>
          <a:p>
            <a:pPr lvl="1"/>
            <a:endParaRPr lang="en-US"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644</TotalTime>
  <Words>1234</Words>
  <Application>Microsoft Office PowerPoint</Application>
  <PresentationFormat>On-screen Show (4:3)</PresentationFormat>
  <Paragraphs>278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ABO Discrepancy</vt:lpstr>
      <vt:lpstr>Slide 2</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System</vt:lpstr>
      <vt:lpstr>ABO Discrepancy </vt:lpstr>
      <vt:lpstr>ABO Discrepancy </vt:lpstr>
      <vt:lpstr>ABO Discrepancy </vt:lpstr>
      <vt:lpstr>ABO Discrepancy </vt:lpstr>
      <vt:lpstr>ABO Discrepancy </vt:lpstr>
      <vt:lpstr>ABO Discrepancy </vt:lpstr>
      <vt:lpstr>ABO Discrepancy </vt:lpstr>
      <vt:lpstr>ABO Discrepancy </vt:lpstr>
      <vt:lpstr>Entry of results in Softbank</vt:lpstr>
      <vt:lpstr>Entry of results in Softbank</vt:lpstr>
      <vt:lpstr>Entry of results in Softbank</vt:lpstr>
      <vt:lpstr>Entry of results in Softbank</vt:lpstr>
      <vt:lpstr>Entry of results in Softbank</vt:lpstr>
      <vt:lpstr>Entry of results in Softbank</vt:lpstr>
      <vt:lpstr>Entry of results in Softbank</vt:lpstr>
      <vt:lpstr>Entry of results in Softbank</vt:lpstr>
      <vt:lpstr>Entry of results in Softbank</vt:lpstr>
      <vt:lpstr>Slide 38</vt:lpstr>
      <vt:lpstr>Slide 39</vt:lpstr>
      <vt:lpstr>Slide 40</vt:lpstr>
    </vt:vector>
  </TitlesOfParts>
  <Company>Catholic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dc:title>
  <dc:creator>lbayrd</dc:creator>
  <cp:lastModifiedBy>lbayrd</cp:lastModifiedBy>
  <cp:revision>84</cp:revision>
  <dcterms:created xsi:type="dcterms:W3CDTF">2012-12-09T21:00:26Z</dcterms:created>
  <dcterms:modified xsi:type="dcterms:W3CDTF">2012-12-13T18:48:58Z</dcterms:modified>
</cp:coreProperties>
</file>