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75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87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30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8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48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976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1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92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11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12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5CF1-3FE8-4A66-8554-C6CA4AE312B4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72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F5CF1-3FE8-4A66-8554-C6CA4AE312B4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323C6-53BA-4E12-9C41-523F8A8BC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40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jacobs3@fairview.org" TargetMode="External"/><Relationship Id="rId2" Type="http://schemas.openxmlformats.org/officeDocument/2006/relationships/hyperlink" Target="mailto:chill2@fairview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fls.labqms.com/labFrame.asp?DID=667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/>
              <a:t>requests for lab results – Patients and </a:t>
            </a:r>
            <a:r>
              <a:rPr lang="en-US" b="1" cap="all" dirty="0" smtClean="0"/>
              <a:t>non-patients</a:t>
            </a:r>
            <a:br>
              <a:rPr lang="en-US" b="1" cap="all" dirty="0" smtClean="0"/>
            </a:br>
            <a:r>
              <a:rPr lang="en-US" b="1" cap="all" dirty="0" smtClean="0"/>
              <a:t>2016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8"/>
          <p:cNvSpPr txBox="1">
            <a:spLocks/>
          </p:cNvSpPr>
          <p:nvPr/>
        </p:nvSpPr>
        <p:spPr>
          <a:xfrm>
            <a:off x="828657" y="5181601"/>
            <a:ext cx="4572000" cy="1676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1400" dirty="0" smtClean="0">
              <a:solidFill>
                <a:schemeClr val="bg2"/>
              </a:solidFill>
              <a:ea typeface="Geneva" charset="-128"/>
              <a:cs typeface="Arial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1400" dirty="0">
              <a:solidFill>
                <a:schemeClr val="bg2"/>
              </a:solidFill>
              <a:ea typeface="Geneva" charset="-128"/>
              <a:cs typeface="Arial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dirty="0" smtClean="0">
                <a:solidFill>
                  <a:schemeClr val="bg2"/>
                </a:solidFill>
                <a:ea typeface="Geneva" charset="-128"/>
                <a:cs typeface="Arial" pitchFamily="34" charset="0"/>
              </a:rPr>
              <a:t>Carol Hill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ea typeface="Geneva" charset="-128"/>
                <a:cs typeface="Arial" pitchFamily="34" charset="0"/>
              </a:rPr>
              <a:t>, Compliance Manager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ea typeface="Geneva" charset="-128"/>
                <a:cs typeface="Arial" pitchFamily="34" charset="0"/>
              </a:rPr>
              <a:t>Julie Jacobs, Laboratory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ea typeface="Geneva" charset="-128"/>
                <a:cs typeface="Arial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ea typeface="Geneva" charset="-128"/>
                <a:cs typeface="Arial" pitchFamily="34" charset="0"/>
              </a:rPr>
              <a:t>Clinical Development Specialist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dirty="0" smtClean="0">
                <a:solidFill>
                  <a:schemeClr val="bg2"/>
                </a:solidFill>
                <a:ea typeface="Geneva" charset="-128"/>
                <a:cs typeface="Arial" pitchFamily="34" charset="0"/>
              </a:rPr>
              <a:t>Fairview Education  Committee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ea typeface="Geneva" charset="-128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257800"/>
            <a:ext cx="1806575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455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Target Audience</a:t>
            </a:r>
          </a:p>
          <a:p>
            <a:r>
              <a:rPr lang="en-US" dirty="0" smtClean="0"/>
              <a:t>This lesson is intended for all laboratory staff.</a:t>
            </a:r>
          </a:p>
          <a:p>
            <a:pPr lvl="0">
              <a:lnSpc>
                <a:spcPct val="100000"/>
              </a:lnSpc>
            </a:pPr>
            <a:endParaRPr lang="en-US" b="1" dirty="0" smtClean="0">
              <a:solidFill>
                <a:schemeClr val="accent1"/>
              </a:solidFill>
            </a:endParaRPr>
          </a:p>
          <a:p>
            <a:pPr marL="0" lv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Contacts</a:t>
            </a:r>
          </a:p>
          <a:p>
            <a:pPr lvl="0"/>
            <a:r>
              <a:rPr lang="en-US" b="1" dirty="0" smtClean="0"/>
              <a:t>Your site leadership – Director, manager or supervisor</a:t>
            </a:r>
            <a:endParaRPr lang="en-US" b="1" dirty="0" smtClean="0">
              <a:solidFill>
                <a:schemeClr val="tx1"/>
              </a:solidFill>
            </a:endParaRP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Carol Hill: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hlinkClick r:id="rId2"/>
              </a:rPr>
              <a:t>chill2@fairview.org</a:t>
            </a:r>
            <a:endParaRPr lang="en-US" dirty="0" smtClean="0"/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Julie Jacobs: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jjacobs3@fairview.org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endParaRPr lang="en-US" b="1" dirty="0" smtClean="0">
              <a:solidFill>
                <a:schemeClr val="accent1"/>
              </a:solidFill>
            </a:endParaRPr>
          </a:p>
          <a:p>
            <a:pPr marL="0" lv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Estimated Duration and Viewing Instructions for this module</a:t>
            </a:r>
          </a:p>
          <a:p>
            <a:r>
              <a:rPr lang="en-US" dirty="0" smtClean="0"/>
              <a:t>The expected time to complete this learning activity is </a:t>
            </a:r>
            <a:r>
              <a:rPr lang="en-US" b="1" dirty="0" smtClean="0"/>
              <a:t>15</a:t>
            </a:r>
            <a:r>
              <a:rPr lang="en-US" b="1" dirty="0" smtClean="0">
                <a:solidFill>
                  <a:schemeClr val="tx1"/>
                </a:solidFill>
              </a:rPr>
              <a:t> minutes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smtClean="0"/>
              <a:t>If you are unable to complete during scheduled work time it may be completed outside of work with prior approval from your supervisor. Any overtime must be pre-approved.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90" y="6019800"/>
            <a:ext cx="1806575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273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Sources</a:t>
            </a:r>
          </a:p>
          <a:p>
            <a:pPr lvl="0"/>
            <a:r>
              <a:rPr lang="en-US" sz="2200" dirty="0" smtClean="0"/>
              <a:t>Requests for Lab Results Patients and Non-Patients System Policy</a:t>
            </a:r>
          </a:p>
          <a:p>
            <a:pPr lvl="0"/>
            <a:r>
              <a:rPr lang="en-US" sz="2200" dirty="0" smtClean="0"/>
              <a:t>Consent for Services Forms in EPIC patient EHR</a:t>
            </a:r>
          </a:p>
          <a:p>
            <a:pPr lvl="0"/>
            <a:r>
              <a:rPr lang="en-US" sz="2200" dirty="0" smtClean="0"/>
              <a:t>Patient Rights to PHI Policy</a:t>
            </a:r>
          </a:p>
          <a:p>
            <a:pPr marL="0" indent="0">
              <a:lnSpc>
                <a:spcPct val="100000"/>
              </a:lnSpc>
              <a:buNone/>
            </a:pPr>
            <a:endParaRPr lang="en-US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50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29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Once you complete this lesson, you should be able to:</a:t>
            </a:r>
          </a:p>
          <a:p>
            <a:pPr marL="0" indent="0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marL="465138" indent="-231775">
              <a:buSzPct val="90000"/>
              <a:buFont typeface="+mj-lt"/>
              <a:buAutoNum type="arabicPeriod"/>
            </a:pPr>
            <a:r>
              <a:rPr lang="en-US" dirty="0" smtClean="0"/>
              <a:t>Incorporate updates made  </a:t>
            </a:r>
            <a:r>
              <a:rPr lang="en-US" dirty="0"/>
              <a:t>to System Policy: </a:t>
            </a:r>
            <a:r>
              <a:rPr lang="en-US" dirty="0" smtClean="0"/>
              <a:t>Requests </a:t>
            </a:r>
            <a:r>
              <a:rPr lang="en-US" dirty="0"/>
              <a:t>for Lab Results – Patient and Non-Patients </a:t>
            </a:r>
            <a:r>
              <a:rPr lang="en-US" dirty="0" smtClean="0"/>
              <a:t>into your workflow</a:t>
            </a:r>
            <a:endParaRPr lang="en-US" dirty="0"/>
          </a:p>
          <a:p>
            <a:pPr marL="465138" indent="-231775">
              <a:buSzPct val="90000"/>
              <a:buFont typeface="+mj-lt"/>
              <a:buAutoNum type="arabicPeriod"/>
            </a:pPr>
            <a:r>
              <a:rPr lang="en-US" dirty="0" smtClean="0"/>
              <a:t>For those staff with </a:t>
            </a:r>
            <a:r>
              <a:rPr lang="en-US" dirty="0" err="1" smtClean="0"/>
              <a:t>Sunquest</a:t>
            </a:r>
            <a:r>
              <a:rPr lang="en-US" dirty="0" smtClean="0"/>
              <a:t> access, print a lab test report using the </a:t>
            </a:r>
            <a:r>
              <a:rPr lang="en-US" dirty="0" smtClean="0"/>
              <a:t>“Print/Fax interims” </a:t>
            </a:r>
            <a:r>
              <a:rPr lang="en-US" dirty="0" smtClean="0"/>
              <a:t>report </a:t>
            </a:r>
            <a:r>
              <a:rPr lang="en-US" dirty="0" smtClean="0"/>
              <a:t>feature in Lab Inquiry </a:t>
            </a:r>
            <a:endParaRPr lang="en-US" dirty="0" smtClean="0"/>
          </a:p>
          <a:p>
            <a:pPr marL="465138" indent="-231775">
              <a:buSzPct val="90000"/>
              <a:buFont typeface="+mj-lt"/>
              <a:buAutoNum type="arabicPeriod"/>
            </a:pPr>
            <a:r>
              <a:rPr lang="en-US" dirty="0" smtClean="0"/>
              <a:t>Provide test </a:t>
            </a:r>
            <a:r>
              <a:rPr lang="en-US" dirty="0"/>
              <a:t>results </a:t>
            </a:r>
            <a:r>
              <a:rPr lang="en-US" dirty="0" smtClean="0"/>
              <a:t>using established protocol covered in the policy</a:t>
            </a:r>
          </a:p>
          <a:p>
            <a:pPr marL="465138" indent="-231775">
              <a:buSzPct val="90000"/>
              <a:buFont typeface="+mj-lt"/>
              <a:buAutoNum type="arabicPeriod"/>
            </a:pPr>
            <a:r>
              <a:rPr lang="en-US" dirty="0" smtClean="0"/>
              <a:t>Identify circumstances when patients are referred to HIMS for test results</a:t>
            </a:r>
          </a:p>
          <a:p>
            <a:pPr marL="465138" indent="-231775">
              <a:buSzPct val="90000"/>
              <a:buFont typeface="+mj-lt"/>
              <a:buAutoNum type="arabicPeriod"/>
            </a:pPr>
            <a:r>
              <a:rPr lang="en-US" dirty="0" smtClean="0"/>
              <a:t>Refer questions the patient has about test results to the ordering provider for explanation/interpretation.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780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 smtClean="0"/>
              <a:t>How is this Lesson Relevant?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10266"/>
            <a:ext cx="8229600" cy="4525963"/>
          </a:xfrm>
        </p:spPr>
        <p:txBody>
          <a:bodyPr/>
          <a:lstStyle/>
          <a:p>
            <a:r>
              <a:rPr lang="en-US" dirty="0" smtClean="0"/>
              <a:t>Provides guidelines on how we respond to requests from patients and non patients made to Clinical Laboratory Staff for their test results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8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Staff must read the System Policy: Requests for Lab Results – Patient and Non - Patient by clicking </a:t>
            </a:r>
            <a:r>
              <a:rPr lang="en-US" sz="2200" dirty="0" smtClean="0">
                <a:hlinkClick r:id="rId2"/>
              </a:rPr>
              <a:t>HERE</a:t>
            </a:r>
            <a:r>
              <a:rPr lang="en-US" sz="2200" dirty="0" smtClean="0"/>
              <a:t>.</a:t>
            </a:r>
            <a:endParaRPr lang="en-US" sz="2200" dirty="0"/>
          </a:p>
          <a:p>
            <a:pPr lvl="0"/>
            <a:r>
              <a:rPr lang="en-US" sz="2200" dirty="0" smtClean="0"/>
              <a:t>Click on the Associated Documents ICON at the top right corner of the policy to open the Locating Consent for Services Forms in the Media </a:t>
            </a:r>
            <a:r>
              <a:rPr lang="en-US" sz="2200" dirty="0"/>
              <a:t>Tab and </a:t>
            </a:r>
            <a:r>
              <a:rPr lang="en-US" sz="2200" dirty="0" smtClean="0"/>
              <a:t>the system </a:t>
            </a:r>
            <a:r>
              <a:rPr lang="en-US" sz="2200" dirty="0"/>
              <a:t>policy: Patient Rights to </a:t>
            </a:r>
            <a:r>
              <a:rPr lang="en-US" sz="2200" dirty="0" smtClean="0"/>
              <a:t>PHI.  Familiarize yourself and review process outlined in Media tab work aid and </a:t>
            </a:r>
            <a:r>
              <a:rPr lang="en-US" sz="2200" dirty="0" smtClean="0"/>
              <a:t>Patient Rights to PHI sections as </a:t>
            </a:r>
            <a:r>
              <a:rPr lang="en-US" sz="2200" dirty="0" smtClean="0"/>
              <a:t>referenced in the lab policy.</a:t>
            </a:r>
          </a:p>
          <a:p>
            <a:pPr marL="0" indent="0">
              <a:buNone/>
            </a:pPr>
            <a:endParaRPr lang="en-US" sz="2200" dirty="0" smtClean="0"/>
          </a:p>
          <a:p>
            <a:pPr marL="3657600" lvl="8" indent="0">
              <a:buNone/>
            </a:pPr>
            <a:r>
              <a:rPr lang="en-US" sz="1000" dirty="0" smtClean="0"/>
              <a:t>                                                        </a:t>
            </a:r>
          </a:p>
          <a:p>
            <a:pPr marL="3657600" lvl="8" indent="0">
              <a:buNone/>
            </a:pPr>
            <a:r>
              <a:rPr lang="en-US" sz="1000" dirty="0" smtClean="0"/>
              <a:t>		 </a:t>
            </a:r>
            <a:r>
              <a:rPr lang="en-US" sz="1100" dirty="0" smtClean="0"/>
              <a:t>Associated Documents ICON</a:t>
            </a:r>
            <a:endParaRPr lang="en-US" sz="2200" dirty="0" smtClean="0"/>
          </a:p>
          <a:p>
            <a:r>
              <a:rPr lang="en-US" sz="2200" dirty="0" smtClean="0"/>
              <a:t>Successfully complete MTS test on Requests for Lab Results – Patient and Non- Patient policy updates. Completion serves as the official documentation you have read the policy, understand and will incorporate policy changes into workflow processes.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733800"/>
            <a:ext cx="8534400" cy="557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7750628" y="4012584"/>
            <a:ext cx="1012372" cy="3308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049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325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requests for lab results – Patients and non-patients 2016  </vt:lpstr>
      <vt:lpstr>PowerPoint Presentation</vt:lpstr>
      <vt:lpstr>PowerPoint Presentation</vt:lpstr>
      <vt:lpstr>PowerPoint Presentation</vt:lpstr>
      <vt:lpstr>How is this Lesson Relevant?</vt:lpstr>
      <vt:lpstr>Directions</vt:lpstr>
    </vt:vector>
  </TitlesOfParts>
  <Company>Fairview 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requests for lab results – Patients and non-patients</dc:title>
  <dc:creator>Jacobs, Julie A</dc:creator>
  <cp:lastModifiedBy>Hill, Carol L</cp:lastModifiedBy>
  <cp:revision>25</cp:revision>
  <dcterms:created xsi:type="dcterms:W3CDTF">2016-06-09T16:33:31Z</dcterms:created>
  <dcterms:modified xsi:type="dcterms:W3CDTF">2016-06-10T18:45:54Z</dcterms:modified>
</cp:coreProperties>
</file>