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  <p:sldMasterId id="2147483804" r:id="rId2"/>
    <p:sldMasterId id="2147483783" r:id="rId3"/>
    <p:sldMasterId id="2147484374" r:id="rId4"/>
  </p:sldMasterIdLst>
  <p:notesMasterIdLst>
    <p:notesMasterId r:id="rId42"/>
  </p:notesMasterIdLst>
  <p:handoutMasterIdLst>
    <p:handoutMasterId r:id="rId43"/>
  </p:handoutMasterIdLst>
  <p:sldIdLst>
    <p:sldId id="318" r:id="rId5"/>
    <p:sldId id="331" r:id="rId6"/>
    <p:sldId id="346" r:id="rId7"/>
    <p:sldId id="363" r:id="rId8"/>
    <p:sldId id="368" r:id="rId9"/>
    <p:sldId id="339" r:id="rId10"/>
    <p:sldId id="369" r:id="rId11"/>
    <p:sldId id="341" r:id="rId12"/>
    <p:sldId id="338" r:id="rId13"/>
    <p:sldId id="343" r:id="rId14"/>
    <p:sldId id="344" r:id="rId15"/>
    <p:sldId id="345" r:id="rId16"/>
    <p:sldId id="319" r:id="rId17"/>
    <p:sldId id="365" r:id="rId18"/>
    <p:sldId id="357" r:id="rId19"/>
    <p:sldId id="321" r:id="rId20"/>
    <p:sldId id="342" r:id="rId21"/>
    <p:sldId id="340" r:id="rId22"/>
    <p:sldId id="347" r:id="rId23"/>
    <p:sldId id="364" r:id="rId24"/>
    <p:sldId id="356" r:id="rId25"/>
    <p:sldId id="323" r:id="rId26"/>
    <p:sldId id="325" r:id="rId27"/>
    <p:sldId id="324" r:id="rId28"/>
    <p:sldId id="349" r:id="rId29"/>
    <p:sldId id="350" r:id="rId30"/>
    <p:sldId id="351" r:id="rId31"/>
    <p:sldId id="326" r:id="rId32"/>
    <p:sldId id="327" r:id="rId33"/>
    <p:sldId id="328" r:id="rId34"/>
    <p:sldId id="354" r:id="rId35"/>
    <p:sldId id="352" r:id="rId36"/>
    <p:sldId id="329" r:id="rId37"/>
    <p:sldId id="361" r:id="rId38"/>
    <p:sldId id="358" r:id="rId39"/>
    <p:sldId id="360" r:id="rId40"/>
    <p:sldId id="370" r:id="rId41"/>
  </p:sldIdLst>
  <p:sldSz cx="9144000" cy="6858000" type="screen4x3"/>
  <p:notesSz cx="6858000" cy="93138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Geneva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Geneva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Geneva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Geneva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182">
          <p15:clr>
            <a:srgbClr val="A4A3A4"/>
          </p15:clr>
        </p15:guide>
        <p15:guide id="2" orient="horz" pos="2553">
          <p15:clr>
            <a:srgbClr val="A4A3A4"/>
          </p15:clr>
        </p15:guide>
        <p15:guide id="3" orient="horz" pos="949">
          <p15:clr>
            <a:srgbClr val="A4A3A4"/>
          </p15:clr>
        </p15:guide>
        <p15:guide id="4" orient="horz" pos="1365">
          <p15:clr>
            <a:srgbClr val="A4A3A4"/>
          </p15:clr>
        </p15:guide>
        <p15:guide id="5" orient="horz" pos="447">
          <p15:clr>
            <a:srgbClr val="A4A3A4"/>
          </p15:clr>
        </p15:guide>
        <p15:guide id="6" orient="horz" pos="1857">
          <p15:clr>
            <a:srgbClr val="A4A3A4"/>
          </p15:clr>
        </p15:guide>
        <p15:guide id="7" orient="horz" pos="3252">
          <p15:clr>
            <a:srgbClr val="A4A3A4"/>
          </p15:clr>
        </p15:guide>
        <p15:guide id="8" pos="2880">
          <p15:clr>
            <a:srgbClr val="A4A3A4"/>
          </p15:clr>
        </p15:guide>
        <p15:guide id="9" pos="5470">
          <p15:clr>
            <a:srgbClr val="A4A3A4"/>
          </p15:clr>
        </p15:guide>
        <p15:guide id="10" pos="293">
          <p15:clr>
            <a:srgbClr val="A4A3A4"/>
          </p15:clr>
        </p15:guide>
        <p15:guide id="11" pos="345">
          <p15:clr>
            <a:srgbClr val="A4A3A4"/>
          </p15:clr>
        </p15:guide>
        <p15:guide id="12" pos="141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928">
          <p15:clr>
            <a:srgbClr val="A4A3A4"/>
          </p15:clr>
        </p15:guide>
        <p15:guide id="4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FFFFFF"/>
    <a:srgbClr val="0000FF"/>
    <a:srgbClr val="003399"/>
    <a:srgbClr val="FF3300"/>
    <a:srgbClr val="A32D92"/>
    <a:srgbClr val="C53104"/>
    <a:srgbClr val="FFCC00"/>
    <a:srgbClr val="FF00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11" autoAdjust="0"/>
    <p:restoredTop sz="96005" autoAdjust="0"/>
  </p:normalViewPr>
  <p:slideViewPr>
    <p:cSldViewPr snapToGrid="0">
      <p:cViewPr>
        <p:scale>
          <a:sx n="80" d="100"/>
          <a:sy n="80" d="100"/>
        </p:scale>
        <p:origin x="-1728" y="-187"/>
      </p:cViewPr>
      <p:guideLst>
        <p:guide orient="horz" pos="4182"/>
        <p:guide orient="horz" pos="2553"/>
        <p:guide orient="horz" pos="949"/>
        <p:guide orient="horz" pos="1365"/>
        <p:guide orient="horz" pos="447"/>
        <p:guide orient="horz" pos="1857"/>
        <p:guide orient="horz" pos="3252"/>
        <p:guide pos="2880"/>
        <p:guide pos="5470"/>
        <p:guide pos="293"/>
        <p:guide pos="345"/>
        <p:guide pos="1417"/>
      </p:guideLst>
    </p:cSldViewPr>
  </p:slideViewPr>
  <p:outlineViewPr>
    <p:cViewPr>
      <p:scale>
        <a:sx n="33" d="100"/>
        <a:sy n="33" d="100"/>
      </p:scale>
      <p:origin x="0" y="1064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80" d="100"/>
          <a:sy n="80" d="100"/>
        </p:scale>
        <p:origin x="-2141" y="-58"/>
      </p:cViewPr>
      <p:guideLst>
        <p:guide orient="horz" pos="2885"/>
        <p:guide orient="horz" pos="2934"/>
        <p:guide pos="2113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CDDD88A4-738F-4D5F-ADDE-1987F18C7F55}" type="datetime1">
              <a:rPr lang="en-US"/>
              <a:pPr>
                <a:defRPr/>
              </a:pPr>
              <a:t>11/21/2018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6554"/>
            <a:ext cx="2971800" cy="46569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46554"/>
            <a:ext cx="2971800" cy="465693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33313B20-D8A5-4F4E-AADE-78B1D314A5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8800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2ABEE508-F21F-4AB9-8C58-85C9405B400B}" type="datetime1">
              <a:rPr lang="en-US"/>
              <a:pPr>
                <a:defRPr/>
              </a:pPr>
              <a:t>11/21/2018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569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5693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C08840BF-E0D5-4C77-ADE9-6B67AC9E93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044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8840BF-E0D5-4C77-ADE9-6B67AC9E93E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715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8840BF-E0D5-4C77-ADE9-6B67AC9E93E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174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8840BF-E0D5-4C77-ADE9-6B67AC9E93E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493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8840BF-E0D5-4C77-ADE9-6B67AC9E93E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502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8840BF-E0D5-4C77-ADE9-6B67AC9E93E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502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8840BF-E0D5-4C77-ADE9-6B67AC9E93E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973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8840BF-E0D5-4C77-ADE9-6B67AC9E93E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8840BF-E0D5-4C77-ADE9-6B67AC9E93E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819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jpeg"/><Relationship Id="rId4" Type="http://schemas.openxmlformats.org/officeDocument/2006/relationships/image" Target="../media/image1.png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 userDrawn="1"/>
        </p:nvSpPr>
        <p:spPr>
          <a:xfrm>
            <a:off x="-28575" y="-203200"/>
            <a:ext cx="41910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</a:t>
            </a:r>
          </a:p>
        </p:txBody>
      </p:sp>
      <p:pic>
        <p:nvPicPr>
          <p:cNvPr id="10" name="Picture 12" descr="Fairview_Mixed_header_2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137" y="971551"/>
            <a:ext cx="8243887" cy="169545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60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188" y="4076324"/>
            <a:ext cx="8215312" cy="1191001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0" i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65138" y="5267325"/>
            <a:ext cx="4106862" cy="43815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baseline="0" smtClean="0">
                <a:solidFill>
                  <a:schemeClr val="tx2"/>
                </a:solidFill>
              </a:defRPr>
            </a:lvl1pPr>
            <a:lvl2pPr>
              <a:defRPr lang="en-US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en-US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-28575" y="-203200"/>
            <a:ext cx="103981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COMPARISON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66974"/>
            <a:ext cx="3990975" cy="381382"/>
          </a:xfrm>
        </p:spPr>
        <p:txBody>
          <a:bodyPr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688" y="2857501"/>
            <a:ext cx="3949700" cy="326866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0099" y="2466974"/>
            <a:ext cx="4098926" cy="371476"/>
          </a:xfrm>
        </p:spPr>
        <p:txBody>
          <a:bodyPr rtlCol="0">
            <a:normAutofit/>
          </a:bodyPr>
          <a:lstStyle>
            <a:lvl1pPr>
              <a:defRPr lang="en-US" b="0" smtClean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57501"/>
            <a:ext cx="4041775" cy="3268662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baseline="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52438" y="6384925"/>
            <a:ext cx="534987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B4B7CA7-3EC4-4E50-868D-AD7190CF92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775" y="5248275"/>
            <a:ext cx="233363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 userDrawn="1"/>
        </p:nvSpPr>
        <p:spPr>
          <a:xfrm>
            <a:off x="-28575" y="-203200"/>
            <a:ext cx="3028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VERTICAL TITLE &amp; TEXT (can use for print)</a:t>
            </a:r>
          </a:p>
        </p:txBody>
      </p:sp>
      <p:pic>
        <p:nvPicPr>
          <p:cNvPr id="9" name="Picture 9" descr="Fairview_Provider_Header_2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0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09596" y="438150"/>
            <a:ext cx="945430" cy="6200775"/>
          </a:xfrm>
        </p:spPr>
        <p:txBody>
          <a:bodyPr vert="eaVert"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2171" y="447675"/>
            <a:ext cx="6147247" cy="6220716"/>
          </a:xfrm>
        </p:spPr>
        <p:txBody>
          <a:bodyPr vert="eaVert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 rot="5400000">
            <a:off x="4159963" y="3270142"/>
            <a:ext cx="6189789" cy="527050"/>
          </a:xfrm>
        </p:spPr>
        <p:txBody>
          <a:bodyPr tIns="45720" rtlCol="0" anchor="b">
            <a:normAutofit/>
          </a:bodyPr>
          <a:lstStyle>
            <a:lvl1pPr>
              <a:defRPr lang="en-US" sz="2400" i="1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/>
          </p:nvPr>
        </p:nvSpPr>
        <p:spPr>
          <a:xfrm rot="5400000">
            <a:off x="-1697531" y="2878325"/>
            <a:ext cx="4236771" cy="253665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5"/>
          </p:nvPr>
        </p:nvSpPr>
        <p:spPr>
          <a:xfrm rot="5400000">
            <a:off x="103188" y="460375"/>
            <a:ext cx="52387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B956D36-9A88-4A90-9A00-3E6993962F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456753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-28575" y="-203200"/>
            <a:ext cx="226218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COMPARISON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66974"/>
            <a:ext cx="3990975" cy="381382"/>
          </a:xfrm>
        </p:spPr>
        <p:txBody>
          <a:bodyPr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688" y="2857501"/>
            <a:ext cx="3949700" cy="326866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0099" y="2466974"/>
            <a:ext cx="4098926" cy="371476"/>
          </a:xfrm>
        </p:spPr>
        <p:txBody>
          <a:bodyPr rtlCol="0">
            <a:normAutofit/>
          </a:bodyPr>
          <a:lstStyle>
            <a:lvl1pPr>
              <a:defRPr lang="en-US" b="0" smtClean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57501"/>
            <a:ext cx="4041775" cy="3268662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baseline="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52438" y="6384925"/>
            <a:ext cx="461962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119C6C9-67BE-4390-8CD1-D935CF4C84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28575" y="-203200"/>
            <a:ext cx="869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 ONLY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C81379F-53CC-4A60-9B5E-285680F549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-28575" y="-203200"/>
            <a:ext cx="50323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BLANK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94B5F46-E910-405F-B5DB-D6A4BEDF54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AV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955675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DO NOT USE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6538"/>
            <a:ext cx="3008313" cy="893762"/>
          </a:xfrm>
        </p:spPr>
        <p:txBody>
          <a:bodyPr anchor="t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506538"/>
            <a:ext cx="5111750" cy="4619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23697"/>
            <a:ext cx="3008313" cy="370246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31CE6B-1A69-4065-9A0E-75566D1EA0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1692275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HORIZONTAL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966525"/>
            <a:ext cx="8250237" cy="636408"/>
          </a:xfrm>
        </p:spPr>
        <p:txBody>
          <a:bodyPr rtlCol="0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7688" y="2486025"/>
            <a:ext cx="8161337" cy="3681412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5138" y="1601788"/>
            <a:ext cx="8243887" cy="527050"/>
          </a:xfrm>
        </p:spPr>
        <p:txBody>
          <a:bodyPr tIns="45720" rtlCol="0" anchor="b">
            <a:normAutofit/>
          </a:bodyPr>
          <a:lstStyle>
            <a:lvl1pPr marL="0" indent="0">
              <a:buNone/>
              <a:defRPr lang="en-US" sz="2800" i="1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38CAD64-725B-434A-A15C-D83820C93E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-28575" y="-203200"/>
            <a:ext cx="167640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FULL BLEED PICTURE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>
            <a:lvl1pPr marL="0" indent="0">
              <a:buNone/>
              <a:defRPr sz="18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966525"/>
            <a:ext cx="8250237" cy="636408"/>
          </a:xfrm>
        </p:spPr>
        <p:txBody>
          <a:bodyPr rtlCol="0">
            <a:normAutofit/>
          </a:bodyPr>
          <a:lstStyle>
            <a:lvl1pPr>
              <a:defRPr lang="en-US" baseline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775" y="5248275"/>
            <a:ext cx="233363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 userDrawn="1"/>
        </p:nvSpPr>
        <p:spPr>
          <a:xfrm>
            <a:off x="-28575" y="-203200"/>
            <a:ext cx="3028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VERTICAL TITLE &amp; TEXT (can use for print)</a:t>
            </a:r>
          </a:p>
        </p:txBody>
      </p:sp>
      <p:pic>
        <p:nvPicPr>
          <p:cNvPr id="9" name="Picture 10" descr="Fairview_Mixed_header_2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0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09596" y="438150"/>
            <a:ext cx="945430" cy="6200775"/>
          </a:xfrm>
        </p:spPr>
        <p:txBody>
          <a:bodyPr vert="eaVert"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2171" y="447675"/>
            <a:ext cx="6147247" cy="6220716"/>
          </a:xfrm>
        </p:spPr>
        <p:txBody>
          <a:bodyPr vert="eaVert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 rot="5400000">
            <a:off x="4159963" y="3270142"/>
            <a:ext cx="6189789" cy="527050"/>
          </a:xfrm>
        </p:spPr>
        <p:txBody>
          <a:bodyPr tIns="45720" rtlCol="0" anchor="b">
            <a:normAutofit/>
          </a:bodyPr>
          <a:lstStyle>
            <a:lvl1pPr>
              <a:defRPr lang="en-US" sz="2400" i="1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/>
          </p:nvPr>
        </p:nvSpPr>
        <p:spPr>
          <a:xfrm rot="5400000">
            <a:off x="-1558075" y="2723635"/>
            <a:ext cx="4138158" cy="429421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5"/>
          </p:nvPr>
        </p:nvSpPr>
        <p:spPr>
          <a:xfrm rot="5400000">
            <a:off x="103188" y="460375"/>
            <a:ext cx="52387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925324-0CEC-4436-B00E-AE3F1086BB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/>
          </p:cNvPicPr>
          <p:nvPr userDrawn="1"/>
        </p:nvPicPr>
        <p:blipFill>
          <a:blip r:embed="rId3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 userDrawn="1"/>
        </p:nvSpPr>
        <p:spPr>
          <a:xfrm>
            <a:off x="-28575" y="-203200"/>
            <a:ext cx="41910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</a:t>
            </a:r>
          </a:p>
        </p:txBody>
      </p:sp>
      <p:pic>
        <p:nvPicPr>
          <p:cNvPr id="10" name="Picture 12" descr="Fairview_Provider_Header_2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137" y="971551"/>
            <a:ext cx="8243887" cy="169545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60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188" y="4076324"/>
            <a:ext cx="8215312" cy="1191001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0" i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65138" y="5267325"/>
            <a:ext cx="4106862" cy="43815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baseline="0" smtClean="0">
                <a:solidFill>
                  <a:schemeClr val="tx2"/>
                </a:solidFill>
              </a:defRPr>
            </a:lvl1pPr>
            <a:lvl2pPr>
              <a:defRPr lang="en-US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en-US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 userDrawn="1"/>
        </p:nvSpPr>
        <p:spPr>
          <a:xfrm>
            <a:off x="-28575" y="-203200"/>
            <a:ext cx="64928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AGENDA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lnSpc>
                <a:spcPct val="150000"/>
              </a:lnSpc>
              <a:buClr>
                <a:schemeClr val="accent3"/>
              </a:buClr>
              <a:buSzPct val="150000"/>
              <a:buFont typeface="+mj-lt"/>
              <a:buAutoNum type="arabicPeriod"/>
              <a:defRPr sz="24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46D0B5A-F26F-4B12-B5F1-E401A28D3D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 userDrawn="1"/>
        </p:nvSpPr>
        <p:spPr>
          <a:xfrm>
            <a:off x="-28575" y="-203200"/>
            <a:ext cx="64928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AGENDA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lnSpc>
                <a:spcPct val="150000"/>
              </a:lnSpc>
              <a:buClr>
                <a:schemeClr val="accent3"/>
              </a:buClr>
              <a:buSzPct val="150000"/>
              <a:buFont typeface="+mj-lt"/>
              <a:buAutoNum type="arabicPeriod"/>
              <a:defRPr sz="24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43887" cy="527050"/>
          </a:xfrm>
        </p:spPr>
        <p:txBody>
          <a:bodyPr tIns="45720" rtlCol="0" anchor="b">
            <a:normAutofit/>
          </a:bodyPr>
          <a:lstStyle>
            <a:lvl1pPr>
              <a:defRPr lang="en-US" sz="2800" i="1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7B26595-6655-487C-A33D-1C52FDF5B5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28575" y="-203200"/>
            <a:ext cx="13525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 &amp; CONTENT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A438833-DADD-40AF-A420-2F73037178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 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257333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 &amp; CONTENT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3C9EBE-5DBA-47A4-965D-ADD6431CF5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O BANNER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-28575" y="-203200"/>
            <a:ext cx="1377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NO BANNER + logo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A859F4-48B9-4920-AEBC-5146801286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O BANNER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18097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NO BANNER + NO LOGO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F1D251-DA51-464D-A239-9D40C26BB6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114776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TWO CONTENT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66974"/>
            <a:ext cx="4036870" cy="37052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66974"/>
            <a:ext cx="4038600" cy="37068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EEF0350-3F0C-432F-8EF1-619385C26B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-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-28575" y="-203200"/>
            <a:ext cx="236696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TWO CONTENT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66974"/>
            <a:ext cx="4036870" cy="37052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66974"/>
            <a:ext cx="4038600" cy="37068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4AB58B3-6169-42CC-A352-B44FF02C5C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-28575" y="-203200"/>
            <a:ext cx="103981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COMPARISON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66974"/>
            <a:ext cx="3990975" cy="381382"/>
          </a:xfrm>
        </p:spPr>
        <p:txBody>
          <a:bodyPr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688" y="2857501"/>
            <a:ext cx="3949700" cy="326866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0099" y="2466974"/>
            <a:ext cx="4098926" cy="371476"/>
          </a:xfrm>
        </p:spPr>
        <p:txBody>
          <a:bodyPr rtlCol="0">
            <a:normAutofit/>
          </a:bodyPr>
          <a:lstStyle>
            <a:lvl1pPr>
              <a:defRPr lang="en-US" b="0" smtClean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57501"/>
            <a:ext cx="4041775" cy="3268662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baseline="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52438" y="6384925"/>
            <a:ext cx="50482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95A8A2B-FD94-4959-9962-FA879F309B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-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-28575" y="-203200"/>
            <a:ext cx="226218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COMPARISON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66974"/>
            <a:ext cx="3990975" cy="381382"/>
          </a:xfrm>
        </p:spPr>
        <p:txBody>
          <a:bodyPr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688" y="2857501"/>
            <a:ext cx="3949700" cy="326866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0099" y="2466974"/>
            <a:ext cx="4098926" cy="371476"/>
          </a:xfrm>
        </p:spPr>
        <p:txBody>
          <a:bodyPr rtlCol="0">
            <a:normAutofit/>
          </a:bodyPr>
          <a:lstStyle>
            <a:lvl1pPr marL="0" indent="0">
              <a:buNone/>
              <a:defRPr lang="en-US" b="0" smtClean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57501"/>
            <a:ext cx="4041775" cy="3268662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baseline="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52438" y="6384925"/>
            <a:ext cx="60642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19F6E94-075E-4CDE-BE1A-2DFEDB0981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28575" y="-203200"/>
            <a:ext cx="869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 ONLY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54377BB-7CBF-4928-98D5-4A72D24F23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-28575" y="-203200"/>
            <a:ext cx="50323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BLANK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81AA647-AD59-417E-B70F-16838E5D23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28575" y="-203200"/>
            <a:ext cx="13525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 &amp; CONTENT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52438" y="6384925"/>
            <a:ext cx="50482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324C32A-9387-43B3-B358-8C59580D60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 AV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955675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DO NOT USE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6538"/>
            <a:ext cx="3008313" cy="893762"/>
          </a:xfrm>
        </p:spPr>
        <p:txBody>
          <a:bodyPr anchor="t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506538"/>
            <a:ext cx="5111750" cy="4619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23697"/>
            <a:ext cx="3008313" cy="370246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F3B7CC3-3B33-4627-8C60-4D5D336AE6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rizont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-28575" y="-203200"/>
            <a:ext cx="1692275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HORIZONTAL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966525"/>
            <a:ext cx="8250237" cy="636408"/>
          </a:xfrm>
        </p:spPr>
        <p:txBody>
          <a:bodyPr rtlCol="0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7688" y="2486025"/>
            <a:ext cx="8161337" cy="3681412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A6E560-D0A1-4634-A32A-A699E0ECBC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Ble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-28575" y="-203200"/>
            <a:ext cx="167640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FULL BLEED PICTURE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>
            <a:lvl1pPr marL="0" indent="0">
              <a:buNone/>
              <a:defRPr sz="18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966525"/>
            <a:ext cx="8250237" cy="636408"/>
          </a:xfrm>
        </p:spPr>
        <p:txBody>
          <a:bodyPr rtlCol="0">
            <a:normAutofit/>
          </a:bodyPr>
          <a:lstStyle>
            <a:lvl1pPr>
              <a:defRPr lang="en-US" baseline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775" y="5248275"/>
            <a:ext cx="233363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 userDrawn="1"/>
        </p:nvSpPr>
        <p:spPr>
          <a:xfrm>
            <a:off x="-28575" y="-203200"/>
            <a:ext cx="3028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VERTICAL TITLE &amp; TEXT (can use for print)</a:t>
            </a:r>
          </a:p>
        </p:txBody>
      </p:sp>
      <p:pic>
        <p:nvPicPr>
          <p:cNvPr id="9" name="Picture 9" descr="Fairview_Provider_Header_2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0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09596" y="438150"/>
            <a:ext cx="945430" cy="6200775"/>
          </a:xfrm>
        </p:spPr>
        <p:txBody>
          <a:bodyPr vert="eaVert"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2171" y="447675"/>
            <a:ext cx="6147247" cy="6220716"/>
          </a:xfrm>
        </p:spPr>
        <p:txBody>
          <a:bodyPr vert="eaVert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 rot="5400000">
            <a:off x="4159963" y="3270142"/>
            <a:ext cx="6189789" cy="527050"/>
          </a:xfrm>
        </p:spPr>
        <p:txBody>
          <a:bodyPr tIns="45720" rtlCol="0" anchor="b">
            <a:normAutofit/>
          </a:bodyPr>
          <a:lstStyle>
            <a:lvl1pPr>
              <a:defRPr lang="en-US" sz="2400" i="1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/>
          </p:nvPr>
        </p:nvSpPr>
        <p:spPr>
          <a:xfrm rot="5400000">
            <a:off x="-1697531" y="2878325"/>
            <a:ext cx="4236771" cy="253665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5"/>
          </p:nvPr>
        </p:nvSpPr>
        <p:spPr>
          <a:xfrm rot="5400000">
            <a:off x="103188" y="460375"/>
            <a:ext cx="52387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B956D36-9A88-4A90-9A00-3E6993962F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/>
          <p:cNvPicPr>
            <a:picLocks noChangeAspect="1"/>
          </p:cNvPicPr>
          <p:nvPr userDrawn="1"/>
        </p:nvPicPr>
        <p:blipFill>
          <a:blip r:embed="rId3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 userDrawn="1"/>
        </p:nvSpPr>
        <p:spPr>
          <a:xfrm>
            <a:off x="-28575" y="-203200"/>
            <a:ext cx="41910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137" y="971551"/>
            <a:ext cx="8243887" cy="169545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60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188" y="4076324"/>
            <a:ext cx="8215312" cy="1191001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0" i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65138" y="5267325"/>
            <a:ext cx="4106862" cy="43815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baseline="0" smtClean="0">
                <a:solidFill>
                  <a:schemeClr val="tx2"/>
                </a:solidFill>
              </a:defRPr>
            </a:lvl1pPr>
            <a:lvl2pPr>
              <a:defRPr lang="en-US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en-US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 userDrawn="1"/>
        </p:nvSpPr>
        <p:spPr>
          <a:xfrm>
            <a:off x="-28575" y="-203200"/>
            <a:ext cx="64928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AGENDA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lnSpc>
                <a:spcPct val="150000"/>
              </a:lnSpc>
              <a:buClr>
                <a:schemeClr val="accent3"/>
              </a:buClr>
              <a:buSzPct val="150000"/>
              <a:buFont typeface="+mj-lt"/>
              <a:buAutoNum type="arabicPeriod"/>
              <a:defRPr sz="24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563E821-28E1-4251-8708-CAEDB1E671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28575" y="-203200"/>
            <a:ext cx="13525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 &amp; CONTENT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151C79C-3B0C-4580-BC90-6DE8C3C111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 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257333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 &amp; CONTENT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8A3E74-D8D0-4AE3-BAD7-47BF6025F5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BANNER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-28575" y="-203200"/>
            <a:ext cx="1377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NO BANNER + logo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036EAD9-96CB-4782-A876-B4615F8F7D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BANNER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18097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NO BANNER + NO LOGO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A70C08A-E6F1-4482-84A2-FF62BAC1AE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 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257333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 &amp; CONTENT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DE2A015-9790-4B4D-B558-9D5C517A76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4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 userDrawn="1"/>
        </p:nvSpPr>
        <p:spPr>
          <a:xfrm>
            <a:off x="-28575" y="-203200"/>
            <a:ext cx="68421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SECTION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4406900"/>
            <a:ext cx="7772400" cy="1362075"/>
          </a:xfrm>
        </p:spPr>
        <p:txBody>
          <a:bodyPr anchor="t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66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i="1" baseline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4BD0877-64F1-4170-AD9F-03B8E6F6A0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114776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TWO CONTENT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66974"/>
            <a:ext cx="4036870" cy="37052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66974"/>
            <a:ext cx="4038600" cy="37068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9DADD01-10F7-4F16-AA1D-0EA5DB7C697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-28575" y="-203200"/>
            <a:ext cx="236696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TWO CONTENT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66974"/>
            <a:ext cx="4036870" cy="37052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66974"/>
            <a:ext cx="4038600" cy="37068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A53CE00-A6B7-452F-8F66-8A530D17FE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-28575" y="-203200"/>
            <a:ext cx="103981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COMPARISON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66974"/>
            <a:ext cx="3990975" cy="381382"/>
          </a:xfrm>
        </p:spPr>
        <p:txBody>
          <a:bodyPr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688" y="2857501"/>
            <a:ext cx="3949700" cy="326866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0099" y="2466974"/>
            <a:ext cx="4098926" cy="371476"/>
          </a:xfrm>
        </p:spPr>
        <p:txBody>
          <a:bodyPr rtlCol="0">
            <a:normAutofit/>
          </a:bodyPr>
          <a:lstStyle>
            <a:lvl1pPr>
              <a:defRPr lang="en-US" b="0" smtClean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57501"/>
            <a:ext cx="4041775" cy="3268662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baseline="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52438" y="6384925"/>
            <a:ext cx="54927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F68EF5D-FC73-433D-A521-5829F7B126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-28575" y="-203200"/>
            <a:ext cx="226218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COMPARISON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66974"/>
            <a:ext cx="3990975" cy="381382"/>
          </a:xfrm>
        </p:spPr>
        <p:txBody>
          <a:bodyPr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688" y="2857501"/>
            <a:ext cx="3949700" cy="326866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0099" y="2466974"/>
            <a:ext cx="4098926" cy="371476"/>
          </a:xfrm>
        </p:spPr>
        <p:txBody>
          <a:bodyPr rtlCol="0">
            <a:normAutofit/>
          </a:bodyPr>
          <a:lstStyle>
            <a:lvl1pPr>
              <a:defRPr lang="en-US" b="0" smtClean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57501"/>
            <a:ext cx="4041775" cy="3268662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baseline="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52438" y="6384925"/>
            <a:ext cx="592137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69F758-2891-4958-A3C7-2D5CBA7F54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28575" y="-203200"/>
            <a:ext cx="869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 ONLY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AA7CFEE-7ED1-4D19-B215-2151BB5904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-28575" y="-203200"/>
            <a:ext cx="50323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BLANK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6DB70D-F8AE-4FB1-B941-E1A2C68D05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AV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955675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DO NOT USE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6538"/>
            <a:ext cx="3008313" cy="893762"/>
          </a:xfrm>
        </p:spPr>
        <p:txBody>
          <a:bodyPr anchor="t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506538"/>
            <a:ext cx="5111750" cy="4619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23697"/>
            <a:ext cx="3008313" cy="370246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CC7A49-0B59-4731-A405-396BCCCBF3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-28575" y="-203200"/>
            <a:ext cx="1692275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HORIZONTAL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966525"/>
            <a:ext cx="8250237" cy="636408"/>
          </a:xfrm>
        </p:spPr>
        <p:txBody>
          <a:bodyPr rtlCol="0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7688" y="2486025"/>
            <a:ext cx="8161337" cy="3681412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DA44721-8BE0-4840-9BDD-35ECAB683E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-28575" y="-203200"/>
            <a:ext cx="167640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FULL BLEED PICTURE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>
            <a:lvl1pPr marL="0" indent="0">
              <a:buNone/>
              <a:defRPr sz="18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966525"/>
            <a:ext cx="8250237" cy="636408"/>
          </a:xfrm>
        </p:spPr>
        <p:txBody>
          <a:bodyPr rtlCol="0">
            <a:normAutofit/>
          </a:bodyPr>
          <a:lstStyle>
            <a:lvl1pPr>
              <a:defRPr lang="en-US" baseline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BANNER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-28575" y="-203200"/>
            <a:ext cx="1377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NO BANNER + logo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131AD1-C6CC-495D-8673-CC2DA84005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775" y="5248275"/>
            <a:ext cx="233363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5025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 userDrawn="1"/>
        </p:nvSpPr>
        <p:spPr>
          <a:xfrm>
            <a:off x="-28575" y="-203200"/>
            <a:ext cx="3028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VERTICAL TITLE &amp; TEXT (can use for print)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09596" y="438150"/>
            <a:ext cx="945430" cy="6200775"/>
          </a:xfrm>
        </p:spPr>
        <p:txBody>
          <a:bodyPr vert="eaVert"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2171" y="447675"/>
            <a:ext cx="6147247" cy="6220716"/>
          </a:xfrm>
        </p:spPr>
        <p:txBody>
          <a:bodyPr vert="eaVert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 rot="5400000">
            <a:off x="4159963" y="3270142"/>
            <a:ext cx="6189789" cy="527050"/>
          </a:xfrm>
        </p:spPr>
        <p:txBody>
          <a:bodyPr tIns="45720" rtlCol="0" anchor="b">
            <a:normAutofit/>
          </a:bodyPr>
          <a:lstStyle>
            <a:lvl1pPr>
              <a:defRPr lang="en-US" sz="2400" i="1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/>
          </p:nvPr>
        </p:nvSpPr>
        <p:spPr>
          <a:xfrm rot="5400000">
            <a:off x="-1297716" y="2400357"/>
            <a:ext cx="3991088" cy="816656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5"/>
          </p:nvPr>
        </p:nvSpPr>
        <p:spPr>
          <a:xfrm rot="5400000">
            <a:off x="103188" y="460375"/>
            <a:ext cx="52387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C64AEBB-E119-40C1-A5F8-A6EC69EAF6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 userDrawn="1"/>
        </p:nvSpPr>
        <p:spPr>
          <a:xfrm>
            <a:off x="-28575" y="-203200"/>
            <a:ext cx="41910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137" y="971551"/>
            <a:ext cx="8243887" cy="169545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60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188" y="4076324"/>
            <a:ext cx="8215312" cy="1191001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0" i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65138" y="5267325"/>
            <a:ext cx="4106862" cy="43815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baseline="0" smtClean="0">
                <a:solidFill>
                  <a:schemeClr val="tx2"/>
                </a:solidFill>
              </a:defRPr>
            </a:lvl1pPr>
            <a:lvl2pPr>
              <a:defRPr lang="en-US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en-US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 userDrawn="1"/>
        </p:nvSpPr>
        <p:spPr>
          <a:xfrm>
            <a:off x="-28575" y="-203200"/>
            <a:ext cx="64928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AGENDA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lnSpc>
                <a:spcPct val="150000"/>
              </a:lnSpc>
              <a:buClr>
                <a:schemeClr val="accent3"/>
              </a:buClr>
              <a:buSzPct val="150000"/>
              <a:buFont typeface="+mj-lt"/>
              <a:buAutoNum type="arabicPeriod"/>
              <a:defRPr sz="24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43887" cy="527050"/>
          </a:xfrm>
        </p:spPr>
        <p:txBody>
          <a:bodyPr tIns="45720" rtlCol="0" anchor="b">
            <a:normAutofit/>
          </a:bodyPr>
          <a:lstStyle>
            <a:lvl1pPr>
              <a:defRPr lang="en-US" sz="2800" i="1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C98CD5-6846-40F0-84F0-0CC6C55F25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28575" y="-203200"/>
            <a:ext cx="13525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 &amp; CONTENT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1DBD55C-C9DF-43A2-AA47-F84160B237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 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257333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 &amp; CONTENT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06E243F-1E69-4ECD-BA49-5E4026D1E7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BANNER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18097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NO BANNER + NO LOGO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1AA42E7-43CE-4149-A21F-F44E357636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-28575" y="-203200"/>
            <a:ext cx="68421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SECTION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4406900"/>
            <a:ext cx="7772400" cy="1362075"/>
          </a:xfrm>
        </p:spPr>
        <p:txBody>
          <a:bodyPr anchor="t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66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i="1" baseline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BF309D6-BB1B-4A1E-83ED-BFA12B512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114776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TWO CONTENT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66974"/>
            <a:ext cx="4036870" cy="37052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66974"/>
            <a:ext cx="4038600" cy="37068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9BF4A5B-C040-4454-BAC8-C11DB9C1C9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-28575" y="-203200"/>
            <a:ext cx="236696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TWO CONTENT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66974"/>
            <a:ext cx="4036870" cy="37052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66974"/>
            <a:ext cx="4038600" cy="37068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5BE673F-F6EB-4525-939A-73F6901A97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-28575" y="-203200"/>
            <a:ext cx="103981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COMPARISON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66974"/>
            <a:ext cx="3990975" cy="381382"/>
          </a:xfrm>
        </p:spPr>
        <p:txBody>
          <a:bodyPr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688" y="2857501"/>
            <a:ext cx="3949700" cy="326866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0099" y="2466974"/>
            <a:ext cx="4098926" cy="371476"/>
          </a:xfrm>
        </p:spPr>
        <p:txBody>
          <a:bodyPr rtlCol="0">
            <a:normAutofit/>
          </a:bodyPr>
          <a:lstStyle>
            <a:lvl1pPr>
              <a:defRPr lang="en-US" b="0" smtClean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57501"/>
            <a:ext cx="4041775" cy="3268662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baseline="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52438" y="6384925"/>
            <a:ext cx="636587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D982A8-A9A4-4CB6-B4BD-3899B2F9C9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BANNER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18097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NO BANNER + NO LOGO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192126-9AE3-4D76-8911-64B15DE118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-28575" y="-203200"/>
            <a:ext cx="226218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COMPARISON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66974"/>
            <a:ext cx="3990975" cy="381382"/>
          </a:xfrm>
        </p:spPr>
        <p:txBody>
          <a:bodyPr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688" y="2857501"/>
            <a:ext cx="3949700" cy="326866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0099" y="2466974"/>
            <a:ext cx="4098926" cy="371476"/>
          </a:xfrm>
        </p:spPr>
        <p:txBody>
          <a:bodyPr rtlCol="0">
            <a:normAutofit/>
          </a:bodyPr>
          <a:lstStyle>
            <a:lvl1pPr>
              <a:defRPr lang="en-US" b="0" smtClean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57501"/>
            <a:ext cx="4041775" cy="3268662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baseline="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52438" y="6384925"/>
            <a:ext cx="57785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94A2D9-59A4-4202-A4BE-8D7977836D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28575" y="-203200"/>
            <a:ext cx="869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 ONLY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08EA74-6340-4F45-88B8-E90A52EB4D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-28575" y="-203200"/>
            <a:ext cx="50323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BLANK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D1A642-9896-417C-B1D3-BD44673D1C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AV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955675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DO NOT USE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6538"/>
            <a:ext cx="3008313" cy="893762"/>
          </a:xfrm>
        </p:spPr>
        <p:txBody>
          <a:bodyPr anchor="t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506538"/>
            <a:ext cx="5111750" cy="4619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23697"/>
            <a:ext cx="3008313" cy="370246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4FED92-48BB-4D25-8C2D-D524FE64B8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1692275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HORIZONTAL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966525"/>
            <a:ext cx="8250237" cy="636408"/>
          </a:xfrm>
        </p:spPr>
        <p:txBody>
          <a:bodyPr rtlCol="0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7688" y="2486025"/>
            <a:ext cx="8161337" cy="3681412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5138" y="1601788"/>
            <a:ext cx="8243887" cy="527050"/>
          </a:xfrm>
        </p:spPr>
        <p:txBody>
          <a:bodyPr tIns="45720" rtlCol="0" anchor="b">
            <a:normAutofit/>
          </a:bodyPr>
          <a:lstStyle>
            <a:lvl1pPr marL="0" indent="0">
              <a:buNone/>
              <a:defRPr lang="en-US" sz="2800" i="1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DF61F4-BE39-4AF7-826D-411C457745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-28575" y="-203200"/>
            <a:ext cx="167640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FULL BLEED PICTURE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>
            <a:lvl1pPr marL="0" indent="0">
              <a:buNone/>
              <a:defRPr sz="18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966525"/>
            <a:ext cx="8250237" cy="636408"/>
          </a:xfrm>
        </p:spPr>
        <p:txBody>
          <a:bodyPr rtlCol="0">
            <a:normAutofit/>
          </a:bodyPr>
          <a:lstStyle>
            <a:lvl1pPr>
              <a:defRPr lang="en-US" baseline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775" y="5248275"/>
            <a:ext cx="233363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 userDrawn="1"/>
        </p:nvSpPr>
        <p:spPr>
          <a:xfrm>
            <a:off x="-28575" y="-203200"/>
            <a:ext cx="3028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VERTICAL TITLE &amp; TEXT (can use for print)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09596" y="438150"/>
            <a:ext cx="945430" cy="6200775"/>
          </a:xfrm>
        </p:spPr>
        <p:txBody>
          <a:bodyPr vert="eaVert"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2171" y="447675"/>
            <a:ext cx="6147247" cy="6220716"/>
          </a:xfrm>
        </p:spPr>
        <p:txBody>
          <a:bodyPr vert="eaVert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 rot="5400000">
            <a:off x="4159963" y="3270142"/>
            <a:ext cx="6189789" cy="527050"/>
          </a:xfrm>
        </p:spPr>
        <p:txBody>
          <a:bodyPr tIns="45720" rtlCol="0" anchor="b">
            <a:normAutofit/>
          </a:bodyPr>
          <a:lstStyle>
            <a:lvl1pPr>
              <a:defRPr lang="en-US" sz="2400" i="1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/>
          </p:nvPr>
        </p:nvSpPr>
        <p:spPr>
          <a:xfrm rot="5400000">
            <a:off x="-1535399" y="2760826"/>
            <a:ext cx="4116502" cy="434754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5"/>
          </p:nvPr>
        </p:nvSpPr>
        <p:spPr>
          <a:xfrm rot="5400000">
            <a:off x="103188" y="460375"/>
            <a:ext cx="52387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5177914-73C1-4293-9161-0A9C87BD94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 userDrawn="1"/>
        </p:nvSpPr>
        <p:spPr>
          <a:xfrm>
            <a:off x="-28575" y="-203200"/>
            <a:ext cx="41910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TITLE</a:t>
            </a:r>
          </a:p>
        </p:txBody>
      </p:sp>
      <p:pic>
        <p:nvPicPr>
          <p:cNvPr id="10" name="Picture 12" descr="Fairview_Mixed_header_2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137" y="971551"/>
            <a:ext cx="8243887" cy="169545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60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188" y="4076324"/>
            <a:ext cx="8215312" cy="1191001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0" i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65138" y="5267325"/>
            <a:ext cx="4106862" cy="43815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baseline="0" smtClean="0">
                <a:solidFill>
                  <a:schemeClr val="tx2"/>
                </a:solidFill>
              </a:defRPr>
            </a:lvl1pPr>
            <a:lvl2pPr>
              <a:defRPr lang="en-US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en-US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7803047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 userDrawn="1"/>
        </p:nvSpPr>
        <p:spPr>
          <a:xfrm>
            <a:off x="-28575" y="-203200"/>
            <a:ext cx="64928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AGENDA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lnSpc>
                <a:spcPct val="150000"/>
              </a:lnSpc>
              <a:buClr>
                <a:schemeClr val="accent3"/>
              </a:buClr>
              <a:buSzPct val="150000"/>
              <a:buFont typeface="+mj-lt"/>
              <a:buAutoNum type="arabicPeriod"/>
              <a:defRPr sz="24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43887" cy="527050"/>
          </a:xfrm>
        </p:spPr>
        <p:txBody>
          <a:bodyPr tIns="45720" rtlCol="0" anchor="b">
            <a:normAutofit/>
          </a:bodyPr>
          <a:lstStyle>
            <a:lvl1pPr>
              <a:defRPr lang="en-US" sz="2800" i="1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7B26595-6655-487C-A33D-1C52FDF5B5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824629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28575" y="-203200"/>
            <a:ext cx="13525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TITLE &amp; CONTENT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52438" y="6384925"/>
            <a:ext cx="50482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324C32A-9387-43B3-B358-8C59580D60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650681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/>
          <p:cNvPicPr>
            <a:picLocks noChangeAspect="1"/>
          </p:cNvPicPr>
          <p:nvPr userDrawn="1"/>
        </p:nvPicPr>
        <p:blipFill>
          <a:blip r:embed="rId3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-28575" y="-203200"/>
            <a:ext cx="68421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SECTION</a:t>
            </a:r>
          </a:p>
        </p:txBody>
      </p:sp>
      <p:pic>
        <p:nvPicPr>
          <p:cNvPr id="8" name="Picture 12" descr="Fairview_Mixed_header_2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4406900"/>
            <a:ext cx="7772400" cy="1362075"/>
          </a:xfrm>
        </p:spPr>
        <p:txBody>
          <a:bodyPr anchor="t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66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i="1" baseline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984A323-463C-43C8-9D85-A2AC06118A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 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257333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TITLE &amp; CONTENT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DE2A015-9790-4B4D-B558-9D5C517A76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317530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BANNER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-28575" y="-203200"/>
            <a:ext cx="1377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NO BANNER + logo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131AD1-C6CC-495D-8673-CC2DA84005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166436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BANNER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18097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NO BANNER + NO LOGO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192126-9AE3-4D76-8911-64B15DE118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503189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/>
          <p:cNvPicPr>
            <a:picLocks noChangeAspect="1"/>
          </p:cNvPicPr>
          <p:nvPr userDrawn="1"/>
        </p:nvPicPr>
        <p:blipFill>
          <a:blip r:embed="rId3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-28575" y="-203200"/>
            <a:ext cx="68421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SECTION</a:t>
            </a:r>
          </a:p>
        </p:txBody>
      </p:sp>
      <p:pic>
        <p:nvPicPr>
          <p:cNvPr id="8" name="Picture 12" descr="Fairview_Mixed_header_2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4406900"/>
            <a:ext cx="7772400" cy="1362075"/>
          </a:xfrm>
        </p:spPr>
        <p:txBody>
          <a:bodyPr anchor="t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66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i="1" baseline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984A323-463C-43C8-9D85-A2AC06118A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823998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114776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TWO CONTENT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66974"/>
            <a:ext cx="4036870" cy="37052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66974"/>
            <a:ext cx="4038600" cy="37068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B0D85FC-C59E-459A-B786-1113ABD241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4818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-28575" y="-203200"/>
            <a:ext cx="236696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TWO CONTENT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66974"/>
            <a:ext cx="4036870" cy="37052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66974"/>
            <a:ext cx="4038600" cy="37068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94C2A24-024E-4B44-AE44-2787393F69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3584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-28575" y="-203200"/>
            <a:ext cx="103981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COMPARISON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66974"/>
            <a:ext cx="3990975" cy="381382"/>
          </a:xfrm>
        </p:spPr>
        <p:txBody>
          <a:bodyPr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688" y="2857501"/>
            <a:ext cx="3949700" cy="326866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0099" y="2466974"/>
            <a:ext cx="4098926" cy="371476"/>
          </a:xfrm>
        </p:spPr>
        <p:txBody>
          <a:bodyPr rtlCol="0">
            <a:normAutofit/>
          </a:bodyPr>
          <a:lstStyle>
            <a:lvl1pPr>
              <a:defRPr lang="en-US" b="0" smtClean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57501"/>
            <a:ext cx="4041775" cy="3268662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baseline="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52438" y="6384925"/>
            <a:ext cx="534987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B4B7CA7-3EC4-4E50-868D-AD7190CF92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176012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-28575" y="-203200"/>
            <a:ext cx="226218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COMPARISON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66974"/>
            <a:ext cx="3990975" cy="381382"/>
          </a:xfrm>
        </p:spPr>
        <p:txBody>
          <a:bodyPr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688" y="2857501"/>
            <a:ext cx="3949700" cy="326866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0099" y="2466974"/>
            <a:ext cx="4098926" cy="371476"/>
          </a:xfrm>
        </p:spPr>
        <p:txBody>
          <a:bodyPr rtlCol="0">
            <a:normAutofit/>
          </a:bodyPr>
          <a:lstStyle>
            <a:lvl1pPr>
              <a:defRPr lang="en-US" b="0" smtClean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57501"/>
            <a:ext cx="4041775" cy="3268662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baseline="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52438" y="6384925"/>
            <a:ext cx="461962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119C6C9-67BE-4390-8CD1-D935CF4C84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848667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28575" y="-203200"/>
            <a:ext cx="869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TITLE ONLY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C81379F-53CC-4A60-9B5E-285680F549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657720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-28575" y="-203200"/>
            <a:ext cx="50323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BLANK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94B5F46-E910-405F-B5DB-D6A4BEDF54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532357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114776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TWO CONTENT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66974"/>
            <a:ext cx="4036870" cy="37052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66974"/>
            <a:ext cx="4038600" cy="37068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B0D85FC-C59E-459A-B786-1113ABD241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AV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955675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DO NOT USE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6538"/>
            <a:ext cx="3008313" cy="893762"/>
          </a:xfrm>
        </p:spPr>
        <p:txBody>
          <a:bodyPr anchor="t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506538"/>
            <a:ext cx="5111750" cy="4619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23697"/>
            <a:ext cx="3008313" cy="370246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31CE6B-1A69-4065-9A0E-75566D1EA0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970507"/>
      </p:ext>
    </p:extLst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1692275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HORIZONTAL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966525"/>
            <a:ext cx="8250237" cy="636408"/>
          </a:xfrm>
        </p:spPr>
        <p:txBody>
          <a:bodyPr rtlCol="0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7688" y="2486025"/>
            <a:ext cx="8161337" cy="3681412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5138" y="1601788"/>
            <a:ext cx="8243887" cy="527050"/>
          </a:xfrm>
        </p:spPr>
        <p:txBody>
          <a:bodyPr tIns="45720" rtlCol="0" anchor="b">
            <a:normAutofit/>
          </a:bodyPr>
          <a:lstStyle>
            <a:lvl1pPr marL="0" indent="0">
              <a:buNone/>
              <a:defRPr lang="en-US" sz="2800" i="1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38CAD64-725B-434A-A15C-D83820C93E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766216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-28575" y="-203200"/>
            <a:ext cx="167640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FULL BLEED PICTURE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>
            <a:lvl1pPr marL="0" indent="0">
              <a:buNone/>
              <a:defRPr sz="18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966525"/>
            <a:ext cx="8250237" cy="636408"/>
          </a:xfrm>
        </p:spPr>
        <p:txBody>
          <a:bodyPr rtlCol="0">
            <a:normAutofit/>
          </a:bodyPr>
          <a:lstStyle>
            <a:lvl1pPr>
              <a:defRPr lang="en-US" baseline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38029"/>
      </p:ext>
    </p:extLst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775" y="5248275"/>
            <a:ext cx="233363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 userDrawn="1"/>
        </p:nvSpPr>
        <p:spPr>
          <a:xfrm>
            <a:off x="-28575" y="-203200"/>
            <a:ext cx="3028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VERTICAL TITLE &amp; TEXT (can use for print)</a:t>
            </a:r>
          </a:p>
        </p:txBody>
      </p:sp>
      <p:pic>
        <p:nvPicPr>
          <p:cNvPr id="9" name="Picture 10" descr="Fairview_Mixed_header_2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0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09596" y="438150"/>
            <a:ext cx="945430" cy="6200775"/>
          </a:xfrm>
        </p:spPr>
        <p:txBody>
          <a:bodyPr vert="eaVert"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2171" y="447675"/>
            <a:ext cx="6147247" cy="6220716"/>
          </a:xfrm>
        </p:spPr>
        <p:txBody>
          <a:bodyPr vert="eaVert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 rot="5400000">
            <a:off x="4159963" y="3270142"/>
            <a:ext cx="6189789" cy="527050"/>
          </a:xfrm>
        </p:spPr>
        <p:txBody>
          <a:bodyPr tIns="45720" rtlCol="0" anchor="b">
            <a:normAutofit/>
          </a:bodyPr>
          <a:lstStyle>
            <a:lvl1pPr>
              <a:defRPr lang="en-US" sz="2400" i="1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/>
          </p:nvPr>
        </p:nvSpPr>
        <p:spPr>
          <a:xfrm rot="5400000">
            <a:off x="-1558075" y="2723635"/>
            <a:ext cx="4138158" cy="429421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5"/>
          </p:nvPr>
        </p:nvSpPr>
        <p:spPr>
          <a:xfrm rot="5400000">
            <a:off x="103188" y="460375"/>
            <a:ext cx="52387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925324-0CEC-4436-B00E-AE3F1086BB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350589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EB7B4E-C462-4329-91B5-C5FEE0EFAD1E}" type="datetimeFigureOut">
              <a:rPr lang="en-US" smtClean="0">
                <a:solidFill>
                  <a:prstClr val="black"/>
                </a:solidFill>
              </a:rPr>
              <a:pPr/>
              <a:t>11/21/2018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CCD14-A642-4AA4-91A7-4489C309C08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8289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/>
          </p:cNvPicPr>
          <p:nvPr userDrawn="1"/>
        </p:nvPicPr>
        <p:blipFill>
          <a:blip r:embed="rId3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 userDrawn="1"/>
        </p:nvSpPr>
        <p:spPr>
          <a:xfrm>
            <a:off x="-28575" y="-203200"/>
            <a:ext cx="41910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TITLE</a:t>
            </a:r>
          </a:p>
        </p:txBody>
      </p:sp>
      <p:pic>
        <p:nvPicPr>
          <p:cNvPr id="10" name="Picture 12" descr="Fairview_Provider_Header_2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137" y="971551"/>
            <a:ext cx="8243887" cy="169545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60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188" y="4076324"/>
            <a:ext cx="8215312" cy="1191001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0" i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65138" y="5267325"/>
            <a:ext cx="4106862" cy="43815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baseline="0" smtClean="0">
                <a:solidFill>
                  <a:schemeClr val="tx2"/>
                </a:solidFill>
              </a:defRPr>
            </a:lvl1pPr>
            <a:lvl2pPr>
              <a:defRPr lang="en-US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en-US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8421452"/>
      </p:ext>
    </p:extLst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 userDrawn="1"/>
        </p:nvSpPr>
        <p:spPr>
          <a:xfrm>
            <a:off x="-28575" y="-203200"/>
            <a:ext cx="64928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AGENDA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lnSpc>
                <a:spcPct val="150000"/>
              </a:lnSpc>
              <a:buClr>
                <a:schemeClr val="accent3"/>
              </a:buClr>
              <a:buSzPct val="150000"/>
              <a:buFont typeface="+mj-lt"/>
              <a:buAutoNum type="arabicPeriod"/>
              <a:defRPr sz="24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46D0B5A-F26F-4B12-B5F1-E401A28D3D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612464"/>
      </p:ext>
    </p:extLst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28575" y="-203200"/>
            <a:ext cx="13525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TITLE &amp; CONTENT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A438833-DADD-40AF-A420-2F73037178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717193"/>
      </p:ext>
    </p:extLst>
  </p:cSld>
  <p:clrMapOvr>
    <a:masterClrMapping/>
  </p:clrMapOvr>
  <p:transition spd="med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 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257333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TITLE &amp; CONTENT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3C9EBE-5DBA-47A4-965D-ADD6431CF5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277095"/>
      </p:ext>
    </p:extLst>
  </p:cSld>
  <p:clrMapOvr>
    <a:masterClrMapping/>
  </p:clrMapOvr>
  <p:transition spd="med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O BANNER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-28575" y="-203200"/>
            <a:ext cx="1377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NO BANNER + logo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A859F4-48B9-4920-AEBC-5146801286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662614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-28575" y="-203200"/>
            <a:ext cx="236696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TWO CONTENT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66974"/>
            <a:ext cx="4036870" cy="37052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66974"/>
            <a:ext cx="4038600" cy="37068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94C2A24-024E-4B44-AE44-2787393F69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O BANNER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18097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NO BANNER + NO LOGO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F1D251-DA51-464D-A239-9D40C26BB6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278948"/>
      </p:ext>
    </p:extLst>
  </p:cSld>
  <p:clrMapOvr>
    <a:masterClrMapping/>
  </p:clrMapOvr>
  <p:transition spd="med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114776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TWO CONTENT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66974"/>
            <a:ext cx="4036870" cy="37052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66974"/>
            <a:ext cx="4038600" cy="37068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EEF0350-3F0C-432F-8EF1-619385C26B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812314"/>
      </p:ext>
    </p:extLst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-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-28575" y="-203200"/>
            <a:ext cx="236696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TWO CONTENT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66974"/>
            <a:ext cx="4036870" cy="37052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66974"/>
            <a:ext cx="4038600" cy="37068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4AB58B3-6169-42CC-A352-B44FF02C5C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688572"/>
      </p:ext>
    </p:extLst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-28575" y="-203200"/>
            <a:ext cx="103981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COMPARISON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66974"/>
            <a:ext cx="3990975" cy="381382"/>
          </a:xfrm>
        </p:spPr>
        <p:txBody>
          <a:bodyPr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688" y="2857501"/>
            <a:ext cx="3949700" cy="326866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0099" y="2466974"/>
            <a:ext cx="4098926" cy="371476"/>
          </a:xfrm>
        </p:spPr>
        <p:txBody>
          <a:bodyPr rtlCol="0">
            <a:normAutofit/>
          </a:bodyPr>
          <a:lstStyle>
            <a:lvl1pPr>
              <a:defRPr lang="en-US" b="0" smtClean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57501"/>
            <a:ext cx="4041775" cy="3268662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baseline="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52438" y="6384925"/>
            <a:ext cx="50482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95A8A2B-FD94-4959-9962-FA879F309B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405709"/>
      </p:ext>
    </p:extLst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-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-28575" y="-203200"/>
            <a:ext cx="226218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COMPARISON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66974"/>
            <a:ext cx="3990975" cy="381382"/>
          </a:xfrm>
        </p:spPr>
        <p:txBody>
          <a:bodyPr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688" y="2857501"/>
            <a:ext cx="3949700" cy="326866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0099" y="2466974"/>
            <a:ext cx="4098926" cy="371476"/>
          </a:xfrm>
        </p:spPr>
        <p:txBody>
          <a:bodyPr rtlCol="0">
            <a:normAutofit/>
          </a:bodyPr>
          <a:lstStyle>
            <a:lvl1pPr marL="0" indent="0">
              <a:buNone/>
              <a:defRPr lang="en-US" b="0" smtClean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57501"/>
            <a:ext cx="4041775" cy="3268662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baseline="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52438" y="6384925"/>
            <a:ext cx="60642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19F6E94-075E-4CDE-BE1A-2DFEDB0981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573113"/>
      </p:ext>
    </p:extLst>
  </p:cSld>
  <p:clrMapOvr>
    <a:masterClrMapping/>
  </p:clrMapOvr>
  <p:transition spd="med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28575" y="-203200"/>
            <a:ext cx="869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TITLE ONLY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54377BB-7CBF-4928-98D5-4A72D24F23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17267"/>
      </p:ext>
    </p:extLst>
  </p:cSld>
  <p:clrMapOvr>
    <a:masterClrMapping/>
  </p:clrMapOvr>
  <p:transition spd="med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-28575" y="-203200"/>
            <a:ext cx="50323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BLANK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81AA647-AD59-417E-B70F-16838E5D23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83048"/>
      </p:ext>
    </p:extLst>
  </p:cSld>
  <p:clrMapOvr>
    <a:masterClrMapping/>
  </p:clrMapOvr>
  <p:transition spd="med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 AV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955675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DO NOT USE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6538"/>
            <a:ext cx="3008313" cy="893762"/>
          </a:xfrm>
        </p:spPr>
        <p:txBody>
          <a:bodyPr anchor="t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506538"/>
            <a:ext cx="5111750" cy="4619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23697"/>
            <a:ext cx="3008313" cy="370246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F3B7CC3-3B33-4627-8C60-4D5D336AE6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855759"/>
      </p:ext>
    </p:extLst>
  </p:cSld>
  <p:clrMapOvr>
    <a:masterClrMapping/>
  </p:clrMapOvr>
  <p:transition spd="med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rizont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-28575" y="-203200"/>
            <a:ext cx="1692275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HORIZONTAL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966525"/>
            <a:ext cx="8250237" cy="636408"/>
          </a:xfrm>
        </p:spPr>
        <p:txBody>
          <a:bodyPr rtlCol="0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7688" y="2486025"/>
            <a:ext cx="8161337" cy="3681412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A6E560-D0A1-4634-A32A-A699E0ECBC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986945"/>
      </p:ext>
    </p:extLst>
  </p:cSld>
  <p:clrMapOvr>
    <a:masterClrMapping/>
  </p:clrMapOvr>
  <p:transition spd="med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Ble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-28575" y="-203200"/>
            <a:ext cx="167640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FULL BLEED PICTURE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>
            <a:lvl1pPr marL="0" indent="0">
              <a:buNone/>
              <a:defRPr sz="18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966525"/>
            <a:ext cx="8250237" cy="636408"/>
          </a:xfrm>
        </p:spPr>
        <p:txBody>
          <a:bodyPr rtlCol="0">
            <a:normAutofit/>
          </a:bodyPr>
          <a:lstStyle>
            <a:lvl1pPr>
              <a:defRPr lang="en-US" baseline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294272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10.jpe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slideLayout" Target="../slideLayouts/slideLayout92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34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33" Type="http://schemas.openxmlformats.org/officeDocument/2006/relationships/slideLayout" Target="../slideLayouts/slideLayout99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29" Type="http://schemas.openxmlformats.org/officeDocument/2006/relationships/slideLayout" Target="../slideLayouts/slideLayout95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32" Type="http://schemas.openxmlformats.org/officeDocument/2006/relationships/slideLayout" Target="../slideLayouts/slideLayout98.xml"/><Relationship Id="rId37" Type="http://schemas.openxmlformats.org/officeDocument/2006/relationships/image" Target="../media/image2.jpeg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slideLayout" Target="../slideLayouts/slideLayout94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31" Type="http://schemas.openxmlformats.org/officeDocument/2006/relationships/slideLayout" Target="../slideLayouts/slideLayout97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slideLayout" Target="../slideLayouts/slideLayout93.xml"/><Relationship Id="rId30" Type="http://schemas.openxmlformats.org/officeDocument/2006/relationships/slideLayout" Target="../slideLayouts/slideLayout96.xml"/><Relationship Id="rId35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8788" y="966788"/>
            <a:ext cx="8221662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Type headline sentence case 1 line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466975"/>
            <a:ext cx="822960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0" rIns="9144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2438" y="6384925"/>
            <a:ext cx="56356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43B70D5A-273F-4D11-B09B-14DC449986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6149" name="Picture 6"/>
          <p:cNvPicPr>
            <a:picLocks noChangeAspect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8" descr="Fairview_Mixed_header_2.jpg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07" r:id="rId1"/>
    <p:sldLayoutId id="2147484308" r:id="rId2"/>
    <p:sldLayoutId id="2147484309" r:id="rId3"/>
    <p:sldLayoutId id="2147484310" r:id="rId4"/>
    <p:sldLayoutId id="2147484311" r:id="rId5"/>
    <p:sldLayoutId id="2147484312" r:id="rId6"/>
    <p:sldLayoutId id="2147484313" r:id="rId7"/>
    <p:sldLayoutId id="2147484314" r:id="rId8"/>
    <p:sldLayoutId id="2147484315" r:id="rId9"/>
    <p:sldLayoutId id="2147484316" r:id="rId10"/>
    <p:sldLayoutId id="2147484317" r:id="rId11"/>
    <p:sldLayoutId id="2147484318" r:id="rId12"/>
    <p:sldLayoutId id="2147484319" r:id="rId13"/>
    <p:sldLayoutId id="2147484320" r:id="rId14"/>
    <p:sldLayoutId id="2147484321" r:id="rId15"/>
    <p:sldLayoutId id="2147484322" r:id="rId16"/>
    <p:sldLayoutId id="2147484323" r:id="rId17"/>
    <p:sldLayoutId id="2147484324" r:id="rId18"/>
    <p:sldLayoutId id="2147484325" r:id="rId19"/>
    <p:sldLayoutId id="2147484326" r:id="rId20"/>
    <p:sldLayoutId id="2147484327" r:id="rId21"/>
    <p:sldLayoutId id="2147484328" r:id="rId22"/>
    <p:sldLayoutId id="2147484329" r:id="rId23"/>
    <p:sldLayoutId id="2147484331" r:id="rId24"/>
    <p:sldLayoutId id="2147484332" r:id="rId25"/>
    <p:sldLayoutId id="2147484333" r:id="rId26"/>
    <p:sldLayoutId id="2147484334" r:id="rId27"/>
    <p:sldLayoutId id="2147484335" r:id="rId28"/>
    <p:sldLayoutId id="2147484336" r:id="rId29"/>
    <p:sldLayoutId id="2147484337" r:id="rId30"/>
    <p:sldLayoutId id="2147484338" r:id="rId31"/>
    <p:sldLayoutId id="2147484339" r:id="rId32"/>
    <p:sldLayoutId id="2147484340" r:id="rId33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en-US" sz="3200" kern="1200" dirty="0">
          <a:solidFill>
            <a:srgbClr val="077079"/>
          </a:solidFill>
          <a:latin typeface="+mj-lt"/>
          <a:ea typeface="Geneva" charset="-128"/>
          <a:cs typeface="Geneva" charset="-128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9pPr>
    </p:titleStyle>
    <p:bodyStyle>
      <a:lvl1pPr marL="285750" indent="-285750" algn="l" rtl="0" eaLnBrk="1" fontAlgn="base" hangingPunct="1">
        <a:lnSpc>
          <a:spcPct val="90000"/>
        </a:lnSpc>
        <a:spcBef>
          <a:spcPct val="20000"/>
        </a:spcBef>
        <a:spcAft>
          <a:spcPts val="575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-128"/>
          <a:cs typeface="Geneva" charset="-128"/>
        </a:defRPr>
      </a:lvl1pPr>
      <a:lvl2pPr marL="571500" indent="-228600" algn="l" rtl="0" eaLnBrk="1" fontAlgn="base" hangingPunct="1">
        <a:lnSpc>
          <a:spcPct val="90000"/>
        </a:lnSpc>
        <a:spcBef>
          <a:spcPct val="20000"/>
        </a:spcBef>
        <a:spcAft>
          <a:spcPts val="575"/>
        </a:spcAft>
        <a:buFont typeface="Symbol" pitchFamily="18" charset="2"/>
        <a:buChar char="-"/>
        <a:defRPr sz="2200" kern="1200">
          <a:solidFill>
            <a:schemeClr val="tx1"/>
          </a:solidFill>
          <a:latin typeface="+mn-lt"/>
          <a:ea typeface="Geneva" charset="-128"/>
          <a:cs typeface="+mn-cs"/>
        </a:defRPr>
      </a:lvl2pPr>
      <a:lvl3pPr marL="857250" indent="-285750" algn="l" rtl="0" eaLnBrk="1" fontAlgn="base" hangingPunct="1">
        <a:lnSpc>
          <a:spcPct val="90000"/>
        </a:lnSpc>
        <a:spcBef>
          <a:spcPct val="20000"/>
        </a:spcBef>
        <a:spcAft>
          <a:spcPts val="575"/>
        </a:spcAft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Geneva" charset="-128"/>
          <a:cs typeface="+mn-cs"/>
        </a:defRPr>
      </a:lvl3pPr>
      <a:lvl4pPr marL="857250" indent="-228600" algn="l" rtl="0" eaLnBrk="1" fontAlgn="base" hangingPunct="1">
        <a:lnSpc>
          <a:spcPct val="90000"/>
        </a:lnSpc>
        <a:spcBef>
          <a:spcPct val="20000"/>
        </a:spcBef>
        <a:spcAft>
          <a:spcPts val="575"/>
        </a:spcAft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Geneva" charset="-128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Geneva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8788" y="966788"/>
            <a:ext cx="8221662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Type headline sentence case 1 line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466975"/>
            <a:ext cx="822960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0" rIns="9144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2438" y="6384925"/>
            <a:ext cx="4905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4ECB5203-DB35-4975-8E5F-AA46C3BEA0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41" r:id="rId1"/>
    <p:sldLayoutId id="2147484342" r:id="rId2"/>
    <p:sldLayoutId id="2147484343" r:id="rId3"/>
    <p:sldLayoutId id="2147484344" r:id="rId4"/>
    <p:sldLayoutId id="2147484345" r:id="rId5"/>
    <p:sldLayoutId id="2147484346" r:id="rId6"/>
    <p:sldLayoutId id="2147484347" r:id="rId7"/>
    <p:sldLayoutId id="2147484348" r:id="rId8"/>
    <p:sldLayoutId id="2147484349" r:id="rId9"/>
    <p:sldLayoutId id="2147484350" r:id="rId10"/>
    <p:sldLayoutId id="2147484351" r:id="rId11"/>
    <p:sldLayoutId id="2147484352" r:id="rId12"/>
    <p:sldLayoutId id="2147484353" r:id="rId13"/>
    <p:sldLayoutId id="2147484354" r:id="rId14"/>
    <p:sldLayoutId id="2147484355" r:id="rId15"/>
    <p:sldLayoutId id="2147484356" r:id="rId16"/>
    <p:sldLayoutId id="2147484357" r:id="rId17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3200" kern="1200" dirty="0">
          <a:solidFill>
            <a:srgbClr val="077079"/>
          </a:solidFill>
          <a:latin typeface="+mj-lt"/>
          <a:ea typeface="Geneva" charset="-128"/>
          <a:cs typeface="Geneva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20000"/>
        </a:spcBef>
        <a:spcAft>
          <a:spcPts val="575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-128"/>
          <a:cs typeface="Geneva" charset="-128"/>
        </a:defRPr>
      </a:lvl1pPr>
      <a:lvl2pPr marL="571500" indent="-228600" algn="l" rtl="0" eaLnBrk="0" fontAlgn="base" hangingPunct="0">
        <a:lnSpc>
          <a:spcPct val="90000"/>
        </a:lnSpc>
        <a:spcBef>
          <a:spcPct val="20000"/>
        </a:spcBef>
        <a:spcAft>
          <a:spcPts val="575"/>
        </a:spcAft>
        <a:buFont typeface="Symbol" pitchFamily="18" charset="2"/>
        <a:buChar char="-"/>
        <a:defRPr sz="2200" kern="1200">
          <a:solidFill>
            <a:schemeClr val="tx1"/>
          </a:solidFill>
          <a:latin typeface="+mn-lt"/>
          <a:ea typeface="Geneva" charset="-128"/>
          <a:cs typeface="+mn-cs"/>
        </a:defRPr>
      </a:lvl2pPr>
      <a:lvl3pPr marL="857250" indent="-285750" algn="l" rtl="0" eaLnBrk="0" fontAlgn="base" hangingPunct="0">
        <a:lnSpc>
          <a:spcPct val="90000"/>
        </a:lnSpc>
        <a:spcBef>
          <a:spcPct val="20000"/>
        </a:spcBef>
        <a:spcAft>
          <a:spcPts val="575"/>
        </a:spcAft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Geneva" charset="-128"/>
          <a:cs typeface="+mn-cs"/>
        </a:defRPr>
      </a:lvl3pPr>
      <a:lvl4pPr marL="857250" indent="-228600" algn="l" rtl="0" eaLnBrk="0" fontAlgn="base" hangingPunct="0">
        <a:lnSpc>
          <a:spcPct val="90000"/>
        </a:lnSpc>
        <a:spcBef>
          <a:spcPct val="20000"/>
        </a:spcBef>
        <a:spcAft>
          <a:spcPts val="575"/>
        </a:spcAft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Geneva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Geneva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8788" y="966788"/>
            <a:ext cx="8221662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Type headline sentence case 1 line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466975"/>
            <a:ext cx="822960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0" rIns="9144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2438" y="6384925"/>
            <a:ext cx="5492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E1BE43DD-BD2A-4E0D-BBD5-777F0A4F35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221" name="Picture 4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58" r:id="rId1"/>
    <p:sldLayoutId id="2147484359" r:id="rId2"/>
    <p:sldLayoutId id="2147484360" r:id="rId3"/>
    <p:sldLayoutId id="2147484361" r:id="rId4"/>
    <p:sldLayoutId id="2147484362" r:id="rId5"/>
    <p:sldLayoutId id="2147484363" r:id="rId6"/>
    <p:sldLayoutId id="2147484364" r:id="rId7"/>
    <p:sldLayoutId id="2147484365" r:id="rId8"/>
    <p:sldLayoutId id="2147484366" r:id="rId9"/>
    <p:sldLayoutId id="2147484367" r:id="rId10"/>
    <p:sldLayoutId id="2147484368" r:id="rId11"/>
    <p:sldLayoutId id="2147484369" r:id="rId12"/>
    <p:sldLayoutId id="2147484370" r:id="rId13"/>
    <p:sldLayoutId id="2147484371" r:id="rId14"/>
    <p:sldLayoutId id="2147484372" r:id="rId15"/>
    <p:sldLayoutId id="2147484373" r:id="rId16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3200" kern="1200" dirty="0">
          <a:solidFill>
            <a:srgbClr val="077079"/>
          </a:solidFill>
          <a:latin typeface="+mj-lt"/>
          <a:ea typeface="Geneva" charset="-128"/>
          <a:cs typeface="Geneva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20000"/>
        </a:spcBef>
        <a:spcAft>
          <a:spcPts val="575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-128"/>
          <a:cs typeface="Geneva" charset="-128"/>
        </a:defRPr>
      </a:lvl1pPr>
      <a:lvl2pPr marL="571500" indent="-228600" algn="l" rtl="0" eaLnBrk="0" fontAlgn="base" hangingPunct="0">
        <a:lnSpc>
          <a:spcPct val="90000"/>
        </a:lnSpc>
        <a:spcBef>
          <a:spcPct val="20000"/>
        </a:spcBef>
        <a:spcAft>
          <a:spcPts val="575"/>
        </a:spcAft>
        <a:buFont typeface="Symbol" pitchFamily="18" charset="2"/>
        <a:buChar char="-"/>
        <a:defRPr sz="2200" kern="1200">
          <a:solidFill>
            <a:schemeClr val="tx1"/>
          </a:solidFill>
          <a:latin typeface="+mn-lt"/>
          <a:ea typeface="Geneva" charset="-128"/>
          <a:cs typeface="+mn-cs"/>
        </a:defRPr>
      </a:lvl2pPr>
      <a:lvl3pPr marL="857250" indent="-285750" algn="l" rtl="0" eaLnBrk="0" fontAlgn="base" hangingPunct="0">
        <a:lnSpc>
          <a:spcPct val="90000"/>
        </a:lnSpc>
        <a:spcBef>
          <a:spcPct val="20000"/>
        </a:spcBef>
        <a:spcAft>
          <a:spcPts val="575"/>
        </a:spcAft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Geneva" charset="-128"/>
          <a:cs typeface="+mn-cs"/>
        </a:defRPr>
      </a:lvl3pPr>
      <a:lvl4pPr marL="857250" indent="-228600" algn="l" rtl="0" eaLnBrk="0" fontAlgn="base" hangingPunct="0">
        <a:lnSpc>
          <a:spcPct val="90000"/>
        </a:lnSpc>
        <a:spcBef>
          <a:spcPct val="20000"/>
        </a:spcBef>
        <a:spcAft>
          <a:spcPts val="575"/>
        </a:spcAft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Geneva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Geneva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8788" y="966788"/>
            <a:ext cx="8221662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Type headline sentence case 1 line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466975"/>
            <a:ext cx="822960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0" rIns="9144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2438" y="6384925"/>
            <a:ext cx="56356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43B70D5A-273F-4D11-B09B-14DC449986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6149" name="Picture 6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8" descr="Fairview_Mixed_header_2.jpg"/>
          <p:cNvPicPr>
            <a:picLocks noChangeAspect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269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5" r:id="rId1"/>
    <p:sldLayoutId id="2147484376" r:id="rId2"/>
    <p:sldLayoutId id="2147484377" r:id="rId3"/>
    <p:sldLayoutId id="2147484378" r:id="rId4"/>
    <p:sldLayoutId id="2147484379" r:id="rId5"/>
    <p:sldLayoutId id="2147484380" r:id="rId6"/>
    <p:sldLayoutId id="2147484381" r:id="rId7"/>
    <p:sldLayoutId id="2147484382" r:id="rId8"/>
    <p:sldLayoutId id="2147484383" r:id="rId9"/>
    <p:sldLayoutId id="2147484384" r:id="rId10"/>
    <p:sldLayoutId id="2147484385" r:id="rId11"/>
    <p:sldLayoutId id="2147484386" r:id="rId12"/>
    <p:sldLayoutId id="2147484387" r:id="rId13"/>
    <p:sldLayoutId id="2147484388" r:id="rId14"/>
    <p:sldLayoutId id="2147484389" r:id="rId15"/>
    <p:sldLayoutId id="2147484390" r:id="rId16"/>
    <p:sldLayoutId id="2147484391" r:id="rId17"/>
    <p:sldLayoutId id="2147484392" r:id="rId18"/>
    <p:sldLayoutId id="2147484393" r:id="rId19"/>
    <p:sldLayoutId id="2147484394" r:id="rId20"/>
    <p:sldLayoutId id="2147484395" r:id="rId21"/>
    <p:sldLayoutId id="2147484396" r:id="rId22"/>
    <p:sldLayoutId id="2147484397" r:id="rId23"/>
    <p:sldLayoutId id="2147484398" r:id="rId24"/>
    <p:sldLayoutId id="2147484399" r:id="rId25"/>
    <p:sldLayoutId id="2147484400" r:id="rId26"/>
    <p:sldLayoutId id="2147484401" r:id="rId27"/>
    <p:sldLayoutId id="2147484402" r:id="rId28"/>
    <p:sldLayoutId id="2147484403" r:id="rId29"/>
    <p:sldLayoutId id="2147484404" r:id="rId30"/>
    <p:sldLayoutId id="2147484405" r:id="rId31"/>
    <p:sldLayoutId id="2147484406" r:id="rId32"/>
    <p:sldLayoutId id="2147484407" r:id="rId33"/>
    <p:sldLayoutId id="2147484408" r:id="rId34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en-US" sz="3200" kern="1200" dirty="0">
          <a:solidFill>
            <a:srgbClr val="077079"/>
          </a:solidFill>
          <a:latin typeface="+mj-lt"/>
          <a:ea typeface="Geneva" charset="-128"/>
          <a:cs typeface="Geneva" charset="-128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9pPr>
    </p:titleStyle>
    <p:bodyStyle>
      <a:lvl1pPr marL="285750" indent="-285750" algn="l" rtl="0" eaLnBrk="1" fontAlgn="base" hangingPunct="1">
        <a:lnSpc>
          <a:spcPct val="90000"/>
        </a:lnSpc>
        <a:spcBef>
          <a:spcPct val="20000"/>
        </a:spcBef>
        <a:spcAft>
          <a:spcPts val="575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-128"/>
          <a:cs typeface="Geneva" charset="-128"/>
        </a:defRPr>
      </a:lvl1pPr>
      <a:lvl2pPr marL="571500" indent="-228600" algn="l" rtl="0" eaLnBrk="1" fontAlgn="base" hangingPunct="1">
        <a:lnSpc>
          <a:spcPct val="90000"/>
        </a:lnSpc>
        <a:spcBef>
          <a:spcPct val="20000"/>
        </a:spcBef>
        <a:spcAft>
          <a:spcPts val="575"/>
        </a:spcAft>
        <a:buFont typeface="Symbol" pitchFamily="18" charset="2"/>
        <a:buChar char="-"/>
        <a:defRPr sz="2200" kern="1200">
          <a:solidFill>
            <a:schemeClr val="tx1"/>
          </a:solidFill>
          <a:latin typeface="+mn-lt"/>
          <a:ea typeface="Geneva" charset="-128"/>
          <a:cs typeface="+mn-cs"/>
        </a:defRPr>
      </a:lvl2pPr>
      <a:lvl3pPr marL="857250" indent="-285750" algn="l" rtl="0" eaLnBrk="1" fontAlgn="base" hangingPunct="1">
        <a:lnSpc>
          <a:spcPct val="90000"/>
        </a:lnSpc>
        <a:spcBef>
          <a:spcPct val="20000"/>
        </a:spcBef>
        <a:spcAft>
          <a:spcPts val="575"/>
        </a:spcAft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Geneva" charset="-128"/>
          <a:cs typeface="+mn-cs"/>
        </a:defRPr>
      </a:lvl3pPr>
      <a:lvl4pPr marL="857250" indent="-228600" algn="l" rtl="0" eaLnBrk="1" fontAlgn="base" hangingPunct="1">
        <a:lnSpc>
          <a:spcPct val="90000"/>
        </a:lnSpc>
        <a:spcBef>
          <a:spcPct val="20000"/>
        </a:spcBef>
        <a:spcAft>
          <a:spcPts val="575"/>
        </a:spcAft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Geneva" charset="-128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Geneva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applications.fairview.org/oldlab/default.asp" TargetMode="External"/><Relationship Id="rId1" Type="http://schemas.openxmlformats.org/officeDocument/2006/relationships/slideLayout" Target="../slideLayouts/slideLayout7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fls.labqms.com/labFrame.asp?DID=1293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Relationship Id="rId5" Type="http://schemas.openxmlformats.org/officeDocument/2006/relationships/hyperlink" Target="https://fls.labqms.com/labFrame.asp?DID=1306" TargetMode="External"/><Relationship Id="rId4" Type="http://schemas.openxmlformats.org/officeDocument/2006/relationships/hyperlink" Target="https://fls.labqms.com/labFrame.asp?DID=4398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s://fls.labqms.com/labFrame.asp?DID=1293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fls.labqms.com/labFrame.asp?DID=1293" TargetMode="External"/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9.xml"/><Relationship Id="rId5" Type="http://schemas.microsoft.com/office/2007/relationships/hdphoto" Target="../media/hdphoto1.wdp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fls.labqms.com/sthDMSTOC.asp?TD=246&amp;DC=T&amp;LD=996&amp;ID=1098" TargetMode="Externa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hyperlink" Target="https://fls.labqms.com/labFrame.asp?DID=1293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fls.labqms.com/labFrame.asp?DID=7961" TargetMode="External"/><Relationship Id="rId1" Type="http://schemas.openxmlformats.org/officeDocument/2006/relationships/slideLayout" Target="../slideLayouts/slideLayout6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fls.labqms.com/labFrame.asp?DID=7961" TargetMode="External"/><Relationship Id="rId1" Type="http://schemas.openxmlformats.org/officeDocument/2006/relationships/slideLayout" Target="../slideLayouts/slideLayout6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fls.labqms.com/labFrame.asp?DID=9513" TargetMode="External"/><Relationship Id="rId2" Type="http://schemas.openxmlformats.org/officeDocument/2006/relationships/hyperlink" Target="https://fls.labqms.com/labFrame.asp?DID=7357" TargetMode="External"/><Relationship Id="rId1" Type="http://schemas.openxmlformats.org/officeDocument/2006/relationships/slideLayout" Target="../slideLayouts/slideLayout6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fls.labqms.com/labFrame.asp?DID=8917" TargetMode="External"/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fls.labqms.com/labFrame.asp?DID=7479" TargetMode="External"/><Relationship Id="rId2" Type="http://schemas.openxmlformats.org/officeDocument/2006/relationships/hyperlink" Target="https://fls.labqms.com/labFrame.asp?DID=7357" TargetMode="External"/><Relationship Id="rId1" Type="http://schemas.openxmlformats.org/officeDocument/2006/relationships/slideLayout" Target="../slideLayouts/slideLayout70.xml"/><Relationship Id="rId4" Type="http://schemas.openxmlformats.org/officeDocument/2006/relationships/hyperlink" Target="https://fls.labqms.com/labFrame.asp?DID=9513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384925"/>
            <a:ext cx="563563" cy="365125"/>
          </a:xfrm>
        </p:spPr>
        <p:txBody>
          <a:bodyPr/>
          <a:lstStyle/>
          <a:p>
            <a:pPr>
              <a:defRPr/>
            </a:pPr>
            <a:fld id="{646D0B5A-F26F-4B12-B5F1-E401A28D3D20}" type="slidenum">
              <a:rPr lang="en-US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26706" y="1598047"/>
            <a:ext cx="8243887" cy="1695450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n-US" sz="4000" dirty="0" smtClean="0">
                <a:solidFill>
                  <a:srgbClr val="008080"/>
                </a:solidFill>
              </a:rPr>
              <a:t>Fairview Laboratories: </a:t>
            </a:r>
            <a:br>
              <a:rPr lang="en-US" sz="4000" dirty="0" smtClean="0">
                <a:solidFill>
                  <a:srgbClr val="008080"/>
                </a:solidFill>
              </a:rPr>
            </a:br>
            <a:r>
              <a:rPr lang="en-US" sz="4000" dirty="0" smtClean="0">
                <a:solidFill>
                  <a:srgbClr val="008080"/>
                </a:solidFill>
              </a:rPr>
              <a:t>Specimen Tracking and Transport</a:t>
            </a:r>
            <a:endParaRPr lang="en-US" sz="4000" dirty="0">
              <a:solidFill>
                <a:srgbClr val="008080"/>
              </a:solidFill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 bwMode="auto">
          <a:xfrm>
            <a:off x="548626" y="4051686"/>
            <a:ext cx="8243887" cy="181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45720" rIns="91440" bIns="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defRPr lang="en-US" sz="6000" kern="1200" baseline="0">
                <a:solidFill>
                  <a:srgbClr val="077079"/>
                </a:solidFill>
                <a:latin typeface="+mj-lt"/>
                <a:ea typeface="Geneva" charset="-128"/>
                <a:cs typeface="Geneva" charset="-128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800" u="sng" dirty="0" smtClean="0">
                <a:solidFill>
                  <a:srgbClr val="FF0000"/>
                </a:solidFill>
              </a:rPr>
              <a:t>INSTRUCTIONS for PowerPoint:  </a:t>
            </a:r>
          </a:p>
          <a:p>
            <a:pPr algn="ctr">
              <a:spcBef>
                <a:spcPts val="0"/>
              </a:spcBef>
            </a:pPr>
            <a:endParaRPr lang="en-US" sz="2800" u="sng" dirty="0" smtClean="0">
              <a:solidFill>
                <a:srgbClr val="FF0000"/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To view all links, go to “</a:t>
            </a:r>
            <a:r>
              <a:rPr lang="en-US" sz="2800" b="1" i="1" dirty="0" smtClean="0">
                <a:solidFill>
                  <a:srgbClr val="FF0000"/>
                </a:solidFill>
              </a:rPr>
              <a:t>Slideshow</a:t>
            </a:r>
            <a:r>
              <a:rPr lang="en-US" sz="2800" dirty="0" smtClean="0">
                <a:solidFill>
                  <a:srgbClr val="FF0000"/>
                </a:solidFill>
              </a:rPr>
              <a:t>” at top of this page and select “</a:t>
            </a:r>
            <a:r>
              <a:rPr lang="en-US" sz="2800" b="1" i="1" dirty="0" smtClean="0">
                <a:solidFill>
                  <a:srgbClr val="FF0000"/>
                </a:solidFill>
              </a:rPr>
              <a:t>From Beginning</a:t>
            </a:r>
            <a:r>
              <a:rPr lang="en-US" sz="2800" dirty="0" smtClean="0">
                <a:solidFill>
                  <a:srgbClr val="FF0000"/>
                </a:solidFill>
              </a:rPr>
              <a:t>.”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5292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28" y="1050608"/>
            <a:ext cx="8221662" cy="636587"/>
          </a:xfrm>
        </p:spPr>
        <p:txBody>
          <a:bodyPr/>
          <a:lstStyle/>
          <a:p>
            <a:r>
              <a:rPr lang="en-US" sz="3600" dirty="0" smtClean="0"/>
              <a:t>Lab Guide Refresher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49449"/>
            <a:ext cx="8229600" cy="435135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Lab Guide is on the Fairview Intranet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Intranet location: Laboratory Services→ Find a Test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Each test should be looked up in </a:t>
            </a:r>
            <a:r>
              <a:rPr lang="en-US" dirty="0" smtClean="0">
                <a:hlinkClick r:id="rId2"/>
              </a:rPr>
              <a:t>Lab Guide </a:t>
            </a:r>
            <a:r>
              <a:rPr lang="en-US" dirty="0" smtClean="0"/>
              <a:t>to determine: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Collection, Processing, &amp; shipping instructions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Testing location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DE2A015-9790-4B4D-B558-9D5C517A769A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3164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966788"/>
            <a:ext cx="8221662" cy="472545"/>
          </a:xfrm>
        </p:spPr>
        <p:txBody>
          <a:bodyPr/>
          <a:lstStyle/>
          <a:p>
            <a:r>
              <a:rPr lang="en-US" dirty="0" smtClean="0"/>
              <a:t>Lab Guide Refresher example: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2533"/>
            <a:ext cx="8229600" cy="4986866"/>
          </a:xfrm>
        </p:spPr>
        <p:txBody>
          <a:bodyPr/>
          <a:lstStyle/>
          <a:p>
            <a:pPr marL="514350" indent="-457200">
              <a:buAutoNum type="arabicPeriod"/>
            </a:pPr>
            <a:r>
              <a:rPr lang="en-US" b="1" u="sng" dirty="0" smtClean="0"/>
              <a:t>Find test </a:t>
            </a:r>
            <a:r>
              <a:rPr lang="en-US" b="1" u="sng" dirty="0"/>
              <a:t>in lab </a:t>
            </a:r>
            <a:r>
              <a:rPr lang="en-US" b="1" u="sng" dirty="0" smtClean="0"/>
              <a:t>guide: Two options</a:t>
            </a:r>
          </a:p>
          <a:p>
            <a:pPr marL="57150" indent="0">
              <a:buNone/>
            </a:pPr>
            <a:endParaRPr lang="en-US" b="1" u="sng" dirty="0" smtClean="0"/>
          </a:p>
          <a:p>
            <a:pPr marL="514350" indent="61913">
              <a:buFont typeface="+mj-lt"/>
              <a:buAutoNum type="alphaLcPeriod"/>
            </a:pPr>
            <a:endParaRPr lang="en-US" dirty="0" smtClean="0"/>
          </a:p>
          <a:p>
            <a:pPr marL="57150" indent="0">
              <a:buNone/>
            </a:pPr>
            <a:endParaRPr lang="en-US" dirty="0"/>
          </a:p>
          <a:p>
            <a:pPr marL="515938" indent="0">
              <a:buNone/>
            </a:pPr>
            <a:endParaRPr lang="en-US" dirty="0"/>
          </a:p>
          <a:p>
            <a:pPr marL="515938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DE2A015-9790-4B4D-B558-9D5C517A769A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022" y="2192867"/>
            <a:ext cx="6675437" cy="382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41202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Guide Refresher example: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3767614" cy="4343401"/>
          </a:xfrm>
        </p:spPr>
        <p:txBody>
          <a:bodyPr/>
          <a:lstStyle/>
          <a:p>
            <a:pPr marL="51435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AutoNum type="arabicPeriod" startAt="2"/>
            </a:pPr>
            <a:r>
              <a:rPr lang="en-US" b="1" dirty="0" smtClean="0"/>
              <a:t>Review collection and processing instructions</a:t>
            </a:r>
          </a:p>
          <a:p>
            <a:pPr marL="51435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AutoNum type="arabicPeriod" startAt="2"/>
            </a:pPr>
            <a:endParaRPr lang="en-US" dirty="0"/>
          </a:p>
          <a:p>
            <a:pPr marL="5715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 marL="512763" indent="-45561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/>
              <a:t>3.  </a:t>
            </a:r>
            <a:r>
              <a:rPr lang="en-US" b="1" dirty="0" smtClean="0"/>
              <a:t>Determine </a:t>
            </a:r>
            <a:r>
              <a:rPr lang="en-US" b="1" dirty="0"/>
              <a:t>where specimen needs to be sent for </a:t>
            </a:r>
            <a:r>
              <a:rPr lang="en-US" b="1" dirty="0" smtClean="0"/>
              <a:t>testing </a:t>
            </a:r>
            <a:endParaRPr lang="en-US" b="1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DE2A015-9790-4B4D-B558-9D5C517A769A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88" y="1828800"/>
            <a:ext cx="4596461" cy="4266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37888" y="3673503"/>
            <a:ext cx="4497229" cy="1948069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760133" y="2641600"/>
            <a:ext cx="1377755" cy="1031903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492487" y="5677230"/>
            <a:ext cx="3776870" cy="198783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Elbow Connector 10"/>
          <p:cNvCxnSpPr/>
          <p:nvPr/>
        </p:nvCxnSpPr>
        <p:spPr>
          <a:xfrm>
            <a:off x="3048000" y="4823792"/>
            <a:ext cx="1444487" cy="1052221"/>
          </a:xfrm>
          <a:prstGeom prst="bentConnector3">
            <a:avLst>
              <a:gd name="adj1" fmla="val 50440"/>
            </a:avLst>
          </a:prstGeom>
          <a:ln w="254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3286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29" y="981191"/>
            <a:ext cx="8912632" cy="617022"/>
          </a:xfrm>
        </p:spPr>
        <p:txBody>
          <a:bodyPr/>
          <a:lstStyle/>
          <a:p>
            <a:r>
              <a:rPr lang="en-US" sz="3000" dirty="0" smtClean="0"/>
              <a:t>Sending Laboratory Responsibilities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444" y="1828800"/>
            <a:ext cx="8412481" cy="485335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Refer to the Fairview Lab Guide to review test requirements and processing instructions.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i="1" dirty="0" smtClean="0">
                <a:solidFill>
                  <a:srgbClr val="FF0000"/>
                </a:solidFill>
                <a:latin typeface="Lucida Bright" panose="02040602050505020304" pitchFamily="18" charset="0"/>
              </a:rPr>
              <a:t>Mandatory: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b="1" dirty="0" smtClean="0"/>
              <a:t>All</a:t>
            </a:r>
            <a:r>
              <a:rPr lang="en-US" dirty="0" smtClean="0"/>
              <a:t> clinical laboratory specimens must be r</a:t>
            </a:r>
            <a:r>
              <a:rPr lang="en-US" u="sng" dirty="0" smtClean="0"/>
              <a:t>eady for testing prior </a:t>
            </a:r>
            <a:r>
              <a:rPr lang="en-US" u="sng" dirty="0"/>
              <a:t>to packaging and transport/shipment</a:t>
            </a:r>
            <a:r>
              <a:rPr lang="en-US" dirty="0"/>
              <a:t> according to Lab Guide </a:t>
            </a:r>
            <a:r>
              <a:rPr lang="en-US" dirty="0" smtClean="0"/>
              <a:t>instructions</a:t>
            </a:r>
            <a:r>
              <a:rPr lang="en-US" dirty="0"/>
              <a:t> </a:t>
            </a:r>
            <a:r>
              <a:rPr lang="en-US" dirty="0" smtClean="0"/>
              <a:t>(Decant, ROB, and XMISC completed according to procedure).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Note: If test is not in Lab Guide, follow the reference laboratory’s processing and shipping instructions found on Reference Lab’s website (ex. Mayo, ARUP, Medtox, etc.).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200" dirty="0" smtClean="0"/>
              <a:t>		</a:t>
            </a:r>
            <a:endParaRPr lang="en-US" sz="2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646D0B5A-F26F-4B12-B5F1-E401A28D3D20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5257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Specimen CID Labeling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3346" y="1650528"/>
            <a:ext cx="4036870" cy="3705225"/>
          </a:xfrm>
        </p:spPr>
        <p:txBody>
          <a:bodyPr/>
          <a:lstStyle/>
          <a:p>
            <a:r>
              <a:rPr lang="en-US" b="1" dirty="0"/>
              <a:t>All</a:t>
            </a:r>
            <a:r>
              <a:rPr lang="en-US" dirty="0"/>
              <a:t> clinical laboratory specimens must be labeled with a </a:t>
            </a:r>
            <a:r>
              <a:rPr lang="en-US" dirty="0" err="1" smtClean="0"/>
              <a:t>Sunquest</a:t>
            </a:r>
            <a:r>
              <a:rPr lang="en-US" dirty="0" smtClean="0"/>
              <a:t> </a:t>
            </a:r>
            <a:r>
              <a:rPr lang="en-US" dirty="0"/>
              <a:t>CID label prior to batching</a:t>
            </a:r>
            <a:endParaRPr lang="en-US" sz="2200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0884" y="1649734"/>
            <a:ext cx="4038600" cy="4719261"/>
          </a:xfrm>
        </p:spPr>
        <p:txBody>
          <a:bodyPr>
            <a:normAutofit fontScale="85000" lnSpcReduction="20000"/>
          </a:bodyPr>
          <a:lstStyle/>
          <a:p>
            <a:r>
              <a:rPr lang="en-US" sz="2000" dirty="0" smtClean="0"/>
              <a:t>Do not label any samples, aliquot tubes and/or QTB tubes with a CID peon label. (small CID label)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The CID peon </a:t>
            </a:r>
            <a:r>
              <a:rPr lang="en-US" sz="2000" dirty="0"/>
              <a:t>label </a:t>
            </a:r>
            <a:r>
              <a:rPr lang="en-US" sz="2000" dirty="0" smtClean="0"/>
              <a:t>can be used </a:t>
            </a:r>
            <a:r>
              <a:rPr lang="en-US" sz="2000" dirty="0"/>
              <a:t>for </a:t>
            </a:r>
            <a:r>
              <a:rPr lang="en-US" sz="2000" dirty="0" smtClean="0"/>
              <a:t>microtainers, pathology and/or cytology vials </a:t>
            </a:r>
            <a:r>
              <a:rPr lang="en-US" sz="2000" u="sng" dirty="0" smtClean="0"/>
              <a:t>only</a:t>
            </a:r>
            <a:r>
              <a:rPr lang="en-US" sz="2000" dirty="0" smtClean="0"/>
              <a:t>. </a:t>
            </a:r>
          </a:p>
          <a:p>
            <a:r>
              <a:rPr lang="en-US" sz="2000" dirty="0" smtClean="0"/>
              <a:t>Note: Do not cover any pertinent patient and/or sample information with the CID or CID peon label.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B0D85FC-C59E-459A-B786-1113ABD24125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59" y="3195691"/>
            <a:ext cx="3558045" cy="238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614" y="2687142"/>
            <a:ext cx="2853295" cy="1915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1296063" y="2941983"/>
            <a:ext cx="1137035" cy="702957"/>
          </a:xfrm>
          <a:prstGeom prst="straightConnector1">
            <a:avLst/>
          </a:prstGeom>
          <a:ln>
            <a:solidFill>
              <a:srgbClr val="FF0000">
                <a:alpha val="50000"/>
              </a:srgb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296063" y="2941983"/>
            <a:ext cx="1224014" cy="1510747"/>
          </a:xfrm>
          <a:prstGeom prst="straightConnector1">
            <a:avLst/>
          </a:prstGeom>
          <a:ln>
            <a:solidFill>
              <a:srgbClr val="FF0000">
                <a:alpha val="50000"/>
              </a:srgb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955527" y="2417197"/>
            <a:ext cx="356585" cy="1669773"/>
          </a:xfrm>
          <a:prstGeom prst="straightConnector1">
            <a:avLst/>
          </a:prstGeom>
          <a:ln>
            <a:solidFill>
              <a:srgbClr val="FF0000">
                <a:alpha val="50000"/>
              </a:srgb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6312112" y="4452730"/>
            <a:ext cx="589620" cy="1500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2433098" y="3644940"/>
            <a:ext cx="699715" cy="2114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2433098" y="4452730"/>
            <a:ext cx="699715" cy="1500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6289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934" y="1062203"/>
            <a:ext cx="8221662" cy="636587"/>
          </a:xfrm>
        </p:spPr>
        <p:txBody>
          <a:bodyPr/>
          <a:lstStyle/>
          <a:p>
            <a:r>
              <a:rPr lang="en-US" dirty="0" smtClean="0">
                <a:solidFill>
                  <a:srgbClr val="008080"/>
                </a:solidFill>
              </a:rPr>
              <a:t>Tracking in Sunquest:  Obtain a CID Label</a:t>
            </a:r>
            <a:endParaRPr lang="en-US" dirty="0">
              <a:solidFill>
                <a:srgbClr val="00808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1"/>
            <a:ext cx="8229600" cy="458564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 panose="02020603050405020304" pitchFamily="18" charset="0"/>
              </a:rPr>
              <a:t>Generate Sunquest CID label for each specimen by one of the following ways:</a:t>
            </a:r>
          </a:p>
          <a:p>
            <a:pPr marL="800100" lvl="1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+mj-lt"/>
              <a:buAutoNum type="alphaLcPeriod"/>
            </a:pPr>
            <a:r>
              <a:rPr lang="en-US" sz="2400" dirty="0">
                <a:cs typeface="Times New Roman" panose="02020603050405020304" pitchFamily="18" charset="0"/>
              </a:rPr>
              <a:t>Release the order in Epic and receive it in Sunquest.</a:t>
            </a:r>
          </a:p>
          <a:p>
            <a:pPr marL="800100" lvl="1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+mj-lt"/>
              <a:buAutoNum type="alphaLcPeriod"/>
            </a:pPr>
            <a:r>
              <a:rPr lang="en-US" sz="2400" dirty="0">
                <a:cs typeface="Times New Roman" panose="02020603050405020304" pitchFamily="18" charset="0"/>
              </a:rPr>
              <a:t>Order the correct Sunquest </a:t>
            </a:r>
            <a:r>
              <a:rPr lang="en-US" sz="2400" dirty="0" smtClean="0">
                <a:cs typeface="Times New Roman" panose="02020603050405020304" pitchFamily="18" charset="0"/>
              </a:rPr>
              <a:t>test code(s) and/or routing code(s) per </a:t>
            </a:r>
            <a:r>
              <a:rPr lang="en-US" sz="2400" dirty="0">
                <a:cs typeface="Times New Roman" panose="02020603050405020304" pitchFamily="18" charset="0"/>
              </a:rPr>
              <a:t>Epic/Paper Order on the appropriate CSN/Account.</a:t>
            </a:r>
          </a:p>
          <a:p>
            <a:pPr marL="800100" lvl="1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+mj-lt"/>
              <a:buAutoNum type="alphaLcPeriod"/>
            </a:pPr>
            <a:r>
              <a:rPr lang="en-US" sz="2400" dirty="0">
                <a:cs typeface="Times New Roman" panose="02020603050405020304" pitchFamily="18" charset="0"/>
              </a:rPr>
              <a:t>Receive the appropriate </a:t>
            </a:r>
            <a:r>
              <a:rPr lang="en-US" sz="2400" dirty="0" smtClean="0">
                <a:cs typeface="Times New Roman" panose="02020603050405020304" pitchFamily="18" charset="0"/>
              </a:rPr>
              <a:t>test code(s) and/or routing code(s) in Sunquest.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DE2A015-9790-4B4D-B558-9D5C517A769A}" type="slidenum">
              <a:rPr lang="en-US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4896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80"/>
                </a:solidFill>
              </a:rPr>
              <a:t>Tracking in Sunquest: Generate a Batch</a:t>
            </a:r>
            <a:endParaRPr lang="en-US" dirty="0">
              <a:solidFill>
                <a:srgbClr val="00808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567" y="1676769"/>
            <a:ext cx="8229600" cy="451439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 panose="02020603050405020304" pitchFamily="18" charset="0"/>
              </a:rPr>
              <a:t>Generate a batch in Sunquest by </a:t>
            </a:r>
            <a:r>
              <a:rPr lang="en-US" b="1" dirty="0" smtClean="0">
                <a:cs typeface="Times New Roman" panose="02020603050405020304" pitchFamily="18" charset="0"/>
              </a:rPr>
              <a:t>scanning individual specimen CID barcode(s) </a:t>
            </a:r>
            <a:r>
              <a:rPr lang="en-US" dirty="0" smtClean="0">
                <a:cs typeface="Times New Roman" panose="02020603050405020304" pitchFamily="18" charset="0"/>
              </a:rPr>
              <a:t>and obtain a batch label. </a:t>
            </a:r>
            <a:r>
              <a:rPr lang="en-US" dirty="0">
                <a:cs typeface="Times New Roman" panose="02020603050405020304" pitchFamily="18" charset="0"/>
              </a:rPr>
              <a:t>Click here to view </a:t>
            </a:r>
            <a:r>
              <a:rPr lang="en-US" dirty="0" smtClean="0">
                <a:cs typeface="Times New Roman" panose="02020603050405020304" pitchFamily="18" charset="0"/>
              </a:rPr>
              <a:t>procedure: </a:t>
            </a:r>
            <a:r>
              <a:rPr lang="en-US" dirty="0" smtClean="0">
                <a:hlinkClick r:id="rId3"/>
              </a:rPr>
              <a:t>Processing a transport Batch</a:t>
            </a:r>
            <a:endParaRPr lang="en-US" dirty="0" smtClean="0"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cs typeface="Times New Roman" panose="02020603050405020304" pitchFamily="18" charset="0"/>
              </a:rPr>
              <a:t>Miscellaneous test (XMISC) order steps must be completed in Sunquest</a:t>
            </a:r>
            <a:r>
              <a:rPr lang="en-US" sz="2400" dirty="0">
                <a:cs typeface="Times New Roman" panose="02020603050405020304" pitchFamily="18" charset="0"/>
              </a:rPr>
              <a:t>. Click here to view </a:t>
            </a:r>
            <a:r>
              <a:rPr lang="en-US" sz="2400" dirty="0" smtClean="0">
                <a:cs typeface="Times New Roman" panose="02020603050405020304" pitchFamily="18" charset="0"/>
              </a:rPr>
              <a:t>procedure: </a:t>
            </a:r>
            <a:r>
              <a:rPr lang="en-US" sz="2400" dirty="0" smtClean="0">
                <a:solidFill>
                  <a:srgbClr val="0070C0"/>
                </a:solidFill>
                <a:cs typeface="Times New Roman" panose="02020603050405020304" pitchFamily="18" charset="0"/>
                <a:hlinkClick r:id="rId4"/>
              </a:rPr>
              <a:t>Miscellaneous (LAB4909) Order Workaid</a:t>
            </a:r>
            <a:r>
              <a:rPr lang="en-US" sz="2400" dirty="0" smtClean="0">
                <a:cs typeface="Times New Roman" panose="02020603050405020304" pitchFamily="18" charset="0"/>
              </a:rPr>
              <a:t>.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cs typeface="Times New Roman" panose="02020603050405020304" pitchFamily="18" charset="0"/>
              </a:rPr>
              <a:t>ROB (Reference Outbound Batch) if necessary</a:t>
            </a:r>
            <a:r>
              <a:rPr lang="en-US" sz="2400" dirty="0">
                <a:cs typeface="Times New Roman" panose="02020603050405020304" pitchFamily="18" charset="0"/>
              </a:rPr>
              <a:t>. Click here to view </a:t>
            </a:r>
            <a:r>
              <a:rPr lang="en-US" sz="2400" dirty="0" smtClean="0">
                <a:cs typeface="Times New Roman" panose="02020603050405020304" pitchFamily="18" charset="0"/>
              </a:rPr>
              <a:t>procedure: </a:t>
            </a:r>
            <a:r>
              <a:rPr lang="en-US" sz="2400" dirty="0" smtClean="0">
                <a:cs typeface="Times New Roman" panose="02020603050405020304" pitchFamily="18" charset="0"/>
                <a:hlinkClick r:id="rId5"/>
              </a:rPr>
              <a:t>Reference Outbound Batches (ROB) </a:t>
            </a:r>
            <a:r>
              <a:rPr lang="en-US" sz="2400" dirty="0" smtClean="0">
                <a:cs typeface="Times New Roman" panose="02020603050405020304" pitchFamily="18" charset="0"/>
              </a:rPr>
              <a:t>.</a:t>
            </a:r>
            <a:endParaRPr lang="en-US" sz="24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u="sn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DE2A015-9790-4B4D-B558-9D5C517A769A}" type="slidenum">
              <a:rPr lang="en-US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6628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in Sunquest: Generate a Batch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14584" y="1911926"/>
            <a:ext cx="2778144" cy="344386"/>
          </a:xfrm>
        </p:spPr>
        <p:txBody>
          <a:bodyPr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53104"/>
                </a:solidFill>
              </a:rPr>
              <a:t>Hover mouse on picture and click play button (    )below video to </a:t>
            </a:r>
            <a:r>
              <a:rPr lang="en-US" sz="1200" b="1" dirty="0">
                <a:solidFill>
                  <a:srgbClr val="C53104"/>
                </a:solidFill>
              </a:rPr>
              <a:t>play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DE2A015-9790-4B4D-B558-9D5C517A769A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266666" y="1843963"/>
            <a:ext cx="5420134" cy="4570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0" rIns="91440" bIns="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ts val="575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-128"/>
                <a:cs typeface="Geneva" charset="-128"/>
              </a:defRPr>
            </a:lvl1pPr>
            <a:lvl2pPr marL="5715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ts val="575"/>
              </a:spcAft>
              <a:buFont typeface="Symbol" pitchFamily="18" charset="2"/>
              <a:buChar char="-"/>
              <a:defRPr sz="2200" kern="120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2pPr>
            <a:lvl3pPr marL="857250" indent="-28575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ts val="575"/>
              </a:spcAft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3pPr>
            <a:lvl4pPr marL="85725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ts val="575"/>
              </a:spcAft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cs typeface="Times New Roman" panose="02020603050405020304" pitchFamily="18" charset="0"/>
              </a:rPr>
              <a:t>Generate a batch in Sunquest by </a:t>
            </a:r>
            <a:r>
              <a:rPr lang="en-US" sz="2400" b="1" dirty="0" smtClean="0">
                <a:cs typeface="Times New Roman" panose="02020603050405020304" pitchFamily="18" charset="0"/>
              </a:rPr>
              <a:t>scanning individual specimen CID barcode(s) </a:t>
            </a:r>
            <a:r>
              <a:rPr lang="en-US" sz="2400" dirty="0" smtClean="0">
                <a:cs typeface="Times New Roman" panose="02020603050405020304" pitchFamily="18" charset="0"/>
              </a:rPr>
              <a:t>and obtain a batch label. Click here to view procedure: </a:t>
            </a:r>
            <a:r>
              <a:rPr lang="en-US" sz="2400" dirty="0" smtClean="0">
                <a:hlinkClick r:id="rId4"/>
              </a:rPr>
              <a:t>Processing a Transport Batch</a:t>
            </a:r>
            <a:r>
              <a:rPr lang="en-US" sz="2400" dirty="0"/>
              <a:t>.</a:t>
            </a:r>
            <a:endParaRPr lang="en-US" sz="2400" dirty="0" smtClean="0">
              <a:cs typeface="Times New Roman" panose="02020603050405020304" pitchFamily="18" charset="0"/>
            </a:endParaRPr>
          </a:p>
          <a:p>
            <a:pPr marL="0" indent="0">
              <a:buFont typeface="Arial" charset="0"/>
              <a:buNone/>
            </a:pPr>
            <a:endParaRPr lang="en-US" b="1" u="sng" dirty="0"/>
          </a:p>
        </p:txBody>
      </p:sp>
      <p:pic>
        <p:nvPicPr>
          <p:cNvPr id="4" name="Disbanding a batch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09081" y="2302596"/>
            <a:ext cx="2347585" cy="416696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532" y="2102004"/>
            <a:ext cx="130015" cy="13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78798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to Send Specimens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124" y="1830871"/>
            <a:ext cx="8517835" cy="4506319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>
                <a:cs typeface="Times New Roman" panose="02020603050405020304" pitchFamily="18" charset="0"/>
              </a:rPr>
              <a:t>Place specimen(s) in a Fairview </a:t>
            </a:r>
            <a:r>
              <a:rPr lang="en-US" dirty="0" smtClean="0">
                <a:cs typeface="Times New Roman" panose="02020603050405020304" pitchFamily="18" charset="0"/>
              </a:rPr>
              <a:t>custom </a:t>
            </a:r>
            <a:r>
              <a:rPr lang="en-US" dirty="0">
                <a:cs typeface="Times New Roman" panose="02020603050405020304" pitchFamily="18" charset="0"/>
              </a:rPr>
              <a:t>color-coded (temperature specific) shipping biohazard </a:t>
            </a:r>
            <a:r>
              <a:rPr lang="en-US" dirty="0" smtClean="0">
                <a:cs typeface="Times New Roman" panose="02020603050405020304" pitchFamily="18" charset="0"/>
              </a:rPr>
              <a:t>bag or other approved clear biohazard bag. </a:t>
            </a:r>
            <a:endParaRPr lang="en-US" dirty="0"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>
                <a:cs typeface="Times New Roman" panose="02020603050405020304" pitchFamily="18" charset="0"/>
              </a:rPr>
              <a:t>Specimens must be batched to </a:t>
            </a:r>
            <a:r>
              <a:rPr lang="en-US" b="1" u="sng" dirty="0" smtClean="0">
                <a:cs typeface="Times New Roman" panose="02020603050405020304" pitchFamily="18" charset="0"/>
              </a:rPr>
              <a:t>UMMC East Bank Core Lab, IDDL or Pathology </a:t>
            </a:r>
            <a:r>
              <a:rPr lang="en-US" dirty="0">
                <a:cs typeface="Times New Roman" panose="02020603050405020304" pitchFamily="18" charset="0"/>
              </a:rPr>
              <a:t>(unless sending lab has a direct courier </a:t>
            </a:r>
            <a:r>
              <a:rPr lang="en-US" dirty="0" smtClean="0">
                <a:cs typeface="Times New Roman" panose="02020603050405020304" pitchFamily="18" charset="0"/>
              </a:rPr>
              <a:t>route or </a:t>
            </a:r>
            <a:r>
              <a:rPr lang="en-US" dirty="0">
                <a:cs typeface="Times New Roman" panose="02020603050405020304" pitchFamily="18" charset="0"/>
              </a:rPr>
              <a:t>an </a:t>
            </a:r>
            <a:r>
              <a:rPr lang="en-US" dirty="0" smtClean="0">
                <a:cs typeface="Times New Roman" panose="02020603050405020304" pitchFamily="18" charset="0"/>
              </a:rPr>
              <a:t>on-demand/stat </a:t>
            </a:r>
            <a:r>
              <a:rPr lang="en-US" dirty="0">
                <a:cs typeface="Times New Roman" panose="02020603050405020304" pitchFamily="18" charset="0"/>
              </a:rPr>
              <a:t>courier is </a:t>
            </a:r>
            <a:r>
              <a:rPr lang="en-US" dirty="0" smtClean="0">
                <a:cs typeface="Times New Roman" panose="02020603050405020304" pitchFamily="18" charset="0"/>
              </a:rPr>
              <a:t>requested).</a:t>
            </a:r>
            <a:endParaRPr lang="en-US" dirty="0"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>
                <a:cs typeface="Times New Roman" panose="02020603050405020304" pitchFamily="18" charset="0"/>
              </a:rPr>
              <a:t>For all laboratories that have a direct courier route to another Fairview laboratory, </a:t>
            </a:r>
            <a:r>
              <a:rPr lang="en-US" b="1" dirty="0">
                <a:cs typeface="Times New Roman" panose="02020603050405020304" pitchFamily="18" charset="0"/>
              </a:rPr>
              <a:t>all specimen(s) must be put on a Sunquest transport batch</a:t>
            </a:r>
            <a:r>
              <a:rPr lang="en-US" dirty="0">
                <a:cs typeface="Times New Roman" panose="02020603050405020304" pitchFamily="18" charset="0"/>
              </a:rPr>
              <a:t>.</a:t>
            </a:r>
          </a:p>
          <a:p>
            <a:pPr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101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Sending Laboratory </a:t>
            </a:r>
            <a:r>
              <a:rPr lang="en-US" dirty="0"/>
              <a:t>Responsibilities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820849"/>
            <a:ext cx="8321040" cy="4351352"/>
          </a:xfrm>
        </p:spPr>
        <p:txBody>
          <a:bodyPr/>
          <a:lstStyle/>
          <a:p>
            <a:pPr marL="457200" indent="-2825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>
                <a:cs typeface="Times New Roman" panose="02020603050405020304" pitchFamily="18" charset="0"/>
              </a:rPr>
              <a:t>Pull a </a:t>
            </a:r>
            <a:r>
              <a:rPr lang="en-US" dirty="0" smtClean="0">
                <a:cs typeface="Times New Roman" panose="02020603050405020304" pitchFamily="18" charset="0"/>
              </a:rPr>
              <a:t>transport batch </a:t>
            </a:r>
            <a:r>
              <a:rPr lang="en-US" dirty="0">
                <a:cs typeface="Times New Roman" panose="02020603050405020304" pitchFamily="18" charset="0"/>
              </a:rPr>
              <a:t>filter </a:t>
            </a:r>
            <a:r>
              <a:rPr lang="en-US" u="sng" dirty="0">
                <a:cs typeface="Times New Roman" panose="02020603050405020304" pitchFamily="18" charset="0"/>
              </a:rPr>
              <a:t>at least once per </a:t>
            </a:r>
            <a:r>
              <a:rPr lang="en-US" u="sng" dirty="0" smtClean="0">
                <a:cs typeface="Times New Roman" panose="02020603050405020304" pitchFamily="18" charset="0"/>
              </a:rPr>
              <a:t>shift</a:t>
            </a:r>
            <a:r>
              <a:rPr lang="en-US" dirty="0" smtClean="0">
                <a:cs typeface="Times New Roman" panose="02020603050405020304" pitchFamily="18" charset="0"/>
              </a:rPr>
              <a:t>. This is our “safety net” to catch specimens that have been unaccounted for.</a:t>
            </a:r>
            <a:endParaRPr lang="en-US" dirty="0">
              <a:cs typeface="Times New Roman" panose="02020603050405020304" pitchFamily="18" charset="0"/>
            </a:endParaRPr>
          </a:p>
          <a:p>
            <a:pPr marL="457200" lvl="1" indent="-2825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cs typeface="Times New Roman" panose="02020603050405020304" pitchFamily="18" charset="0"/>
              </a:rPr>
              <a:t>Review any unaccounted for specimens on filter and </a:t>
            </a:r>
            <a:r>
              <a:rPr lang="en-US" sz="2400" dirty="0" smtClean="0">
                <a:cs typeface="Times New Roman" panose="02020603050405020304" pitchFamily="18" charset="0"/>
              </a:rPr>
              <a:t>   investigate.</a:t>
            </a:r>
            <a:endParaRPr lang="en-US" sz="2400" dirty="0">
              <a:cs typeface="Times New Roman" panose="02020603050405020304" pitchFamily="18" charset="0"/>
            </a:endParaRPr>
          </a:p>
          <a:p>
            <a:pPr marL="457200" lvl="1" indent="-2825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cs typeface="Times New Roman" panose="02020603050405020304" pitchFamily="18" charset="0"/>
              </a:rPr>
              <a:t>Do </a:t>
            </a:r>
            <a:r>
              <a:rPr lang="en-US" sz="2400" dirty="0">
                <a:cs typeface="Times New Roman" panose="02020603050405020304" pitchFamily="18" charset="0"/>
              </a:rPr>
              <a:t>not save this filter because it will create a </a:t>
            </a:r>
            <a:r>
              <a:rPr lang="en-US" sz="2400" dirty="0" smtClean="0">
                <a:cs typeface="Times New Roman" panose="02020603050405020304" pitchFamily="18" charset="0"/>
              </a:rPr>
              <a:t>batch of specimens not ready/available for transport. Click here to view procedure: </a:t>
            </a:r>
            <a:r>
              <a:rPr lang="en-US" sz="2400" dirty="0" smtClean="0">
                <a:cs typeface="Times New Roman" panose="02020603050405020304" pitchFamily="18" charset="0"/>
                <a:hlinkClick r:id="rId2"/>
              </a:rPr>
              <a:t>Processing </a:t>
            </a:r>
            <a:r>
              <a:rPr lang="en-US" sz="2400" dirty="0">
                <a:cs typeface="Times New Roman" panose="02020603050405020304" pitchFamily="18" charset="0"/>
                <a:hlinkClick r:id="rId2"/>
              </a:rPr>
              <a:t>a Transport </a:t>
            </a:r>
            <a:r>
              <a:rPr lang="en-US" sz="2400" dirty="0" smtClean="0">
                <a:cs typeface="Times New Roman" panose="02020603050405020304" pitchFamily="18" charset="0"/>
                <a:hlinkClick r:id="rId2"/>
              </a:rPr>
              <a:t>Batch</a:t>
            </a:r>
            <a:r>
              <a:rPr lang="en-US" sz="2400" dirty="0" smtClean="0">
                <a:cs typeface="Times New Roman" panose="02020603050405020304" pitchFamily="18" charset="0"/>
              </a:rPr>
              <a:t>.</a:t>
            </a:r>
          </a:p>
          <a:p>
            <a:pPr marL="174625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None/>
            </a:pPr>
            <a:endParaRPr lang="en-US" sz="2400" dirty="0">
              <a:cs typeface="Times New Roman" panose="02020603050405020304" pitchFamily="18" charset="0"/>
            </a:endParaRPr>
          </a:p>
          <a:p>
            <a:pPr marL="342900" lvl="1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7032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935" y="1681187"/>
            <a:ext cx="8229600" cy="4331525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None/>
            </a:pPr>
            <a:r>
              <a:rPr lang="en-US" dirty="0" smtClean="0"/>
              <a:t>Following this presentation, you will be able to: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Describe the sending and receiving standard workflow for laboratory specimens.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Prepare specimens for transport according to the “Packaging and Labeling Specimens for Shipping and </a:t>
            </a:r>
            <a:r>
              <a:rPr lang="en-US" dirty="0"/>
              <a:t>T</a:t>
            </a:r>
            <a:r>
              <a:rPr lang="en-US" dirty="0" smtClean="0"/>
              <a:t>ransport”</a:t>
            </a:r>
            <a:r>
              <a:rPr lang="en-US" dirty="0"/>
              <a:t> </a:t>
            </a:r>
            <a:r>
              <a:rPr lang="en-US" dirty="0" smtClean="0"/>
              <a:t>procedure.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Demonstrate an understanding of standard packaging and labeling of laboratory specimens.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Define Lost/Mishandled Specimen(s)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Report/Document Lost/Mishandled Specimen(s)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DE2A015-9790-4B4D-B558-9D5C517A769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Fairview Custom Specimen Packaging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49249" y="1711601"/>
            <a:ext cx="8229600" cy="468124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 panose="02020603050405020304" pitchFamily="18" charset="0"/>
              </a:rPr>
              <a:t>Fairview custom </a:t>
            </a:r>
            <a:r>
              <a:rPr lang="en-US" dirty="0">
                <a:cs typeface="Times New Roman" panose="02020603050405020304" pitchFamily="18" charset="0"/>
              </a:rPr>
              <a:t>specimen bags </a:t>
            </a:r>
            <a:r>
              <a:rPr lang="en-US" dirty="0" smtClean="0">
                <a:cs typeface="Times New Roman" panose="02020603050405020304" pitchFamily="18" charset="0"/>
              </a:rPr>
              <a:t>are </a:t>
            </a:r>
            <a:r>
              <a:rPr lang="en-US" dirty="0">
                <a:cs typeface="Times New Roman" panose="02020603050405020304" pitchFamily="18" charset="0"/>
              </a:rPr>
              <a:t>used at all laboratory sites to package specimen(s) being sent to </a:t>
            </a:r>
            <a:r>
              <a:rPr lang="en-US" dirty="0" smtClean="0">
                <a:cs typeface="Times New Roman" panose="02020603050405020304" pitchFamily="18" charset="0"/>
              </a:rPr>
              <a:t>an </a:t>
            </a:r>
            <a:r>
              <a:rPr lang="en-US" dirty="0">
                <a:cs typeface="Times New Roman" panose="02020603050405020304" pitchFamily="18" charset="0"/>
              </a:rPr>
              <a:t>external Fairview </a:t>
            </a:r>
            <a:r>
              <a:rPr lang="en-US" dirty="0" smtClean="0">
                <a:cs typeface="Times New Roman" panose="02020603050405020304" pitchFamily="18" charset="0"/>
              </a:rPr>
              <a:t>location.</a:t>
            </a:r>
            <a:endParaRPr lang="en-US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 panose="02020603050405020304" pitchFamily="18" charset="0"/>
              </a:rPr>
              <a:t>Fairview custom specimen bags are available </a:t>
            </a:r>
            <a:r>
              <a:rPr lang="en-US" dirty="0">
                <a:cs typeface="Times New Roman" panose="02020603050405020304" pitchFamily="18" charset="0"/>
              </a:rPr>
              <a:t>in 2 sizes (6x9” and 12x15</a:t>
            </a:r>
            <a:r>
              <a:rPr lang="en-US" dirty="0" smtClean="0">
                <a:cs typeface="Times New Roman" panose="02020603050405020304" pitchFamily="18" charset="0"/>
              </a:rPr>
              <a:t>”).</a:t>
            </a:r>
            <a:endParaRPr lang="en-US" dirty="0">
              <a:cs typeface="Times New Roman" panose="02020603050405020304" pitchFamily="18" charset="0"/>
            </a:endParaRP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Blue</a:t>
            </a:r>
            <a:r>
              <a:rPr lang="en-US" sz="2000" dirty="0" smtClean="0">
                <a:cs typeface="Times New Roman" panose="02020603050405020304" pitchFamily="18" charset="0"/>
              </a:rPr>
              <a:t>=Frozen			</a:t>
            </a:r>
            <a:endParaRPr lang="en-US" sz="2000" dirty="0">
              <a:cs typeface="Times New Roman" panose="02020603050405020304" pitchFamily="18" charset="0"/>
            </a:endParaRP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Red</a:t>
            </a:r>
            <a:r>
              <a:rPr lang="en-US" sz="2000" dirty="0" smtClean="0">
                <a:cs typeface="Times New Roman" panose="02020603050405020304" pitchFamily="18" charset="0"/>
              </a:rPr>
              <a:t>=STAT						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Purple</a:t>
            </a:r>
            <a:r>
              <a:rPr lang="en-US" sz="2000" dirty="0" smtClean="0">
                <a:cs typeface="Times New Roman" panose="02020603050405020304" pitchFamily="18" charset="0"/>
              </a:rPr>
              <a:t>=Refrigerated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Green</a:t>
            </a:r>
            <a:r>
              <a:rPr lang="en-US" sz="2000" dirty="0" smtClean="0">
                <a:cs typeface="Times New Roman" panose="02020603050405020304" pitchFamily="18" charset="0"/>
              </a:rPr>
              <a:t>=Room </a:t>
            </a:r>
            <a:r>
              <a:rPr lang="en-US" sz="2000" dirty="0">
                <a:cs typeface="Times New Roman" panose="02020603050405020304" pitchFamily="18" charset="0"/>
              </a:rPr>
              <a:t>Temp</a:t>
            </a:r>
          </a:p>
          <a:p>
            <a:r>
              <a:rPr lang="en-US" dirty="0">
                <a:cs typeface="Times New Roman" panose="02020603050405020304" pitchFamily="18" charset="0"/>
              </a:rPr>
              <a:t>Note: </a:t>
            </a:r>
            <a:r>
              <a:rPr lang="en-US" dirty="0" smtClean="0">
                <a:cs typeface="Times New Roman" panose="02020603050405020304" pitchFamily="18" charset="0"/>
              </a:rPr>
              <a:t>Indicate specific shipping temperature on any </a:t>
            </a: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R</a:t>
            </a:r>
            <a:r>
              <a:rPr lang="en-US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ed</a:t>
            </a:r>
            <a:r>
              <a:rPr lang="en-US" dirty="0" smtClean="0">
                <a:cs typeface="Times New Roman" panose="02020603050405020304" pitchFamily="18" charset="0"/>
              </a:rPr>
              <a:t> </a:t>
            </a:r>
            <a:r>
              <a:rPr lang="en-US" b="1" dirty="0">
                <a:cs typeface="Times New Roman" panose="02020603050405020304" pitchFamily="18" charset="0"/>
              </a:rPr>
              <a:t>STAT</a:t>
            </a:r>
            <a:r>
              <a:rPr lang="en-US" dirty="0">
                <a:cs typeface="Times New Roman" panose="02020603050405020304" pitchFamily="18" charset="0"/>
              </a:rPr>
              <a:t> specimen </a:t>
            </a:r>
            <a:r>
              <a:rPr lang="en-US" dirty="0" smtClean="0">
                <a:cs typeface="Times New Roman" panose="02020603050405020304" pitchFamily="18" charset="0"/>
              </a:rPr>
              <a:t>bag with a sharpie.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F3B7CC3-3B33-4627-8C60-4D5D336AE66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54" y="3748930"/>
            <a:ext cx="1120112" cy="178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566" y="3748930"/>
            <a:ext cx="1192232" cy="178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086" y="3748930"/>
            <a:ext cx="1105229" cy="178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798" y="3748929"/>
            <a:ext cx="1179288" cy="1785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71378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687" y="1093070"/>
            <a:ext cx="5140518" cy="870902"/>
          </a:xfrm>
        </p:spPr>
        <p:txBody>
          <a:bodyPr/>
          <a:lstStyle/>
          <a:p>
            <a:r>
              <a:rPr lang="en-US" sz="3200" dirty="0" smtClean="0"/>
              <a:t>Specimen Packaging 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>
          <a:xfrm>
            <a:off x="457197" y="6376974"/>
            <a:ext cx="563562" cy="365125"/>
          </a:xfrm>
        </p:spPr>
        <p:txBody>
          <a:bodyPr/>
          <a:lstStyle/>
          <a:p>
            <a:pPr>
              <a:defRPr/>
            </a:pPr>
            <a:fld id="{9324C32A-9387-43B3-B358-8C59580D60E1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57197" y="1828800"/>
            <a:ext cx="8241530" cy="434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0" rIns="91440" bIns="0" numCol="1" anchor="t" anchorCtr="0" compatLnSpc="1">
            <a:prstTxWarp prst="textNoShape">
              <a:avLst/>
            </a:prstTxWarp>
            <a:noAutofit/>
          </a:bodyPr>
          <a:lstStyle>
            <a:lvl1pPr marL="285750" indent="-28575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ts val="575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-128"/>
                <a:cs typeface="Geneva" charset="-128"/>
              </a:defRPr>
            </a:lvl1pPr>
            <a:lvl2pPr marL="5715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ts val="575"/>
              </a:spcAft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2pPr>
            <a:lvl3pPr marL="857250" indent="-28575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ts val="575"/>
              </a:spcAft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3pPr>
            <a:lvl4pPr marL="85725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ts val="575"/>
              </a:spcAft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 panose="02020603050405020304" pitchFamily="18" charset="0"/>
              </a:rPr>
              <a:t>Anatomic Pathology Laboratories will use the following resources to send specimens between their sites: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78" y="2515642"/>
            <a:ext cx="7425745" cy="208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351" y="4920862"/>
            <a:ext cx="146685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31597" y="6178162"/>
            <a:ext cx="1574358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 smtClean="0"/>
              <a:t>Clear plastic tote</a:t>
            </a:r>
          </a:p>
        </p:txBody>
      </p:sp>
    </p:spTree>
    <p:extLst>
      <p:ext uri="{BB962C8B-B14F-4D97-AF65-F5344CB8AC3E}">
        <p14:creationId xmlns:p14="http://schemas.microsoft.com/office/powerpoint/2010/main" val="24674786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Packaging </a:t>
            </a:r>
            <a:r>
              <a:rPr lang="en-US" dirty="0" smtClean="0"/>
              <a:t>Specimens: Guidelines 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476584"/>
          </a:xfrm>
        </p:spPr>
        <p:txBody>
          <a:bodyPr/>
          <a:lstStyle/>
          <a:p>
            <a:pPr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 panose="02020603050405020304" pitchFamily="18" charset="0"/>
              </a:rPr>
              <a:t>Include any necessary paperwork in the external document pocket.	</a:t>
            </a:r>
          </a:p>
          <a:p>
            <a:pPr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 panose="02020603050405020304" pitchFamily="18" charset="0"/>
              </a:rPr>
              <a:t>Tightly seal any sterile screw-top (i.e. urine, body fluids, stool) containers. </a:t>
            </a:r>
          </a:p>
          <a:p>
            <a:pPr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 panose="02020603050405020304" pitchFamily="18" charset="0"/>
              </a:rPr>
              <a:t>Package sterile screw-top containers, urine, GCPCR/CHPCR, eSwab and culture plates separate from all other specimen types</a:t>
            </a:r>
            <a:r>
              <a:rPr lang="en-US" dirty="0">
                <a:cs typeface="Times New Roman" panose="02020603050405020304" pitchFamily="18" charset="0"/>
              </a:rPr>
              <a:t>. </a:t>
            </a:r>
          </a:p>
          <a:p>
            <a:pPr marL="0" indent="0">
              <a:buClr>
                <a:srgbClr val="008080"/>
              </a:buClr>
              <a:buNone/>
            </a:pPr>
            <a:endParaRPr lang="en-US" dirty="0" smtClean="0">
              <a:cs typeface="Times New Roman" panose="02020603050405020304" pitchFamily="18" charset="0"/>
            </a:endParaRPr>
          </a:p>
          <a:p>
            <a:pPr marL="0" indent="0">
              <a:buClr>
                <a:srgbClr val="008080"/>
              </a:buClr>
              <a:buNone/>
            </a:pPr>
            <a:endParaRPr lang="en-US" dirty="0" smtClean="0">
              <a:cs typeface="Times New Roman" panose="02020603050405020304" pitchFamily="18" charset="0"/>
            </a:endParaRPr>
          </a:p>
          <a:p>
            <a:pPr marL="285750" lvl="1" indent="0">
              <a:buClr>
                <a:srgbClr val="008080"/>
              </a:buClr>
              <a:buNone/>
            </a:pPr>
            <a:r>
              <a:rPr lang="en-US" sz="1800" dirty="0" smtClean="0">
                <a:cs typeface="Times New Roman" panose="02020603050405020304" pitchFamily="18" charset="0"/>
              </a:rPr>
              <a:t>Note</a:t>
            </a:r>
            <a:r>
              <a:rPr lang="en-US" sz="1800" dirty="0">
                <a:cs typeface="Times New Roman" panose="02020603050405020304" pitchFamily="18" charset="0"/>
              </a:rPr>
              <a:t>: All clinical specimen types can be packaged together at appropriate temperature with the exception of sterile screw-top </a:t>
            </a:r>
            <a:r>
              <a:rPr lang="en-US" sz="1800" dirty="0" smtClean="0">
                <a:cs typeface="Times New Roman" panose="02020603050405020304" pitchFamily="18" charset="0"/>
              </a:rPr>
              <a:t>containers, urine, GCPCR/CHPCR, eSwab and </a:t>
            </a:r>
            <a:r>
              <a:rPr lang="en-US" sz="1800" dirty="0">
                <a:cs typeface="Times New Roman" panose="02020603050405020304" pitchFamily="18" charset="0"/>
              </a:rPr>
              <a:t>culture plates </a:t>
            </a:r>
            <a:r>
              <a:rPr lang="en-US" sz="1800" dirty="0" smtClean="0">
                <a:cs typeface="Times New Roman" panose="02020603050405020304" pitchFamily="18" charset="0"/>
              </a:rPr>
              <a:t>(images above).</a:t>
            </a:r>
            <a:endParaRPr lang="en-US" sz="1800" dirty="0">
              <a:cs typeface="Times New Roman" panose="02020603050405020304" pitchFamily="18" charset="0"/>
            </a:endParaRPr>
          </a:p>
          <a:p>
            <a:pPr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dirty="0" smtClean="0"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536" y="4383107"/>
            <a:ext cx="4313211" cy="108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10654" y="4408861"/>
            <a:ext cx="1054193" cy="1002685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183919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7" y="966788"/>
            <a:ext cx="8932333" cy="636587"/>
          </a:xfrm>
        </p:spPr>
        <p:txBody>
          <a:bodyPr/>
          <a:lstStyle/>
          <a:p>
            <a:r>
              <a:rPr lang="en-US" dirty="0"/>
              <a:t>Packaging </a:t>
            </a:r>
            <a:r>
              <a:rPr lang="en-US" dirty="0" smtClean="0"/>
              <a:t>Specimens</a:t>
            </a:r>
            <a:r>
              <a:rPr lang="en-US" dirty="0"/>
              <a:t>: </a:t>
            </a:r>
            <a:r>
              <a:rPr lang="en-US" dirty="0" smtClean="0"/>
              <a:t>GCPCR/CHPCR &amp; eSwab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6097"/>
            <a:ext cx="8229600" cy="436977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 panose="02020603050405020304" pitchFamily="18" charset="0"/>
              </a:rPr>
              <a:t>Package all GCPCR, CHPCR &amp; eSwab containers individually (urine or swab Genprobe) into single small zip lock plastic bags. Example 1.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 panose="02020603050405020304" pitchFamily="18" charset="0"/>
              </a:rPr>
              <a:t>Individual zip lock bag(s) containing GCPCR, CHPCR &amp; eSwab will be batched and placed in one biohazard bag and sent to IDDL. Example 2.</a:t>
            </a:r>
          </a:p>
          <a:p>
            <a:pPr marL="0" indent="0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51985" y="4218077"/>
            <a:ext cx="2332369" cy="2218410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837" y="4161097"/>
            <a:ext cx="1884459" cy="23323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9" y="4161098"/>
            <a:ext cx="2238375" cy="23323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98497" y="6032740"/>
            <a:ext cx="461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dirty="0" smtClean="0"/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80521" y="6098650"/>
            <a:ext cx="349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dirty="0"/>
              <a:t>1</a:t>
            </a:r>
            <a:endParaRPr lang="en-US" sz="2000" b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518205" y="6090699"/>
            <a:ext cx="254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dirty="0" smtClean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946080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Packaging </a:t>
            </a:r>
            <a:r>
              <a:rPr lang="en-US" dirty="0" smtClean="0"/>
              <a:t>Specimens: Culture Plates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18615" y="1828800"/>
            <a:ext cx="8180111" cy="4023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0" rIns="91440" bIns="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ts val="575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-128"/>
                <a:cs typeface="Geneva" charset="-128"/>
              </a:defRPr>
            </a:lvl1pPr>
            <a:lvl2pPr marL="5715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ts val="575"/>
              </a:spcAft>
              <a:buFont typeface="Symbol" pitchFamily="18" charset="2"/>
              <a:buChar char="-"/>
              <a:defRPr sz="2200" kern="120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2pPr>
            <a:lvl3pPr marL="857250" indent="-28575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ts val="575"/>
              </a:spcAft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3pPr>
            <a:lvl4pPr marL="85725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ts val="575"/>
              </a:spcAft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IDDL culture plates can be stacked 2 plates high with no more than 4 plates total per bio-hazard bag.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Note: Do not use tape of any kind to secure culture plates. </a:t>
            </a:r>
          </a:p>
          <a:p>
            <a:pPr marL="0" indent="0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777" y="2802209"/>
            <a:ext cx="5595582" cy="169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89061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Specimen Bag Labeling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8061"/>
            <a:ext cx="8557260" cy="4602116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200" dirty="0" smtClean="0"/>
              <a:t>Obtain </a:t>
            </a:r>
            <a:r>
              <a:rPr lang="en-US" sz="2200" dirty="0"/>
              <a:t>an on-demand shipping label by scanning the appropriate barcode for the receiving laboratory from the standard </a:t>
            </a:r>
            <a:r>
              <a:rPr lang="en-US" sz="2200" dirty="0" smtClean="0"/>
              <a:t>spreadsheet.</a:t>
            </a: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None/>
            </a:pPr>
            <a:endParaRPr lang="en-US" dirty="0"/>
          </a:p>
          <a:p>
            <a:pPr marL="0" lv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None/>
            </a:pPr>
            <a:endParaRPr lang="en-US" dirty="0" smtClean="0"/>
          </a:p>
          <a:p>
            <a:pPr marL="0" lv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None/>
            </a:pPr>
            <a:endParaRPr lang="en-US" dirty="0" smtClean="0"/>
          </a:p>
          <a:p>
            <a:pPr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sz="1200" dirty="0" smtClean="0"/>
          </a:p>
          <a:p>
            <a:pPr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200" dirty="0" smtClean="0"/>
              <a:t>All </a:t>
            </a:r>
            <a:r>
              <a:rPr lang="en-US" sz="2200" dirty="0"/>
              <a:t>bags must be labeled with standard shipping label. </a:t>
            </a:r>
          </a:p>
          <a:p>
            <a:pPr marL="403225" indent="168275">
              <a:buClr>
                <a:srgbClr val="008080"/>
              </a:buClr>
              <a:buFont typeface="Wingdings" panose="05000000000000000000" pitchFamily="2" charset="2"/>
              <a:buChar char="ü"/>
            </a:pPr>
            <a:r>
              <a:rPr lang="en-US" sz="1200" dirty="0"/>
              <a:t>A master barcode shipping label list can be found on the Fairview Intranet:  </a:t>
            </a:r>
          </a:p>
          <a:p>
            <a:pPr marL="571500" indent="-168275">
              <a:buClr>
                <a:srgbClr val="008080"/>
              </a:buClr>
              <a:buFont typeface="Wingdings" panose="05000000000000000000" pitchFamily="2" charset="2"/>
              <a:buChar char="ü"/>
            </a:pPr>
            <a:r>
              <a:rPr lang="en-US" sz="1200" dirty="0"/>
              <a:t>Intranet.fairview.org/Clinical/Services/Lab/Procedures for Lab Staff/System Policies and Procedures/Packaging and Shipping by Courier/Barcode List for Shipping Address Labels.</a:t>
            </a:r>
          </a:p>
          <a:p>
            <a:pPr marL="571500" indent="0">
              <a:buNone/>
            </a:pPr>
            <a:r>
              <a:rPr lang="en-US" sz="1200" b="1" dirty="0"/>
              <a:t>Link to Address Barcode Sheets</a:t>
            </a:r>
            <a:r>
              <a:rPr lang="en-US" sz="1200" dirty="0"/>
              <a:t>: </a:t>
            </a:r>
            <a:r>
              <a:rPr lang="en-US" sz="1200" u="sng" dirty="0">
                <a:hlinkClick r:id="rId2"/>
              </a:rPr>
              <a:t>https://fls.labqms.com/sthDMSTOC.asp?TD=246&amp;DC=T&amp;LD=996&amp;ID=1098</a:t>
            </a:r>
            <a:endParaRPr lang="en-US" sz="1200" dirty="0"/>
          </a:p>
          <a:p>
            <a:pPr marL="0" lv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None/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69748" y="3053852"/>
            <a:ext cx="1494657" cy="1516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2939080"/>
            <a:ext cx="4127500" cy="1745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43685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Labeling </a:t>
            </a:r>
            <a:r>
              <a:rPr lang="en-US" dirty="0" smtClean="0"/>
              <a:t>specimens </a:t>
            </a:r>
            <a:r>
              <a:rPr lang="en-US" dirty="0"/>
              <a:t>B</a:t>
            </a:r>
            <a:r>
              <a:rPr lang="en-US" dirty="0" smtClean="0"/>
              <a:t>ag(s</a:t>
            </a:r>
            <a:r>
              <a:rPr lang="en-US" dirty="0"/>
              <a:t>) for </a:t>
            </a:r>
            <a:r>
              <a:rPr lang="en-US" dirty="0" smtClean="0"/>
              <a:t>Transport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799"/>
            <a:ext cx="8229600" cy="4343401"/>
          </a:xfrm>
        </p:spPr>
        <p:txBody>
          <a:bodyPr/>
          <a:lstStyle/>
          <a:p>
            <a:pPr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/>
              <a:t>Place the transport shipping label onto the designated area on the bottom portion of the specimen bag over the black-outlined box that states </a:t>
            </a:r>
            <a:r>
              <a:rPr lang="en-US" dirty="0" smtClean="0"/>
              <a:t>“</a:t>
            </a:r>
            <a:r>
              <a:rPr lang="en-US" b="1" dirty="0" smtClean="0"/>
              <a:t>Apply Label </a:t>
            </a:r>
            <a:r>
              <a:rPr lang="en-US" b="1" dirty="0"/>
              <a:t>H</a:t>
            </a:r>
            <a:r>
              <a:rPr lang="en-US" b="1" dirty="0" smtClean="0"/>
              <a:t>ere</a:t>
            </a:r>
            <a:r>
              <a:rPr lang="en-US" dirty="0" smtClean="0"/>
              <a:t>”.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557" y="3124863"/>
            <a:ext cx="4913905" cy="2981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3673503" y="5343277"/>
            <a:ext cx="985961" cy="7951"/>
          </a:xfrm>
          <a:prstGeom prst="straightConnector1">
            <a:avLst/>
          </a:prstGeom>
          <a:ln>
            <a:solidFill>
              <a:srgbClr val="C53104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93552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Labeling </a:t>
            </a:r>
            <a:r>
              <a:rPr lang="en-US" dirty="0" smtClean="0"/>
              <a:t>Specimens Bag(s</a:t>
            </a:r>
            <a:r>
              <a:rPr lang="en-US" dirty="0"/>
              <a:t>) for </a:t>
            </a:r>
            <a:r>
              <a:rPr lang="en-US" dirty="0" smtClean="0"/>
              <a:t>Transport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799"/>
            <a:ext cx="8229600" cy="4579952"/>
          </a:xfrm>
        </p:spPr>
        <p:txBody>
          <a:bodyPr/>
          <a:lstStyle/>
          <a:p>
            <a:pPr lvl="0"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/>
              <a:t>Place the </a:t>
            </a:r>
            <a:r>
              <a:rPr lang="en-US" dirty="0" smtClean="0"/>
              <a:t>Sunquest batch </a:t>
            </a:r>
            <a:r>
              <a:rPr lang="en-US" dirty="0"/>
              <a:t>label on top of the </a:t>
            </a:r>
            <a:r>
              <a:rPr lang="en-US" dirty="0" smtClean="0"/>
              <a:t>print-on-demand </a:t>
            </a:r>
            <a:r>
              <a:rPr lang="en-US" dirty="0"/>
              <a:t>shipping destination label on the </a:t>
            </a:r>
            <a:r>
              <a:rPr lang="en-US" dirty="0" smtClean="0"/>
              <a:t>right. </a:t>
            </a:r>
          </a:p>
          <a:p>
            <a:pPr marL="0" lvl="0" indent="0">
              <a:buClr>
                <a:srgbClr val="008080"/>
              </a:buClr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 smtClean="0"/>
          </a:p>
          <a:p>
            <a:pPr marL="0" lvl="0" indent="0">
              <a:buNone/>
            </a:pPr>
            <a:r>
              <a:rPr lang="en-US" dirty="0" smtClean="0"/>
              <a:t>				</a:t>
            </a:r>
          </a:p>
          <a:p>
            <a:pPr marL="0" lvl="0" indent="0">
              <a:buNone/>
            </a:pPr>
            <a:endParaRPr lang="en-US" dirty="0" smtClean="0"/>
          </a:p>
          <a:p>
            <a:pPr marL="0" lvl="0" indent="0">
              <a:buNone/>
            </a:pPr>
            <a:endParaRPr lang="en-US" sz="1200" dirty="0" smtClean="0"/>
          </a:p>
          <a:p>
            <a:pPr marL="0" lvl="0" indent="0">
              <a:buNone/>
            </a:pPr>
            <a:r>
              <a:rPr lang="en-US" dirty="0" smtClean="0"/>
              <a:t>Note</a:t>
            </a:r>
            <a:r>
              <a:rPr lang="en-US" dirty="0"/>
              <a:t>: Placing the batch label on top of the </a:t>
            </a:r>
            <a:r>
              <a:rPr lang="en-US" dirty="0" smtClean="0"/>
              <a:t>on-demand </a:t>
            </a:r>
            <a:r>
              <a:rPr lang="en-US" dirty="0"/>
              <a:t>shipping label will prevent batch labels from falling </a:t>
            </a:r>
            <a:r>
              <a:rPr lang="en-US" dirty="0" smtClean="0"/>
              <a:t>off at </a:t>
            </a:r>
            <a:r>
              <a:rPr lang="en-US" dirty="0"/>
              <a:t>various </a:t>
            </a:r>
            <a:r>
              <a:rPr lang="en-US" dirty="0" smtClean="0"/>
              <a:t>temperature ranges.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60" y="2516871"/>
            <a:ext cx="2210463" cy="277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66331" y="4210917"/>
            <a:ext cx="27352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/>
              <a:t>Insert Sunquest batch </a:t>
            </a:r>
            <a:r>
              <a:rPr lang="en-US" sz="2000" dirty="0" smtClean="0"/>
              <a:t>label (or other approved barcode) </a:t>
            </a:r>
            <a:r>
              <a:rPr lang="en-US" sz="2000" dirty="0" smtClean="0"/>
              <a:t>here</a:t>
            </a:r>
          </a:p>
        </p:txBody>
      </p:sp>
      <p:cxnSp>
        <p:nvCxnSpPr>
          <p:cNvPr id="7" name="Straight Arrow Connector 6"/>
          <p:cNvCxnSpPr>
            <a:stCxn id="4" idx="1"/>
          </p:cNvCxnSpPr>
          <p:nvPr/>
        </p:nvCxnSpPr>
        <p:spPr>
          <a:xfrm flipH="1">
            <a:off x="3657848" y="4749526"/>
            <a:ext cx="1308483" cy="25209"/>
          </a:xfrm>
          <a:prstGeom prst="straightConnector1">
            <a:avLst/>
          </a:prstGeom>
          <a:ln>
            <a:solidFill>
              <a:srgbClr val="FF0000">
                <a:alpha val="50000"/>
              </a:srgb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9325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latin typeface="Lucida Bright" pitchFamily="18" charset="0"/>
              </a:rPr>
              <a:t/>
            </a:r>
            <a:br>
              <a:rPr lang="en-US" b="1" i="1" dirty="0" smtClean="0">
                <a:latin typeface="Lucida Bright" pitchFamily="18" charset="0"/>
              </a:rPr>
            </a:br>
            <a:endParaRPr lang="en-US" b="1" i="1" dirty="0">
              <a:latin typeface="Lucida Brigh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273" y="1828800"/>
            <a:ext cx="8213697" cy="4572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 panose="02020603050405020304" pitchFamily="18" charset="0"/>
              </a:rPr>
              <a:t>All outgoing specimens ready for testing and courier pick-up must be placed in the appropriate </a:t>
            </a:r>
            <a:r>
              <a:rPr lang="en-US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BLUE</a:t>
            </a:r>
            <a:r>
              <a:rPr lang="en-US" dirty="0" smtClean="0">
                <a:cs typeface="Times New Roman" panose="02020603050405020304" pitchFamily="18" charset="0"/>
              </a:rPr>
              <a:t> outgoing courier pick-up bin.  The courier bins will have a location barcode for scanning.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cs typeface="Times New Roman" panose="02020603050405020304" pitchFamily="18" charset="0"/>
              </a:rPr>
              <a:t>Note: There will be a </a:t>
            </a:r>
            <a:r>
              <a:rPr lang="en-US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BLUE</a:t>
            </a:r>
            <a:r>
              <a:rPr lang="en-US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dirty="0" smtClean="0">
                <a:cs typeface="Times New Roman" panose="02020603050405020304" pitchFamily="18" charset="0"/>
              </a:rPr>
              <a:t>outgoing courier pick-up bin available for all shipping temperatures.</a:t>
            </a:r>
          </a:p>
          <a:p>
            <a:pPr marL="457200" indent="-457200">
              <a:lnSpc>
                <a:spcPct val="100000"/>
              </a:lnSpc>
              <a:buNone/>
            </a:pPr>
            <a:endParaRPr lang="en-US" sz="2200" dirty="0">
              <a:latin typeface="Lucida Bright" panose="02040602050505020304" pitchFamily="18" charset="0"/>
            </a:endParaRPr>
          </a:p>
          <a:p>
            <a:pPr marL="457200" indent="-457200">
              <a:lnSpc>
                <a:spcPct val="100000"/>
              </a:lnSpc>
              <a:buNone/>
            </a:pPr>
            <a:endParaRPr lang="en-US" sz="2200" dirty="0">
              <a:latin typeface="Lucida Bright" panose="02040602050505020304" pitchFamily="18" charset="0"/>
            </a:endParaRPr>
          </a:p>
          <a:p>
            <a:pPr marL="457200" indent="-457200">
              <a:lnSpc>
                <a:spcPct val="100000"/>
              </a:lnSpc>
              <a:buNone/>
            </a:pPr>
            <a:endParaRPr lang="en-US" sz="2200" b="1" i="1" dirty="0" smtClean="0">
              <a:latin typeface="Lucida Bright" panose="02040602050505020304" pitchFamily="18" charset="0"/>
            </a:endParaRPr>
          </a:p>
          <a:p>
            <a:pPr marL="457200" indent="-457200">
              <a:lnSpc>
                <a:spcPct val="100000"/>
              </a:lnSpc>
              <a:buNone/>
            </a:pPr>
            <a:endParaRPr lang="en-US" sz="2200" i="1" dirty="0" smtClean="0">
              <a:solidFill>
                <a:srgbClr val="008080"/>
              </a:solidFill>
              <a:latin typeface="Lucida Bright" panose="02040602050505020304" pitchFamily="18" charset="0"/>
            </a:endParaRPr>
          </a:p>
          <a:p>
            <a:pPr marL="457200" indent="-457200">
              <a:lnSpc>
                <a:spcPct val="100000"/>
              </a:lnSpc>
              <a:buNone/>
            </a:pPr>
            <a:endParaRPr lang="en-US" sz="2200" i="1" dirty="0">
              <a:solidFill>
                <a:srgbClr val="008080"/>
              </a:solidFill>
              <a:latin typeface="Lucida Bright" panose="02040602050505020304" pitchFamily="18" charset="0"/>
            </a:endParaRPr>
          </a:p>
          <a:p>
            <a:pPr marL="457200" indent="-457200">
              <a:lnSpc>
                <a:spcPct val="100000"/>
              </a:lnSpc>
              <a:buNone/>
            </a:pPr>
            <a:endParaRPr lang="en-US" sz="2200" i="1" dirty="0">
              <a:solidFill>
                <a:srgbClr val="008080"/>
              </a:solidFill>
              <a:latin typeface="Lucida Bright" panose="020406020505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B26595-6655-487C-A33D-1C52FDF5B5F4}" type="slidenum">
              <a:rPr lang="en-US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421" y="3371849"/>
            <a:ext cx="2033206" cy="1962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38873" y="1077486"/>
            <a:ext cx="8221662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200" kern="1200" dirty="0">
                <a:solidFill>
                  <a:srgbClr val="077079"/>
                </a:solidFill>
                <a:latin typeface="+mj-lt"/>
                <a:ea typeface="Geneva" charset="-128"/>
                <a:cs typeface="Geneva" charset="-128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9pPr>
          </a:lstStyle>
          <a:p>
            <a:r>
              <a:rPr lang="en-US" dirty="0" smtClean="0"/>
              <a:t>Outgoing Specimen(s): Courier Pick-up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8697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544" y="2892124"/>
            <a:ext cx="3138320" cy="2946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5758" y="1923148"/>
            <a:ext cx="8245503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80000"/>
              </a:lnSpc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All incoming specimens will be dropped off in the designated</a:t>
            </a:r>
            <a:r>
              <a:rPr lang="en-US" sz="2400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RED</a:t>
            </a:r>
            <a:r>
              <a:rPr lang="en-US" sz="2400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courier drop-off bin.  The courier bins will have a location barcode for scanning.</a:t>
            </a:r>
          </a:p>
          <a:p>
            <a:pPr>
              <a:lnSpc>
                <a:spcPct val="80000"/>
              </a:lnSpc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endParaRPr lang="en-US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endParaRPr lang="en-US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38873" y="1065883"/>
            <a:ext cx="8221662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200" kern="1200" dirty="0">
                <a:solidFill>
                  <a:srgbClr val="077079"/>
                </a:solidFill>
                <a:latin typeface="+mj-lt"/>
                <a:ea typeface="Geneva" charset="-128"/>
                <a:cs typeface="Geneva" charset="-128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9pPr>
          </a:lstStyle>
          <a:p>
            <a:r>
              <a:rPr lang="en-US" dirty="0" smtClean="0"/>
              <a:t>Incoming Specimen(s): Courier Drop-off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9287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1165859"/>
            <a:ext cx="8435339" cy="783535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008080"/>
                </a:solidFill>
              </a:rPr>
              <a:t>Purpose of Standardizing Tracking and Processing:</a:t>
            </a:r>
            <a:endParaRPr lang="en-US" strike="sngStrike" dirty="0">
              <a:solidFill>
                <a:srgbClr val="00808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054" y="2186940"/>
            <a:ext cx="8229600" cy="3768587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US" dirty="0" smtClean="0"/>
              <a:t>To implement a standard workflow for packaging, labeling, shipping for tracking and processing of </a:t>
            </a:r>
            <a:r>
              <a:rPr lang="en-US" b="1" dirty="0"/>
              <a:t>all</a:t>
            </a:r>
            <a:r>
              <a:rPr lang="en-US" dirty="0"/>
              <a:t> specimens </a:t>
            </a:r>
            <a:r>
              <a:rPr lang="en-US" dirty="0" smtClean="0"/>
              <a:t>transported on </a:t>
            </a:r>
            <a:r>
              <a:rPr lang="en-US" dirty="0"/>
              <a:t>behalf of </a:t>
            </a:r>
            <a:r>
              <a:rPr lang="en-US" dirty="0" smtClean="0"/>
              <a:t>Fairview Laboratories.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US" dirty="0" smtClean="0"/>
              <a:t>To implement standard audit to verify compliance with standard work and comply with </a:t>
            </a:r>
            <a:r>
              <a:rPr lang="en-US" dirty="0"/>
              <a:t> </a:t>
            </a:r>
            <a:r>
              <a:rPr lang="en-US" dirty="0" smtClean="0"/>
              <a:t>                              Fairview Risk Management.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US" dirty="0" smtClean="0"/>
              <a:t>Patient Care and Brand Reputation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7B26595-6655-487C-A33D-1C52FDF5B5F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5873">
            <a:off x="6349019" y="4333637"/>
            <a:ext cx="2284407" cy="170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4508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65279"/>
            <a:ext cx="8160106" cy="442757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 panose="02020603050405020304" pitchFamily="18" charset="0"/>
              </a:rPr>
              <a:t>Disband all batched specimens using Sunquest SMART by scanning the individual CID label on each </a:t>
            </a:r>
            <a:r>
              <a:rPr lang="en-US" dirty="0" smtClean="0">
                <a:cs typeface="Times New Roman" panose="02020603050405020304" pitchFamily="18" charset="0"/>
              </a:rPr>
              <a:t>specimen. </a:t>
            </a:r>
            <a:endParaRPr lang="en-US" dirty="0" smtClean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400" b="1" dirty="0" smtClean="0">
                <a:cs typeface="Times New Roman" panose="02020603050405020304" pitchFamily="18" charset="0"/>
              </a:rPr>
              <a:t>Never accept the entire batch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sz="2400" b="1" dirty="0"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sz="2400" b="1" dirty="0" smtClean="0"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sz="2400" b="1" dirty="0"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sz="2400" b="1" dirty="0" smtClean="0">
              <a:cs typeface="Times New Roman" panose="02020603050405020304" pitchFamily="18" charset="0"/>
            </a:endParaRPr>
          </a:p>
          <a:p>
            <a:pPr marL="3429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None/>
            </a:pPr>
            <a:endParaRPr lang="en-US" sz="2400" b="1" dirty="0" smtClean="0">
              <a:cs typeface="Times New Roman" panose="02020603050405020304" pitchFamily="18" charset="0"/>
            </a:endParaRPr>
          </a:p>
          <a:p>
            <a:pPr marL="5715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None/>
            </a:pPr>
            <a:r>
              <a:rPr lang="en-US" sz="2100" dirty="0" smtClean="0">
                <a:cs typeface="Times New Roman" panose="02020603050405020304" pitchFamily="18" charset="0"/>
              </a:rPr>
              <a:t>Note: Verify the “Current spot” is correct for your receiving location.</a:t>
            </a:r>
          </a:p>
          <a:p>
            <a:pPr marL="342900" lvl="1" indent="0">
              <a:buNone/>
            </a:pPr>
            <a:endParaRPr lang="en-US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0">
              <a:buNone/>
            </a:pPr>
            <a:endParaRPr lang="en-US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38873" y="1065882"/>
            <a:ext cx="8221662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200" kern="1200" dirty="0">
                <a:solidFill>
                  <a:srgbClr val="077079"/>
                </a:solidFill>
                <a:latin typeface="+mj-lt"/>
                <a:ea typeface="Geneva" charset="-128"/>
                <a:cs typeface="Geneva" charset="-128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9pPr>
          </a:lstStyle>
          <a:p>
            <a:r>
              <a:rPr lang="en-US" dirty="0" smtClean="0"/>
              <a:t>Receiving Laboratory Responsibilities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176" y="3198390"/>
            <a:ext cx="3459935" cy="2565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84174" y="4481177"/>
            <a:ext cx="1693628" cy="218044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558456" y="4699221"/>
            <a:ext cx="1256306" cy="1256306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2525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in Sunquest:  Disbanding a Batch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8611" y="1833204"/>
            <a:ext cx="5168190" cy="4338996"/>
          </a:xfrm>
        </p:spPr>
        <p:txBody>
          <a:bodyPr/>
          <a:lstStyle/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cs typeface="Times New Roman" panose="02020603050405020304" pitchFamily="18" charset="0"/>
              </a:rPr>
              <a:t>Disband a </a:t>
            </a:r>
            <a:r>
              <a:rPr lang="en-US" sz="2400" dirty="0">
                <a:cs typeface="Times New Roman" panose="02020603050405020304" pitchFamily="18" charset="0"/>
              </a:rPr>
              <a:t>batch in Sunquest by </a:t>
            </a:r>
            <a:r>
              <a:rPr lang="en-US" sz="2400" b="1" dirty="0">
                <a:cs typeface="Times New Roman" panose="02020603050405020304" pitchFamily="18" charset="0"/>
              </a:rPr>
              <a:t>scanning individual specimen CID </a:t>
            </a:r>
            <a:r>
              <a:rPr lang="en-US" sz="2400" b="1" dirty="0" smtClean="0">
                <a:cs typeface="Times New Roman" panose="02020603050405020304" pitchFamily="18" charset="0"/>
              </a:rPr>
              <a:t>barcode(s). </a:t>
            </a:r>
            <a:r>
              <a:rPr lang="en-US" sz="2400" dirty="0" smtClean="0">
                <a:cs typeface="Times New Roman" panose="02020603050405020304" pitchFamily="18" charset="0"/>
              </a:rPr>
              <a:t>Click to view procedure: </a:t>
            </a:r>
            <a:r>
              <a:rPr lang="en-US" sz="2400" dirty="0" smtClean="0">
                <a:hlinkClick r:id="rId4"/>
              </a:rPr>
              <a:t>Processing </a:t>
            </a:r>
            <a:r>
              <a:rPr lang="en-US" sz="2400" dirty="0">
                <a:hlinkClick r:id="rId4"/>
              </a:rPr>
              <a:t>a Transport </a:t>
            </a:r>
            <a:r>
              <a:rPr lang="en-US" sz="2400" dirty="0" smtClean="0">
                <a:hlinkClick r:id="rId4"/>
              </a:rPr>
              <a:t>Batch</a:t>
            </a:r>
            <a:r>
              <a:rPr lang="en-US" sz="2400" dirty="0"/>
              <a:t>.</a:t>
            </a:r>
            <a:endParaRPr lang="en-US" sz="24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6" name="IMG_236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84852" y="2266122"/>
            <a:ext cx="2377191" cy="421951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95" y="1833204"/>
            <a:ext cx="2844903" cy="407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40778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Receiving Lab Responsibilities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" y="1706880"/>
            <a:ext cx="8831580" cy="44196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cs typeface="Times New Roman" panose="02020603050405020304" pitchFamily="18" charset="0"/>
              </a:rPr>
              <a:t>Any CID(s) left on the batch must be investigated </a:t>
            </a:r>
            <a:r>
              <a:rPr lang="en-US" sz="1900" dirty="0" smtClean="0">
                <a:cs typeface="Times New Roman" panose="02020603050405020304" pitchFamily="18" charset="0"/>
              </a:rPr>
              <a:t>immediately.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1900" dirty="0" smtClean="0">
                <a:cs typeface="Times New Roman" panose="02020603050405020304" pitchFamily="18" charset="0"/>
              </a:rPr>
              <a:t>Utilize the Exception Tool to document and report any issues pertaining to samples and/or batches. </a:t>
            </a:r>
            <a:r>
              <a:rPr lang="en-US" sz="1900" u="sng" dirty="0" smtClean="0">
                <a:solidFill>
                  <a:srgbClr val="FF0000"/>
                </a:solidFill>
                <a:cs typeface="Times New Roman" panose="02020603050405020304" pitchFamily="18" charset="0"/>
                <a:hlinkClick r:id="rId2"/>
              </a:rPr>
              <a:t>Fairview Specimen Receiving Site Exception Tool</a:t>
            </a:r>
            <a:r>
              <a:rPr lang="en-US" sz="1900" dirty="0" smtClean="0"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sz="2000" dirty="0" smtClean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sz="2000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sz="2000" dirty="0" smtClean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sz="2000" dirty="0" smtClean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sz="1900" dirty="0" smtClean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1900" dirty="0" smtClean="0">
                <a:cs typeface="Times New Roman" panose="02020603050405020304" pitchFamily="18" charset="0"/>
              </a:rPr>
              <a:t>Reporting examples:</a:t>
            </a:r>
          </a:p>
          <a:p>
            <a:pPr marL="1028700" lvl="2" indent="-457200" defTabSz="1746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Font typeface="+mj-lt"/>
              <a:buAutoNum type="alphaLcPeriod"/>
            </a:pPr>
            <a:r>
              <a:rPr lang="en-US" sz="1900" dirty="0" smtClean="0">
                <a:cs typeface="Times New Roman" panose="02020603050405020304" pitchFamily="18" charset="0"/>
              </a:rPr>
              <a:t>Report issues to sending labs about specimen issue or transport batch issues.</a:t>
            </a:r>
          </a:p>
          <a:p>
            <a:pPr marL="1028700" lvl="2" indent="-457200" defTabSz="1746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Font typeface="+mj-lt"/>
              <a:buAutoNum type="alphaLcPeriod"/>
            </a:pPr>
            <a:r>
              <a:rPr lang="en-US" sz="1900" dirty="0" smtClean="0">
                <a:cs typeface="Times New Roman" panose="02020603050405020304" pitchFamily="18" charset="0"/>
              </a:rPr>
              <a:t>Report issues w/ couriers (ex., thawed in route, in a room temp bag, but arrived frozen, etc.)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32" y="2834640"/>
            <a:ext cx="5768968" cy="212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47770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4525"/>
            <a:ext cx="8229600" cy="4257675"/>
          </a:xfrm>
        </p:spPr>
        <p:txBody>
          <a:bodyPr/>
          <a:lstStyle/>
          <a:p>
            <a:pPr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 panose="02020603050405020304" pitchFamily="18" charset="0"/>
              </a:rPr>
              <a:t>If specimen is at final testing location, proceed with testing.</a:t>
            </a:r>
          </a:p>
          <a:p>
            <a:pPr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 panose="02020603050405020304" pitchFamily="18" charset="0"/>
              </a:rPr>
              <a:t>If specimen is not at final testing </a:t>
            </a:r>
            <a:r>
              <a:rPr lang="en-US" dirty="0" smtClean="0">
                <a:cs typeface="Times New Roman" panose="02020603050405020304" pitchFamily="18" charset="0"/>
              </a:rPr>
              <a:t>location and needs to be re-batched to new testing location:</a:t>
            </a:r>
            <a:endParaRPr lang="en-US" dirty="0" smtClean="0">
              <a:cs typeface="Times New Roman" panose="02020603050405020304" pitchFamily="18" charset="0"/>
            </a:endParaRPr>
          </a:p>
          <a:p>
            <a:pPr marL="800100" lvl="1" indent="-457200">
              <a:buClr>
                <a:srgbClr val="008080"/>
              </a:buClr>
              <a:buFont typeface="+mj-lt"/>
              <a:buAutoNum type="arabicPeriod"/>
            </a:pPr>
            <a:r>
              <a:rPr lang="en-US" sz="2400" dirty="0" smtClean="0">
                <a:cs typeface="Times New Roman" panose="02020603050405020304" pitchFamily="18" charset="0"/>
              </a:rPr>
              <a:t>Disband batch by scanning each individual CID label(s)</a:t>
            </a:r>
          </a:p>
          <a:p>
            <a:pPr marL="800100" lvl="1" indent="-457200">
              <a:buClr>
                <a:srgbClr val="008080"/>
              </a:buClr>
              <a:buFont typeface="+mj-lt"/>
              <a:buAutoNum type="arabicPeriod"/>
            </a:pPr>
            <a:r>
              <a:rPr lang="en-US" sz="2400" dirty="0" smtClean="0">
                <a:cs typeface="Times New Roman" panose="02020603050405020304" pitchFamily="18" charset="0"/>
              </a:rPr>
              <a:t>Re-batch </a:t>
            </a:r>
            <a:r>
              <a:rPr lang="en-US" sz="2400" dirty="0" smtClean="0">
                <a:cs typeface="Times New Roman" panose="02020603050405020304" pitchFamily="18" charset="0"/>
              </a:rPr>
              <a:t>specimen(s) by scanning the individual CID label(s)  </a:t>
            </a:r>
          </a:p>
          <a:p>
            <a:pPr marL="800100" lvl="1" indent="-457200">
              <a:buClr>
                <a:srgbClr val="008080"/>
              </a:buClr>
              <a:buFont typeface="+mj-lt"/>
              <a:buAutoNum type="arabicPeriod"/>
            </a:pPr>
            <a:r>
              <a:rPr lang="en-US" sz="2400" dirty="0" smtClean="0">
                <a:cs typeface="Times New Roman" panose="02020603050405020304" pitchFamily="18" charset="0"/>
              </a:rPr>
              <a:t>Package and label for transport or shipment</a:t>
            </a:r>
          </a:p>
          <a:p>
            <a:pPr marL="800100" lvl="1" indent="-457200">
              <a:buFont typeface="+mj-lt"/>
              <a:buAutoNum type="arabicPeriod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457200">
              <a:buFont typeface="+mj-lt"/>
              <a:buAutoNum type="arabicPeriod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7" name="Title 1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200" kern="1200" dirty="0">
                <a:solidFill>
                  <a:srgbClr val="077079"/>
                </a:solidFill>
                <a:latin typeface="+mj-lt"/>
                <a:ea typeface="Geneva" charset="-128"/>
                <a:cs typeface="Geneva" charset="-128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9pPr>
          </a:lstStyle>
          <a:p>
            <a:r>
              <a:rPr lang="en-US" dirty="0" smtClean="0"/>
              <a:t>Receiving </a:t>
            </a:r>
            <a:r>
              <a:rPr lang="en-US" dirty="0"/>
              <a:t>L</a:t>
            </a:r>
            <a:r>
              <a:rPr lang="en-US" dirty="0" smtClean="0"/>
              <a:t>ocation Responsibilities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1092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068" y="1187769"/>
            <a:ext cx="8221662" cy="432642"/>
          </a:xfrm>
        </p:spPr>
        <p:txBody>
          <a:bodyPr/>
          <a:lstStyle/>
          <a:p>
            <a:r>
              <a:rPr lang="en-US" dirty="0" smtClean="0"/>
              <a:t>Compliance and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576" y="1856961"/>
            <a:ext cx="8235563" cy="4359303"/>
          </a:xfrm>
        </p:spPr>
        <p:txBody>
          <a:bodyPr/>
          <a:lstStyle/>
          <a:p>
            <a:pPr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200" dirty="0" smtClean="0"/>
              <a:t>All </a:t>
            </a:r>
            <a:r>
              <a:rPr lang="en-US" sz="2200" dirty="0"/>
              <a:t>receiving locations will complete the “Exception Tool” as part of their daily work flow when issues are identified.</a:t>
            </a:r>
            <a:endParaRPr lang="en-US" sz="2200" dirty="0">
              <a:solidFill>
                <a:srgbClr val="FF0000"/>
              </a:solidFill>
            </a:endParaRPr>
          </a:p>
          <a:p>
            <a:pPr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Exception(s) results are shared with the System Transportation &amp; Courier committee and with the Laboratory Leadership </a:t>
            </a:r>
            <a:r>
              <a:rPr lang="en-US" sz="2200" dirty="0" smtClean="0"/>
              <a:t>team.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Link: </a:t>
            </a:r>
            <a:r>
              <a:rPr lang="en-US" sz="2200" u="sng" dirty="0">
                <a:solidFill>
                  <a:srgbClr val="FF0000"/>
                </a:solidFill>
                <a:cs typeface="Times New Roman" panose="02020603050405020304" pitchFamily="18" charset="0"/>
                <a:hlinkClick r:id="rId2"/>
              </a:rPr>
              <a:t>Fairview Specimen Receiving Site Exception Tool</a:t>
            </a:r>
            <a:r>
              <a:rPr lang="en-US" sz="2200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2848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754137"/>
            <a:ext cx="8221662" cy="636587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568" y="1488559"/>
            <a:ext cx="8229600" cy="478841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000" dirty="0" smtClean="0"/>
              <a:t>All specimen(s) must have a Sunquest </a:t>
            </a:r>
            <a:r>
              <a:rPr lang="en-US" sz="2000" b="1" dirty="0" smtClean="0"/>
              <a:t>CID label </a:t>
            </a:r>
            <a:r>
              <a:rPr lang="en-US" sz="2000" dirty="0" smtClean="0"/>
              <a:t>and be ready for testing prior to transport/shipment.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000" dirty="0" smtClean="0"/>
              <a:t>All specimens must be </a:t>
            </a:r>
            <a:r>
              <a:rPr lang="en-US" sz="2000" b="1" dirty="0" smtClean="0"/>
              <a:t>tracked in Sunquest </a:t>
            </a:r>
            <a:r>
              <a:rPr lang="en-US" sz="2000" dirty="0" smtClean="0"/>
              <a:t>by scanning each individual CID label to create and disband batches.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000" dirty="0" smtClean="0"/>
              <a:t>Specimen(s) must be </a:t>
            </a:r>
            <a:r>
              <a:rPr lang="en-US" sz="2000" b="1" dirty="0" smtClean="0"/>
              <a:t>packaged according the system procedure </a:t>
            </a:r>
            <a:r>
              <a:rPr lang="en-US" sz="2000" dirty="0" smtClean="0">
                <a:solidFill>
                  <a:srgbClr val="FF0000"/>
                </a:solidFill>
                <a:hlinkClick r:id="rId2"/>
              </a:rPr>
              <a:t>Specimen Packaging and Labeling for Shipping &amp; Transport</a:t>
            </a:r>
            <a:r>
              <a:rPr lang="en-US" sz="2000" dirty="0" smtClean="0">
                <a:hlinkClick r:id="rId2"/>
              </a:rPr>
              <a:t> </a:t>
            </a:r>
            <a:r>
              <a:rPr lang="en-US" sz="2000" dirty="0" smtClean="0"/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000" dirty="0" smtClean="0"/>
              <a:t>Specimen Bags must be labeled with the standard address label format.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000" dirty="0" smtClean="0"/>
              <a:t>All deliveries must have a warm hand off between courier and lab staff.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000" dirty="0" smtClean="0"/>
              <a:t>Lost or Lost to Testing/Mishandled specimens </a:t>
            </a:r>
            <a:r>
              <a:rPr lang="en-US" sz="2000" b="1" dirty="0" smtClean="0"/>
              <a:t>must be documented </a:t>
            </a:r>
            <a:r>
              <a:rPr lang="en-US" sz="2000" dirty="0" smtClean="0"/>
              <a:t>according to the System </a:t>
            </a:r>
            <a:r>
              <a:rPr lang="en-US" sz="2000" u="sng" dirty="0">
                <a:hlinkClick r:id="rId3"/>
              </a:rPr>
              <a:t>Canceling and Crediting Orders and </a:t>
            </a:r>
            <a:r>
              <a:rPr lang="en-US" sz="2000" u="sng" dirty="0" smtClean="0">
                <a:hlinkClick r:id="rId3"/>
              </a:rPr>
              <a:t>Results </a:t>
            </a:r>
            <a:r>
              <a:rPr lang="en-US" sz="2000" dirty="0" smtClean="0"/>
              <a:t>in Sunquest procedure.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None/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4404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048" y="1065848"/>
            <a:ext cx="8221662" cy="526732"/>
          </a:xfrm>
        </p:spPr>
        <p:txBody>
          <a:bodyPr/>
          <a:lstStyle/>
          <a:p>
            <a:pPr algn="ctr"/>
            <a:r>
              <a:rPr lang="en-US" sz="3600" dirty="0" smtClean="0"/>
              <a:t>Who to contact with questions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DE2A015-9790-4B4D-B558-9D5C517A769A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28775" y="2857500"/>
            <a:ext cx="5991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en-US" sz="2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895475" y="2952750"/>
            <a:ext cx="516255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200" dirty="0" smtClean="0"/>
              <a:t>For questions, please see your site Transportation and Courier Committee representative.</a:t>
            </a: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31325295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1518150" y="2220686"/>
            <a:ext cx="5688919" cy="644434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solidFill>
                  <a:srgbClr val="008080"/>
                </a:solidFill>
              </a:rPr>
              <a:t>Thank you!</a:t>
            </a:r>
            <a:endParaRPr lang="en-US" sz="4000" b="1" dirty="0">
              <a:solidFill>
                <a:srgbClr val="00808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D94B5F46-E910-405F-B5DB-D6A4BEDF5448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5170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008080"/>
                </a:solidFill>
              </a:rPr>
              <a:t>Current State:</a:t>
            </a:r>
            <a:endParaRPr lang="en-US" sz="3600" dirty="0">
              <a:solidFill>
                <a:srgbClr val="00808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273" y="1640041"/>
            <a:ext cx="8253454" cy="419348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000" dirty="0" smtClean="0">
                <a:solidFill>
                  <a:srgbClr val="008080"/>
                </a:solidFill>
                <a:latin typeface="+mj-lt"/>
              </a:rPr>
              <a:t>Standard packaging, labeling, and shipping</a:t>
            </a:r>
            <a:endParaRPr lang="en-US" sz="3000" dirty="0">
              <a:solidFill>
                <a:srgbClr val="008080"/>
              </a:solidFill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7B26595-6655-487C-A33D-1C52FDF5B5F4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518" y="2130949"/>
            <a:ext cx="3252084" cy="428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247" y="3514477"/>
            <a:ext cx="2218414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 smtClean="0"/>
              <a:t>1. Correct temperature specific Fairview custom bag is used for room temperature shipping.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041621" y="4094922"/>
            <a:ext cx="2043485" cy="0"/>
          </a:xfrm>
          <a:prstGeom prst="straightConnector1">
            <a:avLst/>
          </a:prstGeom>
          <a:ln>
            <a:solidFill>
              <a:srgbClr val="003399">
                <a:alpha val="50000"/>
              </a:srgb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45273" y="4834393"/>
            <a:ext cx="2242268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 smtClean="0"/>
              <a:t>2. Correct shipping label was printed and shipping label was properly placed on the shipping bag.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486894" y="5369924"/>
            <a:ext cx="1367624" cy="0"/>
          </a:xfrm>
          <a:prstGeom prst="straightConnector1">
            <a:avLst/>
          </a:prstGeom>
          <a:ln>
            <a:solidFill>
              <a:srgbClr val="003399">
                <a:alpha val="50000"/>
              </a:srgb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61043" y="5369924"/>
            <a:ext cx="2178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 smtClean="0"/>
              <a:t>3. Specimens are on a  batch and </a:t>
            </a:r>
            <a:r>
              <a:rPr lang="en-US" sz="1200" dirty="0"/>
              <a:t>Sunquest batch label (or other approved </a:t>
            </a:r>
            <a:r>
              <a:rPr lang="en-US" sz="1200" dirty="0" smtClean="0"/>
              <a:t>barcode) </a:t>
            </a:r>
            <a:r>
              <a:rPr lang="en-US" sz="1200" dirty="0" smtClean="0"/>
              <a:t>is properly placed on the shipping label.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5923722" y="5470497"/>
            <a:ext cx="500932" cy="0"/>
          </a:xfrm>
          <a:prstGeom prst="straightConnector1">
            <a:avLst/>
          </a:prstGeom>
          <a:ln>
            <a:solidFill>
              <a:srgbClr val="003399">
                <a:alpha val="50000"/>
              </a:srgb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361043" y="2449002"/>
            <a:ext cx="1995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 smtClean="0"/>
              <a:t>4. IDDL specimens are </a:t>
            </a:r>
            <a:r>
              <a:rPr lang="en-US" sz="1200" u="sng" dirty="0" smtClean="0"/>
              <a:t>individually</a:t>
            </a:r>
            <a:r>
              <a:rPr lang="en-US" sz="1200" dirty="0" smtClean="0"/>
              <a:t> bagged and placed into </a:t>
            </a:r>
            <a:r>
              <a:rPr lang="en-US" sz="1200" u="sng" dirty="0" smtClean="0"/>
              <a:t>one</a:t>
            </a:r>
            <a:r>
              <a:rPr lang="en-US" sz="1200" dirty="0" smtClean="0"/>
              <a:t> Fairview custom shipping bag for transport.</a:t>
            </a:r>
          </a:p>
        </p:txBody>
      </p:sp>
      <p:cxnSp>
        <p:nvCxnSpPr>
          <p:cNvPr id="2048" name="Straight Arrow Connector 2047"/>
          <p:cNvCxnSpPr/>
          <p:nvPr/>
        </p:nvCxnSpPr>
        <p:spPr>
          <a:xfrm flipH="1">
            <a:off x="4651514" y="2520563"/>
            <a:ext cx="1773140" cy="0"/>
          </a:xfrm>
          <a:prstGeom prst="straightConnector1">
            <a:avLst/>
          </a:prstGeom>
          <a:ln>
            <a:solidFill>
              <a:srgbClr val="003399">
                <a:alpha val="50000"/>
              </a:srgb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51" name="Straight Arrow Connector 2050"/>
          <p:cNvCxnSpPr/>
          <p:nvPr/>
        </p:nvCxnSpPr>
        <p:spPr>
          <a:xfrm flipH="1">
            <a:off x="5412850" y="2608028"/>
            <a:ext cx="1011804" cy="906449"/>
          </a:xfrm>
          <a:prstGeom prst="straightConnector1">
            <a:avLst/>
          </a:prstGeom>
          <a:ln>
            <a:solidFill>
              <a:srgbClr val="003399">
                <a:alpha val="50000"/>
              </a:srgb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1293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290616" y="1304290"/>
            <a:ext cx="8586683" cy="541020"/>
          </a:xfrm>
        </p:spPr>
        <p:txBody>
          <a:bodyPr>
            <a:normAutofit fontScale="25000" lnSpcReduction="20000"/>
          </a:bodyPr>
          <a:lstStyle/>
          <a:p>
            <a:pPr lv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900" dirty="0">
              <a:solidFill>
                <a:srgbClr val="008080"/>
              </a:solidFill>
              <a:latin typeface="Arial" charset="0"/>
              <a:cs typeface="+mn-cs"/>
            </a:endParaRPr>
          </a:p>
          <a:p>
            <a:pPr lv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900" dirty="0" smtClean="0">
              <a:solidFill>
                <a:srgbClr val="008080"/>
              </a:solidFill>
              <a:latin typeface="Arial" charset="0"/>
              <a:cs typeface="+mn-cs"/>
            </a:endParaRPr>
          </a:p>
          <a:p>
            <a:pPr lv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900" dirty="0">
              <a:solidFill>
                <a:srgbClr val="008080"/>
              </a:solidFill>
              <a:latin typeface="Arial" charset="0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8000" dirty="0" smtClean="0">
              <a:solidFill>
                <a:srgbClr val="008080"/>
              </a:solidFill>
              <a:latin typeface="+mj-lt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8000" dirty="0">
              <a:solidFill>
                <a:srgbClr val="008080"/>
              </a:solidFill>
              <a:latin typeface="+mj-lt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8000" dirty="0" smtClean="0">
              <a:solidFill>
                <a:srgbClr val="008080"/>
              </a:solidFill>
              <a:latin typeface="+mj-lt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8000" dirty="0">
              <a:solidFill>
                <a:srgbClr val="008080"/>
              </a:solidFill>
              <a:latin typeface="+mj-lt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8000" dirty="0" smtClean="0">
              <a:solidFill>
                <a:srgbClr val="008080"/>
              </a:solidFill>
              <a:latin typeface="+mj-lt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0" dirty="0" smtClean="0">
                <a:solidFill>
                  <a:srgbClr val="008080"/>
                </a:solidFill>
                <a:latin typeface="+mj-lt"/>
                <a:cs typeface="+mn-cs"/>
              </a:rPr>
              <a:t>                                                                                                                        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2000" dirty="0">
              <a:solidFill>
                <a:srgbClr val="008080"/>
              </a:solidFill>
              <a:latin typeface="+mj-lt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2800" dirty="0" smtClean="0">
              <a:solidFill>
                <a:srgbClr val="008080"/>
              </a:solidFill>
              <a:latin typeface="+mj-lt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2800" dirty="0">
              <a:solidFill>
                <a:srgbClr val="008080"/>
              </a:solidFill>
              <a:latin typeface="+mj-lt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2800" dirty="0" smtClean="0">
              <a:solidFill>
                <a:srgbClr val="008080"/>
              </a:solidFill>
              <a:latin typeface="+mj-lt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2800" dirty="0">
              <a:solidFill>
                <a:srgbClr val="008080"/>
              </a:solidFill>
              <a:latin typeface="+mj-lt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4400" dirty="0" smtClean="0">
              <a:solidFill>
                <a:srgbClr val="008080"/>
              </a:solidFill>
              <a:latin typeface="+mj-lt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4400" dirty="0">
              <a:solidFill>
                <a:srgbClr val="008080"/>
              </a:solidFill>
              <a:latin typeface="+mj-lt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4400" dirty="0" smtClean="0">
              <a:solidFill>
                <a:srgbClr val="008080"/>
              </a:solidFill>
              <a:latin typeface="+mj-lt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4400" dirty="0">
              <a:solidFill>
                <a:srgbClr val="008080"/>
              </a:solidFill>
              <a:latin typeface="+mj-lt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4400" dirty="0" smtClean="0">
              <a:solidFill>
                <a:srgbClr val="008080"/>
              </a:solidFill>
              <a:latin typeface="+mj-lt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4400" dirty="0" smtClean="0">
              <a:solidFill>
                <a:srgbClr val="008080"/>
              </a:solidFill>
              <a:latin typeface="+mj-lt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0" dirty="0" smtClean="0">
              <a:solidFill>
                <a:srgbClr val="008080"/>
              </a:solidFill>
              <a:latin typeface="+mj-lt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0" dirty="0">
              <a:solidFill>
                <a:srgbClr val="008080"/>
              </a:solidFill>
              <a:latin typeface="+mj-lt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0" dirty="0" smtClean="0">
              <a:solidFill>
                <a:srgbClr val="008080"/>
              </a:solidFill>
              <a:latin typeface="+mj-lt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0" i="1" dirty="0" smtClean="0">
                <a:solidFill>
                  <a:srgbClr val="008080"/>
                </a:solidFill>
                <a:latin typeface="+mj-lt"/>
                <a:cs typeface="+mn-cs"/>
              </a:rPr>
              <a:t>What is wrong with these pictures?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0" dirty="0" smtClean="0">
                <a:solidFill>
                  <a:srgbClr val="008080"/>
                </a:solidFill>
                <a:latin typeface="+mj-lt"/>
                <a:cs typeface="+mn-cs"/>
              </a:rPr>
              <a:t>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D94B5F46-E910-405F-B5DB-D6A4BEDF544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5000" y="1017767"/>
            <a:ext cx="8021596" cy="55703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200" kern="1200" dirty="0">
                <a:solidFill>
                  <a:srgbClr val="077079"/>
                </a:solidFill>
                <a:latin typeface="+mj-lt"/>
                <a:ea typeface="Geneva" charset="-128"/>
                <a:cs typeface="Geneva" charset="-128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9pPr>
          </a:lstStyle>
          <a:p>
            <a:r>
              <a:rPr lang="en-US" dirty="0" smtClean="0">
                <a:solidFill>
                  <a:srgbClr val="008080"/>
                </a:solidFill>
              </a:rPr>
              <a:t/>
            </a:r>
            <a:br>
              <a:rPr lang="en-US" dirty="0" smtClean="0">
                <a:solidFill>
                  <a:srgbClr val="008080"/>
                </a:solidFill>
              </a:rPr>
            </a:br>
            <a:r>
              <a:rPr lang="en-US" dirty="0" smtClean="0">
                <a:solidFill>
                  <a:srgbClr val="008080"/>
                </a:solidFill>
              </a:rPr>
              <a:t/>
            </a:r>
            <a:br>
              <a:rPr lang="en-US" dirty="0" smtClean="0">
                <a:solidFill>
                  <a:srgbClr val="008080"/>
                </a:solidFill>
              </a:rPr>
            </a:b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312420" y="5591868"/>
            <a:ext cx="8214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 smtClean="0">
                <a:solidFill>
                  <a:srgbClr val="FF0000"/>
                </a:solidFill>
              </a:rPr>
              <a:t>Remember:</a:t>
            </a:r>
          </a:p>
          <a:p>
            <a:pPr lvl="0" algn="ctr"/>
            <a:r>
              <a:rPr lang="en-US" sz="3000" b="1" dirty="0" smtClean="0">
                <a:solidFill>
                  <a:srgbClr val="FF0000"/>
                </a:solidFill>
              </a:rPr>
              <a:t>Do </a:t>
            </a:r>
            <a:r>
              <a:rPr lang="en-US" sz="3000" b="1" u="sng" dirty="0">
                <a:solidFill>
                  <a:srgbClr val="FF0000"/>
                </a:solidFill>
              </a:rPr>
              <a:t>NOT</a:t>
            </a:r>
            <a:r>
              <a:rPr lang="en-US" sz="3000" b="1" dirty="0">
                <a:solidFill>
                  <a:srgbClr val="FF0000"/>
                </a:solidFill>
              </a:rPr>
              <a:t> handwrite on </a:t>
            </a:r>
            <a:r>
              <a:rPr lang="en-US" sz="3000" b="1" dirty="0" smtClean="0">
                <a:solidFill>
                  <a:srgbClr val="FF0000"/>
                </a:solidFill>
              </a:rPr>
              <a:t>label anywhere</a:t>
            </a:r>
            <a:r>
              <a:rPr lang="en-US" sz="3000" b="1" dirty="0">
                <a:solidFill>
                  <a:srgbClr val="FF0000"/>
                </a:solidFill>
              </a:rPr>
              <a:t>….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816100"/>
            <a:ext cx="7792720" cy="3881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3585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This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996440"/>
            <a:ext cx="8229600" cy="4364602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/>
              <a:t>Lost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and Lost to Testing/Mishandled specimens: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In the event of a missing specimen, use the “Missing Specimen Investigation” form. Link: </a:t>
            </a:r>
            <a:r>
              <a:rPr lang="en-US" dirty="0" smtClean="0">
                <a:hlinkClick r:id="rId2"/>
              </a:rPr>
              <a:t>Missing Specimen Form</a:t>
            </a:r>
            <a:endParaRPr lang="en-US" dirty="0" smtClean="0"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Quality of patient care can be effected which could lead to additional procedures or testing for the patient.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Reportable (lost specimen) events are reported to CMS (Center for Medicare and Medicaid Services).  CMS mandates that that lost </a:t>
            </a:r>
            <a:r>
              <a:rPr lang="en-US" dirty="0"/>
              <a:t>specimens </a:t>
            </a:r>
            <a:r>
              <a:rPr lang="en-US" dirty="0" smtClean="0"/>
              <a:t>are </a:t>
            </a:r>
            <a:r>
              <a:rPr lang="en-US" dirty="0"/>
              <a:t>considered </a:t>
            </a:r>
            <a:r>
              <a:rPr lang="en-US" dirty="0" smtClean="0"/>
              <a:t>irretrievable or irreplaceable to be reported.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7B26595-6655-487C-A33D-1C52FDF5B5F4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3518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263" y="1166812"/>
            <a:ext cx="8221662" cy="1214437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Definition </a:t>
            </a:r>
            <a:r>
              <a:rPr lang="en-US" dirty="0">
                <a:solidFill>
                  <a:schemeClr val="tx1"/>
                </a:solidFill>
              </a:rPr>
              <a:t>of LOST and </a:t>
            </a:r>
            <a:r>
              <a:rPr lang="en-US" dirty="0" smtClean="0">
                <a:solidFill>
                  <a:schemeClr val="tx1"/>
                </a:solidFill>
              </a:rPr>
              <a:t>LTEST: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Cancel</a:t>
            </a:r>
            <a:r>
              <a:rPr lang="en-US" dirty="0">
                <a:solidFill>
                  <a:schemeClr val="tx1"/>
                </a:solidFill>
              </a:rPr>
              <a:t>, Credit, and Reporting in </a:t>
            </a:r>
            <a:r>
              <a:rPr lang="en-US" dirty="0" smtClean="0">
                <a:solidFill>
                  <a:schemeClr val="tx1"/>
                </a:solidFill>
              </a:rPr>
              <a:t>I-CARE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638" y="2194560"/>
            <a:ext cx="8698541" cy="3682366"/>
          </a:xfrm>
        </p:spPr>
        <p:txBody>
          <a:bodyPr/>
          <a:lstStyle/>
          <a:p>
            <a:pPr>
              <a:lnSpc>
                <a:spcPct val="100000"/>
              </a:lnSpc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FF0000"/>
                </a:solidFill>
              </a:rPr>
              <a:t>DEL-LOST</a:t>
            </a:r>
            <a:r>
              <a:rPr lang="en-US" b="1" dirty="0" smtClean="0"/>
              <a:t> </a:t>
            </a:r>
            <a:r>
              <a:rPr lang="en-US" dirty="0" smtClean="0"/>
              <a:t>= </a:t>
            </a:r>
            <a:r>
              <a:rPr lang="en-US" b="1" dirty="0" smtClean="0"/>
              <a:t>Specimen is Lost</a:t>
            </a:r>
          </a:p>
          <a:p>
            <a:pPr lvl="2">
              <a:lnSpc>
                <a:spcPct val="100000"/>
              </a:lnSpc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Specimen </a:t>
            </a:r>
            <a:r>
              <a:rPr lang="en-US" i="1" dirty="0" smtClean="0"/>
              <a:t>cannot be located </a:t>
            </a:r>
            <a:r>
              <a:rPr lang="en-US" dirty="0" smtClean="0"/>
              <a:t>and testing cannot be completed. An I-Care needs to be completed (If possible, a new specimen will need to be collected)</a:t>
            </a:r>
          </a:p>
          <a:p>
            <a:pPr marL="571500" lvl="2" indent="0">
              <a:lnSpc>
                <a:spcPct val="100000"/>
              </a:lnSpc>
              <a:spcAft>
                <a:spcPts val="0"/>
              </a:spcAft>
              <a:buClr>
                <a:srgbClr val="008080"/>
              </a:buClr>
              <a:buNone/>
            </a:pPr>
            <a:endParaRPr lang="en-US" dirty="0" smtClean="0"/>
          </a:p>
          <a:p>
            <a:pPr>
              <a:lnSpc>
                <a:spcPct val="100000"/>
              </a:lnSpc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FF0000"/>
                </a:solidFill>
              </a:rPr>
              <a:t>DEL-LTEST</a:t>
            </a:r>
            <a:r>
              <a:rPr lang="en-US" dirty="0" smtClean="0"/>
              <a:t> = </a:t>
            </a:r>
            <a:r>
              <a:rPr lang="en-US" b="1" dirty="0" smtClean="0"/>
              <a:t>Specimen was </a:t>
            </a:r>
            <a:r>
              <a:rPr lang="en-US" b="1" dirty="0"/>
              <a:t>M</a:t>
            </a:r>
            <a:r>
              <a:rPr lang="en-US" b="1" dirty="0" smtClean="0"/>
              <a:t>ishandled</a:t>
            </a:r>
          </a:p>
          <a:p>
            <a:pPr lvl="2">
              <a:lnSpc>
                <a:spcPct val="100000"/>
              </a:lnSpc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Testing can be performed if another draw/specimen is available (regardless of impact to the diagnosis, an I-CARE </a:t>
            </a:r>
            <a:r>
              <a:rPr lang="en-US" b="1" i="1" dirty="0" smtClean="0"/>
              <a:t>must</a:t>
            </a:r>
            <a:r>
              <a:rPr lang="en-US" dirty="0" smtClean="0"/>
              <a:t> be completed). </a:t>
            </a:r>
            <a:r>
              <a:rPr lang="en-US" b="1" i="1" dirty="0" smtClean="0"/>
              <a:t>Test must be credited and reordered on a new accession number to ensure proper documentation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7B26595-6655-487C-A33D-1C52FDF5B5F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2728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1"/>
            <a:ext cx="8229600" cy="43434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Please read the procedure that outlines the changes and requirements that are highlighted in this module.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A32D92"/>
                </a:solidFill>
                <a:hlinkClick r:id="rId2"/>
              </a:rPr>
              <a:t>Specimen Packaging and Labeling for Shipping &amp; Transport</a:t>
            </a:r>
            <a:endParaRPr lang="en-US" dirty="0" smtClean="0">
              <a:solidFill>
                <a:srgbClr val="A32D92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u="sng" dirty="0" smtClean="0">
                <a:solidFill>
                  <a:srgbClr val="A32D92"/>
                </a:solidFill>
                <a:hlinkClick r:id="rId3"/>
              </a:rPr>
              <a:t>Workaid: Pathology Specimen Tracking</a:t>
            </a:r>
            <a:endParaRPr lang="en-US" u="sng" dirty="0" smtClean="0">
              <a:solidFill>
                <a:srgbClr val="A32D92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u="sng" dirty="0">
                <a:hlinkClick r:id="rId4"/>
              </a:rPr>
              <a:t>Canceling and Crediting Orders and Results</a:t>
            </a:r>
            <a:endParaRPr lang="en-US" u="sng" dirty="0" smtClean="0">
              <a:solidFill>
                <a:srgbClr val="A32D9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DE2A015-9790-4B4D-B558-9D5C517A769A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7356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266" y="987387"/>
            <a:ext cx="8221662" cy="636587"/>
          </a:xfrm>
        </p:spPr>
        <p:txBody>
          <a:bodyPr/>
          <a:lstStyle/>
          <a:p>
            <a:r>
              <a:rPr lang="en-US" dirty="0" smtClean="0"/>
              <a:t>Sunquest Label Refresher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DE2A015-9790-4B4D-B558-9D5C517A769A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11" y="2539709"/>
            <a:ext cx="3558045" cy="238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4191610" y="3233320"/>
            <a:ext cx="1938528" cy="20959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27" idx="1"/>
          </p:cNvCxnSpPr>
          <p:nvPr/>
        </p:nvCxnSpPr>
        <p:spPr>
          <a:xfrm>
            <a:off x="2318918" y="2196575"/>
            <a:ext cx="1630187" cy="538027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7" idx="2"/>
            <a:endCxn id="3" idx="1"/>
          </p:cNvCxnSpPr>
          <p:nvPr/>
        </p:nvCxnSpPr>
        <p:spPr>
          <a:xfrm>
            <a:off x="1627632" y="2316608"/>
            <a:ext cx="723145" cy="838059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36346" y="2076542"/>
            <a:ext cx="1382572" cy="2400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 smtClean="0"/>
              <a:t>Hospital ID (HID)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30138" y="3335082"/>
            <a:ext cx="1528877" cy="2400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 smtClean="0"/>
              <a:t>Sunquest test code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980898" y="3843804"/>
            <a:ext cx="664254" cy="120033"/>
          </a:xfrm>
          <a:prstGeom prst="rect">
            <a:avLst/>
          </a:prstGeom>
          <a:noFill/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4593945" y="2991917"/>
            <a:ext cx="446227" cy="241403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1733701" y="3926033"/>
            <a:ext cx="2247197" cy="1048932"/>
          </a:xfrm>
          <a:prstGeom prst="straightConnector1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23" idx="7"/>
          </p:cNvCxnSpPr>
          <p:nvPr/>
        </p:nvCxnSpPr>
        <p:spPr>
          <a:xfrm flipH="1">
            <a:off x="4974824" y="2383421"/>
            <a:ext cx="431108" cy="643849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67214" y="4559466"/>
            <a:ext cx="146648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 smtClean="0"/>
              <a:t>Container ID (CID- unique number that starts with Y and is followed by a 9 digit number)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550053" y="1847890"/>
            <a:ext cx="1580085" cy="5355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 smtClean="0"/>
              <a:t>Accession number (Starts with letter for day of the week)</a:t>
            </a:r>
          </a:p>
        </p:txBody>
      </p:sp>
      <p:cxnSp>
        <p:nvCxnSpPr>
          <p:cNvPr id="22" name="Straight Arrow Connector 21"/>
          <p:cNvCxnSpPr>
            <a:stCxn id="25" idx="1"/>
            <a:endCxn id="8" idx="6"/>
          </p:cNvCxnSpPr>
          <p:nvPr/>
        </p:nvCxnSpPr>
        <p:spPr>
          <a:xfrm flipH="1" flipV="1">
            <a:off x="5405932" y="3905483"/>
            <a:ext cx="1093623" cy="521897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499555" y="3938015"/>
            <a:ext cx="1671523" cy="9787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 smtClean="0"/>
              <a:t>Sunquest test spot        (ex. BRDEC needs a decant step to create a child label which will route the test code to the final testing spot)</a:t>
            </a:r>
          </a:p>
        </p:txBody>
      </p:sp>
      <p:cxnSp>
        <p:nvCxnSpPr>
          <p:cNvPr id="19" name="Straight Arrow Connector 18"/>
          <p:cNvCxnSpPr>
            <a:stCxn id="26" idx="0"/>
          </p:cNvCxnSpPr>
          <p:nvPr/>
        </p:nvCxnSpPr>
        <p:spPr>
          <a:xfrm flipH="1" flipV="1">
            <a:off x="3601941" y="3442915"/>
            <a:ext cx="444792" cy="2122998"/>
          </a:xfrm>
          <a:prstGeom prst="straightConnector1">
            <a:avLst/>
          </a:prstGeom>
          <a:ln w="190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26" idx="0"/>
            <a:endCxn id="31" idx="1"/>
          </p:cNvCxnSpPr>
          <p:nvPr/>
        </p:nvCxnSpPr>
        <p:spPr>
          <a:xfrm flipV="1">
            <a:off x="4046733" y="4491852"/>
            <a:ext cx="1428932" cy="1074061"/>
          </a:xfrm>
          <a:prstGeom prst="straightConnector1">
            <a:avLst/>
          </a:prstGeom>
          <a:ln w="190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090123" y="5565913"/>
            <a:ext cx="1913220" cy="6832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 smtClean="0"/>
              <a:t>Patient Order location code (Found on the big label, and each of the CID and small labels)</a:t>
            </a:r>
          </a:p>
        </p:txBody>
      </p:sp>
      <p:sp>
        <p:nvSpPr>
          <p:cNvPr id="3" name="Oval 2"/>
          <p:cNvSpPr/>
          <p:nvPr/>
        </p:nvSpPr>
        <p:spPr>
          <a:xfrm>
            <a:off x="2318918" y="3122088"/>
            <a:ext cx="217548" cy="222464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3919994" y="2710165"/>
            <a:ext cx="198782" cy="166869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980898" y="3154667"/>
            <a:ext cx="210712" cy="9020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992498" y="3843804"/>
            <a:ext cx="413434" cy="123357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450866" y="3335082"/>
            <a:ext cx="469128" cy="120033"/>
          </a:xfrm>
          <a:prstGeom prst="rect">
            <a:avLst/>
          </a:prstGeom>
          <a:noFill/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5475665" y="4427379"/>
            <a:ext cx="350091" cy="128946"/>
          </a:xfrm>
          <a:prstGeom prst="rect">
            <a:avLst/>
          </a:prstGeom>
          <a:noFill/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8647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irview PowerPoint Template Instructions July 2012">
  <a:themeElements>
    <a:clrScheme name="Fairview">
      <a:dk1>
        <a:sysClr val="windowText" lastClr="000000"/>
      </a:dk1>
      <a:lt1>
        <a:sysClr val="window" lastClr="FFFFFF"/>
      </a:lt1>
      <a:dk2>
        <a:srgbClr val="000000"/>
      </a:dk2>
      <a:lt2>
        <a:srgbClr val="F8F5EE"/>
      </a:lt2>
      <a:accent1>
        <a:srgbClr val="E37222"/>
      </a:accent1>
      <a:accent2>
        <a:srgbClr val="988042"/>
      </a:accent2>
      <a:accent3>
        <a:srgbClr val="077079"/>
      </a:accent3>
      <a:accent4>
        <a:srgbClr val="665546"/>
      </a:accent4>
      <a:accent5>
        <a:srgbClr val="C53104"/>
      </a:accent5>
      <a:accent6>
        <a:srgbClr val="F8F5EE"/>
      </a:accent6>
      <a:hlink>
        <a:srgbClr val="AF1601"/>
      </a:hlink>
      <a:folHlink>
        <a:srgbClr val="23ACAF"/>
      </a:folHlink>
    </a:clrScheme>
    <a:fontScheme name="Custom 2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80000"/>
          </a:lnSpc>
          <a:defRPr sz="20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CONSUMER Fairview Master">
  <a:themeElements>
    <a:clrScheme name="Fairview">
      <a:dk1>
        <a:sysClr val="windowText" lastClr="000000"/>
      </a:dk1>
      <a:lt1>
        <a:sysClr val="window" lastClr="FFFFFF"/>
      </a:lt1>
      <a:dk2>
        <a:srgbClr val="000000"/>
      </a:dk2>
      <a:lt2>
        <a:srgbClr val="F8F5EE"/>
      </a:lt2>
      <a:accent1>
        <a:srgbClr val="E37222"/>
      </a:accent1>
      <a:accent2>
        <a:srgbClr val="988042"/>
      </a:accent2>
      <a:accent3>
        <a:srgbClr val="077079"/>
      </a:accent3>
      <a:accent4>
        <a:srgbClr val="665546"/>
      </a:accent4>
      <a:accent5>
        <a:srgbClr val="C53104"/>
      </a:accent5>
      <a:accent6>
        <a:srgbClr val="F8F5EE"/>
      </a:accent6>
      <a:hlink>
        <a:srgbClr val="AF1601"/>
      </a:hlink>
      <a:folHlink>
        <a:srgbClr val="23ACAF"/>
      </a:folHlink>
    </a:clrScheme>
    <a:fontScheme name="Custom 2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80000"/>
          </a:lnSpc>
          <a:defRPr sz="2000"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BLANK Fairview Master">
  <a:themeElements>
    <a:clrScheme name="Fairview">
      <a:dk1>
        <a:sysClr val="windowText" lastClr="000000"/>
      </a:dk1>
      <a:lt1>
        <a:sysClr val="window" lastClr="FFFFFF"/>
      </a:lt1>
      <a:dk2>
        <a:srgbClr val="000000"/>
      </a:dk2>
      <a:lt2>
        <a:srgbClr val="F8F5EE"/>
      </a:lt2>
      <a:accent1>
        <a:srgbClr val="E37222"/>
      </a:accent1>
      <a:accent2>
        <a:srgbClr val="988042"/>
      </a:accent2>
      <a:accent3>
        <a:srgbClr val="077079"/>
      </a:accent3>
      <a:accent4>
        <a:srgbClr val="665546"/>
      </a:accent4>
      <a:accent5>
        <a:srgbClr val="C53104"/>
      </a:accent5>
      <a:accent6>
        <a:srgbClr val="F8F5EE"/>
      </a:accent6>
      <a:hlink>
        <a:srgbClr val="AF1601"/>
      </a:hlink>
      <a:folHlink>
        <a:srgbClr val="23ACAF"/>
      </a:folHlink>
    </a:clrScheme>
    <a:fontScheme name="Custom 2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80000"/>
          </a:lnSpc>
          <a:defRPr sz="2000"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1_Fairview PowerPoint Template Instructions July 20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80000"/>
          </a:lnSpc>
          <a:defRPr sz="2000" dirty="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Fairview PowerPoint Template Instructions July 2012</Template>
  <TotalTime>8441</TotalTime>
  <Words>1948</Words>
  <Application>Microsoft Office PowerPoint</Application>
  <PresentationFormat>On-screen Show (4:3)</PresentationFormat>
  <Paragraphs>291</Paragraphs>
  <Slides>37</Slides>
  <Notes>8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Fairview PowerPoint Template Instructions July 2012</vt:lpstr>
      <vt:lpstr>CONSUMER Fairview Master</vt:lpstr>
      <vt:lpstr>BLANK Fairview Master</vt:lpstr>
      <vt:lpstr>1_Fairview PowerPoint Template Instructions July 2012</vt:lpstr>
      <vt:lpstr>Fairview Laboratories:  Specimen Tracking and Transport</vt:lpstr>
      <vt:lpstr>Objectives</vt:lpstr>
      <vt:lpstr>   Purpose of Standardizing Tracking and Processing:</vt:lpstr>
      <vt:lpstr>Current State:</vt:lpstr>
      <vt:lpstr>PowerPoint Presentation</vt:lpstr>
      <vt:lpstr>Why Is This Important?</vt:lpstr>
      <vt:lpstr>  Definition of LOST and LTEST:  Cancel, Credit, and Reporting in I-CARE </vt:lpstr>
      <vt:lpstr>Procedure</vt:lpstr>
      <vt:lpstr>Sunquest Label Refresher</vt:lpstr>
      <vt:lpstr>Lab Guide Refresher</vt:lpstr>
      <vt:lpstr>Lab Guide Refresher example:</vt:lpstr>
      <vt:lpstr>Lab Guide Refresher example:</vt:lpstr>
      <vt:lpstr>Sending Laboratory Responsibilities</vt:lpstr>
      <vt:lpstr>Specimen CID Labeling</vt:lpstr>
      <vt:lpstr>Tracking in Sunquest:  Obtain a CID Label</vt:lpstr>
      <vt:lpstr>Tracking in Sunquest: Generate a Batch</vt:lpstr>
      <vt:lpstr>Tracking in Sunquest: Generate a Batch</vt:lpstr>
      <vt:lpstr>Where to Send Specimens</vt:lpstr>
      <vt:lpstr>Sending Laboratory Responsibilities</vt:lpstr>
      <vt:lpstr>Fairview Custom Specimen Packaging</vt:lpstr>
      <vt:lpstr>Specimen Packaging </vt:lpstr>
      <vt:lpstr>Packaging Specimens: Guidelines </vt:lpstr>
      <vt:lpstr>Packaging Specimens: GCPCR/CHPCR &amp; eSwab</vt:lpstr>
      <vt:lpstr>Packaging Specimens: Culture Plates</vt:lpstr>
      <vt:lpstr>Standard Specimen Bag Labeling</vt:lpstr>
      <vt:lpstr>Labeling specimens Bag(s) for Transport</vt:lpstr>
      <vt:lpstr>Labeling Specimens Bag(s) for Transport</vt:lpstr>
      <vt:lpstr> </vt:lpstr>
      <vt:lpstr>PowerPoint Presentation</vt:lpstr>
      <vt:lpstr>PowerPoint Presentation</vt:lpstr>
      <vt:lpstr>Tracking in Sunquest:  Disbanding a Batch</vt:lpstr>
      <vt:lpstr>Receiving Lab Responsibilities </vt:lpstr>
      <vt:lpstr>Receiving Location Responsibilities</vt:lpstr>
      <vt:lpstr>Compliance and Education</vt:lpstr>
      <vt:lpstr>Summary</vt:lpstr>
      <vt:lpstr>Who to contact with questions?</vt:lpstr>
      <vt:lpstr>PowerPoint Presentation</vt:lpstr>
    </vt:vector>
  </TitlesOfParts>
  <Company>Fairview Health Services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PowerPoint Template</dc:title>
  <dc:creator>Fruitrail, Cindy J</dc:creator>
  <cp:lastModifiedBy>Amacher, Kari A</cp:lastModifiedBy>
  <cp:revision>873</cp:revision>
  <cp:lastPrinted>2017-12-10T18:39:30Z</cp:lastPrinted>
  <dcterms:created xsi:type="dcterms:W3CDTF">2014-01-05T01:42:15Z</dcterms:created>
  <dcterms:modified xsi:type="dcterms:W3CDTF">2018-11-21T17:10:47Z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1149832</vt:lpwstr>
  </property>
  <property fmtid="{D5CDD505-2E9C-101B-9397-08002B2CF9AE}" pid="3" name="NXPowerLiteSettings">
    <vt:lpwstr>E6000400038000</vt:lpwstr>
  </property>
  <property fmtid="{D5CDD505-2E9C-101B-9397-08002B2CF9AE}" pid="4" name="NXPowerLiteVersion">
    <vt:lpwstr>D4.3.0</vt:lpwstr>
  </property>
</Properties>
</file>