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9" r:id="rId2"/>
    <p:sldId id="260" r:id="rId3"/>
    <p:sldId id="261" r:id="rId4"/>
    <p:sldId id="262" r:id="rId5"/>
    <p:sldId id="263" r:id="rId6"/>
    <p:sldId id="271" r:id="rId7"/>
    <p:sldId id="272" r:id="rId8"/>
    <p:sldId id="287" r:id="rId9"/>
    <p:sldId id="290" r:id="rId10"/>
    <p:sldId id="324" r:id="rId11"/>
    <p:sldId id="291" r:id="rId12"/>
    <p:sldId id="292" r:id="rId13"/>
    <p:sldId id="293" r:id="rId14"/>
    <p:sldId id="294" r:id="rId15"/>
    <p:sldId id="295" r:id="rId16"/>
    <p:sldId id="298" r:id="rId17"/>
    <p:sldId id="299" r:id="rId18"/>
    <p:sldId id="301" r:id="rId19"/>
    <p:sldId id="296" r:id="rId20"/>
    <p:sldId id="300" r:id="rId21"/>
    <p:sldId id="304" r:id="rId22"/>
    <p:sldId id="305" r:id="rId23"/>
    <p:sldId id="303" r:id="rId24"/>
    <p:sldId id="308" r:id="rId25"/>
    <p:sldId id="302" r:id="rId26"/>
    <p:sldId id="319" r:id="rId27"/>
    <p:sldId id="307" r:id="rId28"/>
    <p:sldId id="306" r:id="rId29"/>
    <p:sldId id="328" r:id="rId30"/>
    <p:sldId id="321" r:id="rId31"/>
    <p:sldId id="325" r:id="rId32"/>
    <p:sldId id="309" r:id="rId33"/>
    <p:sldId id="312" r:id="rId34"/>
    <p:sldId id="311" r:id="rId35"/>
    <p:sldId id="317" r:id="rId36"/>
    <p:sldId id="315" r:id="rId37"/>
    <p:sldId id="310" r:id="rId38"/>
    <p:sldId id="316" r:id="rId39"/>
    <p:sldId id="322" r:id="rId40"/>
    <p:sldId id="314" r:id="rId41"/>
    <p:sldId id="313" r:id="rId42"/>
    <p:sldId id="31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6C92D02D-1A45-4DB1-B9EC-2F625BA6D2C1}">
          <p14:sldIdLst/>
        </p14:section>
        <p14:section name="Section Header Slides" id="{6DF1268C-97D7-45A0-B6BD-5B2D7E9A9739}">
          <p14:sldIdLst>
            <p14:sldId id="259"/>
          </p14:sldIdLst>
        </p14:section>
        <p14:section name="Content Slides" id="{1BF8DAC7-05AF-4801-AE95-742C899F90EB}">
          <p14:sldIdLst>
            <p14:sldId id="260"/>
            <p14:sldId id="261"/>
            <p14:sldId id="262"/>
            <p14:sldId id="263"/>
            <p14:sldId id="271"/>
            <p14:sldId id="272"/>
            <p14:sldId id="287"/>
            <p14:sldId id="290"/>
            <p14:sldId id="324"/>
            <p14:sldId id="291"/>
            <p14:sldId id="292"/>
            <p14:sldId id="293"/>
            <p14:sldId id="294"/>
            <p14:sldId id="295"/>
            <p14:sldId id="298"/>
            <p14:sldId id="299"/>
            <p14:sldId id="301"/>
            <p14:sldId id="296"/>
            <p14:sldId id="300"/>
            <p14:sldId id="304"/>
            <p14:sldId id="305"/>
            <p14:sldId id="303"/>
            <p14:sldId id="308"/>
            <p14:sldId id="302"/>
            <p14:sldId id="319"/>
            <p14:sldId id="307"/>
            <p14:sldId id="306"/>
            <p14:sldId id="328"/>
            <p14:sldId id="321"/>
            <p14:sldId id="325"/>
            <p14:sldId id="309"/>
            <p14:sldId id="312"/>
            <p14:sldId id="311"/>
            <p14:sldId id="317"/>
            <p14:sldId id="315"/>
            <p14:sldId id="310"/>
            <p14:sldId id="316"/>
            <p14:sldId id="322"/>
            <p14:sldId id="314"/>
            <p14:sldId id="313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98002E"/>
    <a:srgbClr val="EB4B4B"/>
    <a:srgbClr val="FFCC33"/>
    <a:srgbClr val="B81237"/>
    <a:srgbClr val="75787B"/>
    <a:srgbClr val="FFD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87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3B24-A877-48BC-BEE8-491613B3D353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F3AC5-357D-4A75-863C-4117B35D99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2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CE039-BEC0-4917-BE39-467507B59766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E5D3F-8E63-4081-B1DE-121A40D13E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4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E5D3F-8E63-4081-B1DE-121A40D13E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6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467" y="1188623"/>
            <a:ext cx="10287000" cy="2310648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7A00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465" y="3719500"/>
            <a:ext cx="10287000" cy="139252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7578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339" y="0"/>
            <a:ext cx="12133660" cy="220440"/>
            <a:chOff x="58339" y="0"/>
            <a:chExt cx="12133660" cy="2204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2024476" y="149"/>
              <a:ext cx="6111120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1518700" y="984"/>
              <a:ext cx="206733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1725432" y="0"/>
              <a:ext cx="103367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1828799" y="0"/>
              <a:ext cx="198781" cy="2194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801114" y="407"/>
              <a:ext cx="19878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8987644" y="0"/>
              <a:ext cx="368272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135596" y="0"/>
              <a:ext cx="670019" cy="2194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9355916" y="0"/>
              <a:ext cx="2836083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58339" y="0"/>
              <a:ext cx="1468312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973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81" y="1511968"/>
            <a:ext cx="10287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76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325" y="1866597"/>
            <a:ext cx="10287001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0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510748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510748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40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872217"/>
            <a:ext cx="480060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872217"/>
            <a:ext cx="480060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73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50008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370" y="1522044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48006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59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5279" y="1497495"/>
            <a:ext cx="4800600" cy="4114800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75279" y="515094"/>
            <a:ext cx="4800600" cy="69783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76850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7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510749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55902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68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59074" y="1866600"/>
            <a:ext cx="10280542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651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65157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442650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2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2048936"/>
            <a:ext cx="4186989" cy="1461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422102" y="3510211"/>
            <a:ext cx="3769898" cy="1461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76724" y="3509963"/>
            <a:ext cx="5943600" cy="1462087"/>
          </a:xfrm>
          <a:solidFill>
            <a:schemeClr val="tx2"/>
          </a:solidFill>
        </p:spPr>
        <p:txBody>
          <a:bodyPr lIns="182880" tIns="182880" rIns="182880" bIns="18288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38350" y="2049463"/>
            <a:ext cx="6400800" cy="1460500"/>
          </a:xfrm>
          <a:solidFill>
            <a:schemeClr val="accent4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1" y="0"/>
            <a:ext cx="1020418" cy="357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52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2914" y="1496095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5703" y="1866597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356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65707" y="1508124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85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962529" y="1866600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678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8409" y="1510566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6362" y="1510567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06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2326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8138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744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+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07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2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192000" cy="6871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95242" y="192732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>
                    <a:alpha val="20000"/>
                  </a:schemeClr>
                </a:solidFill>
              </a:rPr>
              <a:t>“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973785" y="4562655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>
                    <a:alpha val="20000"/>
                  </a:schemeClr>
                </a:solidFill>
              </a:rPr>
              <a:t>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524000" y="1619250"/>
            <a:ext cx="9144000" cy="2647950"/>
          </a:xfrm>
        </p:spPr>
        <p:txBody>
          <a:bodyPr lIns="91440" tIns="91440" rIns="91440" bIns="9144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1524000" y="4419600"/>
            <a:ext cx="9144000" cy="838200"/>
          </a:xfrm>
        </p:spPr>
        <p:txBody>
          <a:bodyPr lIns="91440" tIns="91440" rIns="91440" bIns="9144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19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2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65349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6465349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6238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45880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25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3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5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2432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978783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5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4462432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978783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962385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455887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7978783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3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4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598727" y="0"/>
            <a:ext cx="1593273" cy="50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96238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598159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6019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470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360470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26019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626019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8897116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897116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8897116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87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535" y="1512335"/>
            <a:ext cx="6128086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5620" y="1512334"/>
            <a:ext cx="3657600" cy="411480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89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846" y="1877143"/>
            <a:ext cx="612648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2325" y="1866597"/>
            <a:ext cx="3657600" cy="374904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0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4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0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DDBD14-F93A-4AFA-8546-70CABF90F4C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9" y="6144768"/>
            <a:ext cx="713232" cy="7132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75" y="1513793"/>
            <a:ext cx="10287000" cy="411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1894" y="6445636"/>
            <a:ext cx="332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collaboration among the University of Minnesota, </a:t>
            </a:r>
          </a:p>
          <a:p>
            <a:pPr algn="l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Minnesota Physicians and Fairview Health Services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384062" y="6376500"/>
            <a:ext cx="42738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81C739-61E4-4DD6-98FE-545526DF2164}"/>
              </a:ext>
            </a:extLst>
          </p:cNvPr>
          <p:cNvGrpSpPr/>
          <p:nvPr userDrawn="1"/>
        </p:nvGrpSpPr>
        <p:grpSpPr>
          <a:xfrm>
            <a:off x="-2978" y="-629"/>
            <a:ext cx="685214" cy="219456"/>
            <a:chOff x="0" y="218827"/>
            <a:chExt cx="685214" cy="219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0" y="218827"/>
              <a:ext cx="390184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384226" y="218827"/>
              <a:ext cx="131055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501634" y="218827"/>
              <a:ext cx="7315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567041" y="218827"/>
              <a:ext cx="118173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70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3" r:id="rId3"/>
    <p:sldLayoutId id="2147483677" r:id="rId4"/>
    <p:sldLayoutId id="2147483674" r:id="rId5"/>
    <p:sldLayoutId id="2147483675" r:id="rId6"/>
    <p:sldLayoutId id="2147483678" r:id="rId7"/>
    <p:sldLayoutId id="2147483679" r:id="rId8"/>
    <p:sldLayoutId id="2147483676" r:id="rId9"/>
    <p:sldLayoutId id="2147483650" r:id="rId10"/>
    <p:sldLayoutId id="2147483665" r:id="rId11"/>
    <p:sldLayoutId id="2147483652" r:id="rId12"/>
    <p:sldLayoutId id="2147483661" r:id="rId13"/>
    <p:sldLayoutId id="2147483659" r:id="rId14"/>
    <p:sldLayoutId id="2147483666" r:id="rId15"/>
    <p:sldLayoutId id="2147483656" r:id="rId16"/>
    <p:sldLayoutId id="2147483667" r:id="rId17"/>
    <p:sldLayoutId id="2147483668" r:id="rId18"/>
    <p:sldLayoutId id="2147483669" r:id="rId19"/>
    <p:sldLayoutId id="2147483662" r:id="rId20"/>
    <p:sldLayoutId id="2147483670" r:id="rId21"/>
    <p:sldLayoutId id="2147483663" r:id="rId22"/>
    <p:sldLayoutId id="2147483660" r:id="rId23"/>
    <p:sldLayoutId id="2147483664" r:id="rId24"/>
    <p:sldLayoutId id="2147483672" r:id="rId25"/>
    <p:sldLayoutId id="2147483654" r:id="rId26"/>
    <p:sldLayoutId id="214748365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A00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pplications.fairview.org/oldlab/default.asp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ls.labqms.com/labFrame.asp?DID=4398" TargetMode="External"/><Relationship Id="rId2" Type="http://schemas.openxmlformats.org/officeDocument/2006/relationships/hyperlink" Target="https://fls.labqms.com/labFrame.asp?DID=1293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fls.labqms.com/labFrame.asp?DID=130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1293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fls.labqms.com/sthDMSTOC.asp?TD=246&amp;DC=T&amp;LD=996&amp;ID=1098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hyperlink" Target="https://fls.labqms.com/labFrame.asp?DID=129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fls.labqms.com/labFrame.asp?DID=7961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7961" TargetMode="Externa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mailto:FairviewHealthCS@healthexcourier.com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fls.labqms.com/labFrame.asp?DID=9513" TargetMode="External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8917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ls.labqms.com/labFrame.asp?DID=7479" TargetMode="External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fls.labqms.com/labFrame.asp?DID=951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90863" y="3509964"/>
            <a:ext cx="7829462" cy="1530161"/>
          </a:xfrm>
        </p:spPr>
        <p:txBody>
          <a:bodyPr>
            <a:noAutofit/>
          </a:bodyPr>
          <a:lstStyle/>
          <a:p>
            <a:r>
              <a:rPr lang="en-US" sz="4400" i="1" dirty="0">
                <a:solidFill>
                  <a:srgbClr val="FFC000"/>
                </a:solidFill>
              </a:rPr>
              <a:t>Specimen Transport and Tracking </a:t>
            </a:r>
          </a:p>
          <a:p>
            <a:endParaRPr lang="en-US" sz="2400" dirty="0">
              <a:solidFill>
                <a:schemeClr val="tx1"/>
              </a:solidFill>
              <a:latin typeface="+mn-lt"/>
            </a:endParaRPr>
          </a:p>
          <a:p>
            <a:r>
              <a:rPr lang="en-US" sz="2400" dirty="0">
                <a:latin typeface="+mn-lt"/>
              </a:rPr>
              <a:t>2021 Annual Required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26422" y="1637211"/>
            <a:ext cx="7432731" cy="1763695"/>
          </a:xfrm>
        </p:spPr>
        <p:txBody>
          <a:bodyPr>
            <a:noAutofit/>
          </a:bodyPr>
          <a:lstStyle/>
          <a:p>
            <a:endParaRPr lang="en-US" sz="4000" dirty="0">
              <a:solidFill>
                <a:srgbClr val="98002E"/>
              </a:solidFill>
            </a:endParaRPr>
          </a:p>
          <a:p>
            <a:r>
              <a:rPr lang="en-US" sz="6000" dirty="0">
                <a:solidFill>
                  <a:srgbClr val="98002E"/>
                </a:solidFill>
              </a:rPr>
              <a:t>MHealth Fairview Laboratories: </a:t>
            </a:r>
            <a:br>
              <a:rPr lang="en-US" sz="4000" dirty="0">
                <a:solidFill>
                  <a:srgbClr val="98002E"/>
                </a:solidFill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5680" y="5479175"/>
            <a:ext cx="6487886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>
                <a:rot lat="0" lon="1800000" rev="0"/>
              </a:camera>
              <a:lightRig rig="threePt" dir="t"/>
            </a:scene3d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****INSTRUCTIONS for PowerPoint***: 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To view all links, go to “</a:t>
            </a:r>
            <a:r>
              <a:rPr lang="en-US" sz="1600" b="1" i="1" dirty="0">
                <a:solidFill>
                  <a:srgbClr val="FF0000"/>
                </a:solidFill>
              </a:rPr>
              <a:t>Slideshow</a:t>
            </a:r>
            <a:r>
              <a:rPr lang="en-US" sz="1600" b="1" dirty="0">
                <a:solidFill>
                  <a:srgbClr val="FF0000"/>
                </a:solidFill>
              </a:rPr>
              <a:t>” at top of this page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and select “</a:t>
            </a:r>
            <a:r>
              <a:rPr lang="en-US" sz="1600" b="1" i="1" dirty="0">
                <a:solidFill>
                  <a:srgbClr val="FF0000"/>
                </a:solidFill>
              </a:rPr>
              <a:t>From Beginning</a:t>
            </a:r>
            <a:r>
              <a:rPr lang="en-US" sz="1600" b="1" dirty="0">
                <a:solidFill>
                  <a:srgbClr val="FF0000"/>
                </a:solidFill>
              </a:rPr>
              <a:t>.”</a:t>
            </a:r>
            <a:r>
              <a:rPr lang="en-US" sz="1600" b="1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3338512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71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19743" y="3169865"/>
            <a:ext cx="2793533" cy="1281113"/>
          </a:xfrm>
        </p:spPr>
        <p:txBody>
          <a:bodyPr/>
          <a:lstStyle/>
          <a:p>
            <a:r>
              <a:rPr lang="en-US" dirty="0"/>
              <a:t>UMICRO and UVIRO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15574" y="3061034"/>
            <a:ext cx="2678649" cy="1281113"/>
          </a:xfrm>
        </p:spPr>
        <p:txBody>
          <a:bodyPr lIns="91440" tIns="91440" rIns="91440" bIns="91440">
            <a:normAutofit fontScale="77500" lnSpcReduction="2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Just because it’s TB testing doesn’t mean it goes to IDDL! 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UENDO ships to UMMC East Core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932598" y="3070371"/>
            <a:ext cx="2602264" cy="1247486"/>
          </a:xfrm>
        </p:spPr>
        <p:txBody>
          <a:bodyPr lIns="91440" tIns="91440" rIns="91440" bIns="91440">
            <a:normAutofit fontScale="32500" lnSpcReduction="20000"/>
          </a:bodyPr>
          <a:lstStyle/>
          <a:p>
            <a:r>
              <a:rPr lang="en-US" sz="5500" i="1" dirty="0">
                <a:solidFill>
                  <a:srgbClr val="FF0000"/>
                </a:solidFill>
              </a:rPr>
              <a:t>Not all stool testing is routed to IDDL</a:t>
            </a:r>
            <a:r>
              <a:rPr lang="en-US" sz="5500" dirty="0">
                <a:solidFill>
                  <a:srgbClr val="FF0000"/>
                </a:solidFill>
              </a:rPr>
              <a:t>!</a:t>
            </a:r>
          </a:p>
          <a:p>
            <a:r>
              <a:rPr lang="en-US" sz="5000" dirty="0"/>
              <a:t> USPEC ships to UMMC East Core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7701" y="1447711"/>
            <a:ext cx="10855120" cy="464977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Does it go to IDDL or NOT??  Look at the </a:t>
            </a:r>
            <a:r>
              <a:rPr lang="en-US" b="1" i="1" dirty="0">
                <a:solidFill>
                  <a:srgbClr val="0070C0"/>
                </a:solidFill>
              </a:rPr>
              <a:t>SPOT</a:t>
            </a:r>
            <a:r>
              <a:rPr lang="en-US" b="1" i="1" dirty="0">
                <a:solidFill>
                  <a:schemeClr val="tx1"/>
                </a:solidFill>
              </a:rPr>
              <a:t> on the SQ label and in Lab Guide.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Common Shipping Errors</a:t>
            </a:r>
            <a:r>
              <a:rPr lang="en-US" dirty="0"/>
              <a:t>:</a:t>
            </a:r>
          </a:p>
        </p:txBody>
      </p:sp>
      <p:cxnSp>
        <p:nvCxnSpPr>
          <p:cNvPr id="12" name="Straight Arrow Connector 11"/>
          <p:cNvCxnSpPr>
            <a:endCxn id="5" idx="0"/>
          </p:cNvCxnSpPr>
          <p:nvPr/>
        </p:nvCxnSpPr>
        <p:spPr>
          <a:xfrm flipH="1">
            <a:off x="3116510" y="2055303"/>
            <a:ext cx="1119930" cy="111456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489563" y="2055303"/>
            <a:ext cx="1407953" cy="8724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494013" y="1946246"/>
            <a:ext cx="1019263" cy="46558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YES!</a:t>
            </a:r>
          </a:p>
        </p:txBody>
      </p:sp>
      <p:sp>
        <p:nvSpPr>
          <p:cNvPr id="23" name="Oval 22"/>
          <p:cNvSpPr/>
          <p:nvPr/>
        </p:nvSpPr>
        <p:spPr>
          <a:xfrm>
            <a:off x="6862194" y="1912688"/>
            <a:ext cx="1045128" cy="4488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7" y="4468860"/>
            <a:ext cx="2424418" cy="104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14" y="4459367"/>
            <a:ext cx="2403448" cy="1071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933" y="4459367"/>
            <a:ext cx="2509888" cy="1000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4" y="4428618"/>
            <a:ext cx="2609319" cy="1061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09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2827" y="817098"/>
            <a:ext cx="6645103" cy="697831"/>
          </a:xfrm>
          <a:solidFill>
            <a:srgbClr val="FFCC33"/>
          </a:solidFill>
        </p:spPr>
        <p:txBody>
          <a:bodyPr>
            <a:normAutofit/>
          </a:bodyPr>
          <a:lstStyle/>
          <a:p>
            <a:r>
              <a:rPr lang="en-US" sz="4000" dirty="0"/>
              <a:t>Lab Guide</a:t>
            </a:r>
            <a:r>
              <a:rPr lang="en-US" dirty="0"/>
              <a:t> Refresher: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291905" y="2059789"/>
            <a:ext cx="8590326" cy="41148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/>
              <a:t>Lab Guide is on the MHealth Fairview Intranet.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/>
              <a:t>Intranet location: Laboratory Services→ Lab Guide Test Catalog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/>
              <a:t>Each test should be looked up in </a:t>
            </a:r>
            <a:r>
              <a:rPr lang="en-US" dirty="0">
                <a:hlinkClick r:id="rId2"/>
              </a:rPr>
              <a:t>Lab Guide </a:t>
            </a:r>
            <a:r>
              <a:rPr lang="en-US" dirty="0"/>
              <a:t>to determine: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Courier New" panose="02070309020205020404" pitchFamily="49" charset="0"/>
              <a:buChar char="o"/>
            </a:pPr>
            <a:r>
              <a:rPr lang="en-US" dirty="0"/>
              <a:t>Collection, Processing, &amp; shipping instructions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Courier New" panose="02070309020205020404" pitchFamily="49" charset="0"/>
              <a:buChar char="o"/>
            </a:pPr>
            <a:r>
              <a:rPr lang="en-US" dirty="0"/>
              <a:t>Testing location</a:t>
            </a:r>
          </a:p>
        </p:txBody>
      </p:sp>
    </p:spTree>
    <p:extLst>
      <p:ext uri="{BB962C8B-B14F-4D97-AF65-F5344CB8AC3E}">
        <p14:creationId xmlns:p14="http://schemas.microsoft.com/office/powerpoint/2010/main" val="351726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5774" y="573817"/>
            <a:ext cx="8146731" cy="697831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l"/>
            <a:r>
              <a:rPr lang="en-US" sz="4000" dirty="0"/>
              <a:t> Lab</a:t>
            </a:r>
            <a:r>
              <a:rPr lang="en-US" dirty="0"/>
              <a:t> Guide Refresher example: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01" y="1671390"/>
            <a:ext cx="6855268" cy="444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51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dirty="0"/>
              <a:t>Lab Guide</a:t>
            </a:r>
            <a:r>
              <a:rPr lang="en-US" dirty="0"/>
              <a:t> Refresher Example: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07" y="1607822"/>
            <a:ext cx="7422575" cy="40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30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u="sng" dirty="0"/>
              <a:t>Sending</a:t>
            </a:r>
            <a:r>
              <a:rPr lang="en-US" dirty="0"/>
              <a:t> Laboratory Responsibilities: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62413" y="1730082"/>
            <a:ext cx="10287000" cy="41148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344488" indent="-3444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Refer to the MHFV Fairview Lab Guide to review test requirements and processing instructions.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sz="2600" dirty="0"/>
          </a:p>
          <a:p>
            <a:pPr marL="344488" indent="-3444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4200" b="1" i="1" u="sng" dirty="0">
                <a:solidFill>
                  <a:srgbClr val="FF0000"/>
                </a:solidFill>
              </a:rPr>
              <a:t>Mandatory for Sending Labs: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All clinical laboratory specimens </a:t>
            </a:r>
            <a:r>
              <a:rPr lang="en-US" sz="26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must be “instrument ready” or “testing ready” prior to packaging and transport</a:t>
            </a:r>
            <a:r>
              <a:rPr lang="en-US" sz="2600" dirty="0">
                <a:highlight>
                  <a:srgbClr val="FFFF00"/>
                </a:highlight>
              </a:rPr>
              <a:t> </a:t>
            </a:r>
            <a:r>
              <a:rPr lang="en-US" sz="2600" dirty="0"/>
              <a:t>according to Lab Guide instructions (Decant, ROB, and XMISC completed according to procedure). Examples: Centrifuged, Decanted, Aliquoted, Labeled with correct CID, etc.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sz="2600" dirty="0"/>
          </a:p>
          <a:p>
            <a:pPr marL="344488" indent="-3444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600" u="sng" dirty="0"/>
              <a:t>Note</a:t>
            </a:r>
            <a:r>
              <a:rPr lang="en-US" sz="2600" dirty="0"/>
              <a:t>: If test is not in Lab Guide, follow the reference laboratory’s processing and shipping instructions found on Reference Lab’s website (ex. Mayo, ARUP, Medtox, etc.).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22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798477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dirty="0"/>
              <a:t>Specimen Labeling</a:t>
            </a:r>
            <a:r>
              <a:rPr lang="en-US" dirty="0"/>
              <a:t>: Use CID Label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1468437"/>
            <a:ext cx="8391525" cy="458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728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Tracking in Sunquest:  Obtain a CID Label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Generate Sunquest CID label for each specimen by one of the following ways: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Release the order in Epic or Atlas and receive it in Sunquest.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Order the correct Sunquest test code(s) and/or routing code(s) per Epic/Paper Order on the appropriate CSN/Account.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Receive the appropriate test code(s) and/or routing code(s) in Sunquest.</a:t>
            </a:r>
          </a:p>
        </p:txBody>
      </p:sp>
    </p:spTree>
    <p:extLst>
      <p:ext uri="{BB962C8B-B14F-4D97-AF65-F5344CB8AC3E}">
        <p14:creationId xmlns:p14="http://schemas.microsoft.com/office/powerpoint/2010/main" val="3662604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Generate a batch in Sunquest by </a:t>
            </a:r>
            <a:r>
              <a:rPr lang="en-US" b="1" dirty="0">
                <a:cs typeface="Times New Roman" panose="02020603050405020304" pitchFamily="18" charset="0"/>
              </a:rPr>
              <a:t>scanning individual specimen CID barcode(s) </a:t>
            </a:r>
            <a:r>
              <a:rPr lang="en-US" dirty="0">
                <a:cs typeface="Times New Roman" panose="02020603050405020304" pitchFamily="18" charset="0"/>
              </a:rPr>
              <a:t>and obtain a batch label. Click here to view procedure: </a:t>
            </a:r>
            <a:r>
              <a:rPr lang="en-US" dirty="0">
                <a:hlinkClick r:id="rId2"/>
              </a:rPr>
              <a:t>Processing a transport Batch</a:t>
            </a:r>
            <a:endParaRPr lang="en-US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Miscellaneous test (XMISC) order steps must be completed in Sunquest. Click here to view procedure: 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  <a:hlinkClick r:id="rId3"/>
              </a:rPr>
              <a:t>Miscellaneous (LAB4909) Order Workaid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ROB (Reference Outbound Batch) if necessary. Click here to view procedure: </a:t>
            </a:r>
            <a:r>
              <a:rPr lang="en-US" sz="2400" dirty="0">
                <a:cs typeface="Times New Roman" panose="02020603050405020304" pitchFamily="18" charset="0"/>
                <a:hlinkClick r:id="rId4"/>
              </a:rPr>
              <a:t>Reference Outbound Batches (ROB) 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Clr>
                <a:srgbClr val="7A0019"/>
              </a:buClr>
              <a:buNone/>
            </a:pPr>
            <a:endParaRPr lang="en-US" b="1" u="sng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3508" y="515094"/>
            <a:ext cx="11669485" cy="697831"/>
          </a:xfrm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Tracking in Sunquest </a:t>
            </a:r>
            <a:r>
              <a:rPr lang="en-US" sz="2200" dirty="0"/>
              <a:t>(continued): </a:t>
            </a:r>
            <a:r>
              <a:rPr lang="en-US" dirty="0"/>
              <a:t>Generate a Batch</a:t>
            </a:r>
          </a:p>
        </p:txBody>
      </p:sp>
    </p:spTree>
    <p:extLst>
      <p:ext uri="{BB962C8B-B14F-4D97-AF65-F5344CB8AC3E}">
        <p14:creationId xmlns:p14="http://schemas.microsoft.com/office/powerpoint/2010/main" val="1833450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" y="515094"/>
            <a:ext cx="11689525" cy="697831"/>
          </a:xfrm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Tracking in Sunquest </a:t>
            </a:r>
            <a:r>
              <a:rPr lang="en-US" sz="2200" dirty="0"/>
              <a:t>(continued)</a:t>
            </a:r>
            <a:r>
              <a:rPr lang="en-US" sz="4900" dirty="0"/>
              <a:t>: </a:t>
            </a:r>
            <a:r>
              <a:rPr lang="en-US" dirty="0"/>
              <a:t>Generate a Batch: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32059" y="1510748"/>
            <a:ext cx="5738069" cy="4114800"/>
          </a:xfrm>
        </p:spPr>
        <p:txBody>
          <a:bodyPr/>
          <a:lstStyle/>
          <a:p>
            <a:pPr>
              <a:buClr>
                <a:srgbClr val="7A0019"/>
              </a:buClr>
            </a:pPr>
            <a:r>
              <a:rPr lang="en-US" dirty="0"/>
              <a:t>Generate a batch in Sunquest by scanning individual specimen CID barcode(s) and obtain a batch label. Click here to view procedure: Processing a Transport Batch.</a:t>
            </a:r>
          </a:p>
          <a:p>
            <a:pPr marL="0" indent="0">
              <a:buClr>
                <a:srgbClr val="7A0019"/>
              </a:buClr>
              <a:buNone/>
            </a:pPr>
            <a:endParaRPr lang="en-US" dirty="0"/>
          </a:p>
        </p:txBody>
      </p:sp>
      <p:pic>
        <p:nvPicPr>
          <p:cNvPr id="6" name="Disbanding a batch.MOV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654603" y="2031419"/>
            <a:ext cx="2121336" cy="376537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24" y="1833204"/>
            <a:ext cx="2844903" cy="4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Where to Send Specimens: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Place specimen(s) in a MHealth Fairview custom color-coded (temperature specific) shipping biohazard bag or other approved clear biohazard bag.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Specimens must be batched to </a:t>
            </a:r>
            <a:r>
              <a:rPr lang="en-US" b="1" u="sng" dirty="0">
                <a:cs typeface="Times New Roman" panose="02020603050405020304" pitchFamily="18" charset="0"/>
              </a:rPr>
              <a:t>UMMC East Bank Core Lab, IDDL or Pathology </a:t>
            </a:r>
            <a:r>
              <a:rPr lang="en-US" dirty="0">
                <a:cs typeface="Times New Roman" panose="02020603050405020304" pitchFamily="18" charset="0"/>
              </a:rPr>
              <a:t>(unless sending lab has a direct courier route, an on-demand/stat courier is requested).  Some sites also send directly to ARUP, Medtox, and Mayo.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For all laboratories that have a direct courier route to another MHFV Fairview laboratory, </a:t>
            </a:r>
            <a:r>
              <a:rPr lang="en-US" b="1" dirty="0">
                <a:cs typeface="Times New Roman" panose="02020603050405020304" pitchFamily="18" charset="0"/>
              </a:rPr>
              <a:t>all specimen(s) must be put on a Sunquest transport batch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7A0019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8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  <a:solidFill>
            <a:srgbClr val="FFCC33"/>
          </a:solidFill>
        </p:spPr>
        <p:txBody>
          <a:bodyPr/>
          <a:lstStyle/>
          <a:p>
            <a:pPr algn="ctr"/>
            <a:r>
              <a:rPr lang="en-US" dirty="0"/>
              <a:t>Objectives: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74459" y="1459684"/>
            <a:ext cx="10075622" cy="416708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B81237"/>
              </a:buClr>
              <a:buNone/>
            </a:pPr>
            <a:r>
              <a:rPr lang="en-US" dirty="0"/>
              <a:t>Following this presentation, you will be able to: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B81237"/>
              </a:buClr>
              <a:buFont typeface="Wingdings" panose="05000000000000000000" pitchFamily="2" charset="2"/>
              <a:buChar char="Ø"/>
            </a:pPr>
            <a:r>
              <a:rPr lang="en-US" dirty="0"/>
              <a:t>Describe the sending and receiving standard workflow for laboratory specimens.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B81237"/>
              </a:buClr>
              <a:buFont typeface="Wingdings" panose="05000000000000000000" pitchFamily="2" charset="2"/>
              <a:buChar char="Ø"/>
            </a:pPr>
            <a:r>
              <a:rPr lang="en-US" dirty="0"/>
              <a:t>Prepare specimens for transport according to the “Packaging and Labeling Specimens for Shipping and Transport” procedure.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B81237"/>
              </a:buClr>
              <a:buFont typeface="Wingdings" panose="05000000000000000000" pitchFamily="2" charset="2"/>
              <a:buChar char="Ø"/>
            </a:pPr>
            <a:r>
              <a:rPr lang="en-US" dirty="0"/>
              <a:t>Demonstrate an understanding of standard packaging and labeling of laboratory specimens.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B81237"/>
              </a:buClr>
              <a:buFont typeface="Wingdings" panose="05000000000000000000" pitchFamily="2" charset="2"/>
              <a:buChar char="Ø"/>
            </a:pPr>
            <a:r>
              <a:rPr lang="en-US" dirty="0"/>
              <a:t>Define Lost/Mishandled Specimen(s)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B81237"/>
              </a:buClr>
              <a:buFont typeface="Wingdings" panose="05000000000000000000" pitchFamily="2" charset="2"/>
              <a:buChar char="Ø"/>
            </a:pPr>
            <a:r>
              <a:rPr lang="en-US" dirty="0"/>
              <a:t>Report/Document Lost/Mishandled Specimen(s)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7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u="sng" dirty="0"/>
              <a:t>Sending</a:t>
            </a:r>
            <a:r>
              <a:rPr lang="en-US" dirty="0"/>
              <a:t> Laboratory Responsibilities: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Pull a transport batch filter </a:t>
            </a:r>
            <a:r>
              <a:rPr lang="en-US" u="sng" dirty="0">
                <a:cs typeface="Times New Roman" panose="02020603050405020304" pitchFamily="18" charset="0"/>
              </a:rPr>
              <a:t>at least once per shift</a:t>
            </a:r>
            <a:r>
              <a:rPr lang="en-US" dirty="0">
                <a:cs typeface="Times New Roman" panose="02020603050405020304" pitchFamily="18" charset="0"/>
              </a:rPr>
              <a:t>. This is our “safety net” to catch specimens that have been unaccounted for.</a:t>
            </a:r>
          </a:p>
          <a:p>
            <a:pPr marL="457200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Review any unaccounted for specimens on filter and investigate.</a:t>
            </a:r>
          </a:p>
          <a:p>
            <a:pPr marL="457200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Do not save this filter because it will create a batch of specimens not ready/available for transport. Click here to view procedure: </a:t>
            </a:r>
            <a:r>
              <a:rPr lang="en-US" sz="2400" dirty="0">
                <a:cs typeface="Times New Roman" panose="02020603050405020304" pitchFamily="18" charset="0"/>
                <a:hlinkClick r:id="rId2"/>
              </a:rPr>
              <a:t>Processing a Transport Batch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  <a:p>
            <a:pPr marL="174625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lvl="1" indent="0">
              <a:buClr>
                <a:srgbClr val="7A0019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99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3510" y="515094"/>
            <a:ext cx="11390810" cy="697831"/>
          </a:xfrm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MHealth Fairview </a:t>
            </a:r>
            <a:r>
              <a:rPr lang="en-US" sz="4000" dirty="0"/>
              <a:t>Custom</a:t>
            </a:r>
            <a:r>
              <a:rPr lang="en-US" dirty="0"/>
              <a:t> Specimen Packaging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MH Fairview custom specimen bags are used at all laboratory sites to package specimen(s) being sent to an external MH Fairview location.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MH Fairview custom specimen bags are available in 2 sizes (6x9” and 12x15”).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sz="2000" dirty="0">
                <a:cs typeface="Times New Roman" panose="02020603050405020304" pitchFamily="18" charset="0"/>
              </a:rPr>
              <a:t>=Frozen			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Red</a:t>
            </a:r>
            <a:r>
              <a:rPr lang="en-US" sz="2000" dirty="0">
                <a:cs typeface="Times New Roman" panose="02020603050405020304" pitchFamily="18" charset="0"/>
              </a:rPr>
              <a:t>=STAT						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7030A0"/>
                </a:solidFill>
                <a:cs typeface="Times New Roman" panose="02020603050405020304" pitchFamily="18" charset="0"/>
              </a:rPr>
              <a:t>Purple</a:t>
            </a:r>
            <a:r>
              <a:rPr lang="en-US" sz="2000" dirty="0">
                <a:cs typeface="Times New Roman" panose="02020603050405020304" pitchFamily="18" charset="0"/>
              </a:rPr>
              <a:t>=Refrigerated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B050"/>
                </a:solidFill>
                <a:cs typeface="Times New Roman" panose="02020603050405020304" pitchFamily="18" charset="0"/>
              </a:rPr>
              <a:t>Green</a:t>
            </a:r>
            <a:r>
              <a:rPr lang="en-US" sz="2000" dirty="0">
                <a:cs typeface="Times New Roman" panose="02020603050405020304" pitchFamily="18" charset="0"/>
              </a:rPr>
              <a:t>=Room Temp</a:t>
            </a:r>
          </a:p>
          <a:p>
            <a:pPr>
              <a:buClr>
                <a:srgbClr val="7A0019"/>
              </a:buClr>
            </a:pPr>
            <a:r>
              <a:rPr lang="en-US" dirty="0">
                <a:cs typeface="Times New Roman" panose="02020603050405020304" pitchFamily="18" charset="0"/>
              </a:rPr>
              <a:t>Note: Indicate specific shipping temperature on any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Red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b="1" dirty="0">
                <a:cs typeface="Times New Roman" panose="02020603050405020304" pitchFamily="18" charset="0"/>
              </a:rPr>
              <a:t>STAT</a:t>
            </a:r>
            <a:r>
              <a:rPr lang="en-US" dirty="0">
                <a:cs typeface="Times New Roman" panose="02020603050405020304" pitchFamily="18" charset="0"/>
              </a:rPr>
              <a:t> specimen bag with a sharpie.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64" y="2856339"/>
            <a:ext cx="1120112" cy="178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75" y="2856338"/>
            <a:ext cx="1192232" cy="178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07" y="2856337"/>
            <a:ext cx="1179288" cy="178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18" y="2833576"/>
            <a:ext cx="1105229" cy="178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723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dirty="0"/>
              <a:t>Specimen Packaging: 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Anatomic Pathology Laboratories will use the following resources to send specimens between their sites: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8" y="2515642"/>
            <a:ext cx="7425745" cy="208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25" y="4602700"/>
            <a:ext cx="14668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15111" y="5889725"/>
            <a:ext cx="1518364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/>
              <a:t>Clear plastic tote</a:t>
            </a:r>
          </a:p>
        </p:txBody>
      </p:sp>
    </p:spTree>
    <p:extLst>
      <p:ext uri="{BB962C8B-B14F-4D97-AF65-F5344CB8AC3E}">
        <p14:creationId xmlns:p14="http://schemas.microsoft.com/office/powerpoint/2010/main" val="2534372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369" y="315069"/>
            <a:ext cx="10287000" cy="697831"/>
          </a:xfrm>
          <a:solidFill>
            <a:srgbClr val="FFCC33"/>
          </a:solidFill>
        </p:spPr>
        <p:txBody>
          <a:bodyPr/>
          <a:lstStyle/>
          <a:p>
            <a:pPr algn="ctr"/>
            <a:r>
              <a:rPr lang="en-US" dirty="0"/>
              <a:t>Packaging Specimens: Guidelines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6984" y="1228725"/>
            <a:ext cx="10694126" cy="513397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A limit of </a:t>
            </a:r>
            <a:r>
              <a:rPr lang="en-US" sz="2000" u="sng" dirty="0">
                <a:cs typeface="Times New Roman" panose="02020603050405020304" pitchFamily="18" charset="0"/>
              </a:rPr>
              <a:t>10 specimens per bag.</a:t>
            </a:r>
          </a:p>
          <a:p>
            <a:pPr lvl="1"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cs typeface="Times New Roman" panose="02020603050405020304" pitchFamily="18" charset="0"/>
              </a:rPr>
              <a:t>Note:  There are two exceptions only to the 10 specimen limit:</a:t>
            </a:r>
          </a:p>
          <a:p>
            <a:pPr marL="914400" lvl="2" indent="0" defTabSz="601663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None/>
            </a:pPr>
            <a:r>
              <a:rPr lang="en-US" sz="1700" dirty="0">
                <a:cs typeface="Times New Roman" panose="02020603050405020304" pitchFamily="18" charset="0"/>
              </a:rPr>
              <a:t>1.	Outreach Covid specimens which can be packed up to 50 specimens/bag. </a:t>
            </a:r>
          </a:p>
          <a:p>
            <a:pPr marL="914400" lvl="2" indent="0" defTabSz="601663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None/>
            </a:pPr>
            <a:r>
              <a:rPr lang="en-US" sz="1700" dirty="0"/>
              <a:t>2.	The only exception to this limit are for clinic sites that ship the blue chemistry racks.</a:t>
            </a:r>
          </a:p>
          <a:p>
            <a:pPr marL="914400" lvl="2" indent="0" defTabSz="601663">
              <a:buClr>
                <a:srgbClr val="7A0019"/>
              </a:buClr>
              <a:buNone/>
            </a:pPr>
            <a:endParaRPr lang="en-US" sz="1600" dirty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Include any necessary paperwork in the external document pocket.	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Tightly seal any sterile screw-top (i.e. urine, body fluids, stool) containers. 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Package sterile screw-top containers, urine, GCPCR/CHPCR, eSwab and culture plates separate from all other specimen types. </a:t>
            </a:r>
          </a:p>
          <a:p>
            <a:pPr marL="0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r>
              <a:rPr lang="en-US" sz="1900" dirty="0">
                <a:cs typeface="Times New Roman" panose="02020603050405020304" pitchFamily="18" charset="0"/>
              </a:rPr>
              <a:t>Note: All clinical specimen types can be packaged together at appropriate temperature with the exception of sterile screw-top containers, urine, GCPCR/CHPCR, eSwab and culture plates (images above).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37" y="4034699"/>
            <a:ext cx="5049817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02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6503" y="515094"/>
            <a:ext cx="11484528" cy="1078814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Packaging Specimens: </a:t>
            </a:r>
            <a:br>
              <a:rPr lang="en-US" dirty="0"/>
            </a:br>
            <a:r>
              <a:rPr lang="en-US" sz="3100" dirty="0"/>
              <a:t>GCPCR/CHPCR &amp; eSwab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8565" y="1786855"/>
            <a:ext cx="10344070" cy="42593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Package all GCPCR, CHPCR &amp; eSwab containers individually (urine or swab Genprobe) into single small zip lock plastic bags. Example 1.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Individual zip lock bag(s) containing GCPCR, CHPCR &amp; eSwab will be batched and placed in one biohazard bag and sent to IDDL. Example 2.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79" y="3537999"/>
            <a:ext cx="7856538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246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Packaging Specimens: Culture Plates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IDDL culture plates can be stacked 2 plates high with no more than 4 plates total per bio-hazard bag.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Note: Do not use tape of any kind to secure culture plates. </a:t>
            </a:r>
          </a:p>
          <a:p>
            <a:pPr marL="0" indent="0">
              <a:buClr>
                <a:srgbClr val="7A0019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00" y="2735098"/>
            <a:ext cx="5595582" cy="16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20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Standard Specimen Bag Labeling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63081" y="1511967"/>
            <a:ext cx="10287000" cy="4695885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Obtain an on-demand shipping label by scanning the appropriate barcode for the receiving laboratory from the standard spreadsheet.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1200" dirty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All bags must be labeled with standard shipping label. </a:t>
            </a:r>
          </a:p>
          <a:p>
            <a:pPr marL="403225" indent="168275">
              <a:buClr>
                <a:srgbClr val="7A0019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A master barcode shipping label list can be found on the MH Fairview Intranet:  </a:t>
            </a:r>
          </a:p>
          <a:p>
            <a:pPr marL="571500" indent="-168275">
              <a:buClr>
                <a:srgbClr val="7A0019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Intranet.fairview.org/Clinical/Services/Lab/Procedures for Lab Staff/System Policies and Procedures/Packaging and Shipping by Courier/Barcode List for Shipping Address Labels.</a:t>
            </a:r>
          </a:p>
          <a:p>
            <a:pPr marL="571500" indent="0">
              <a:buClr>
                <a:srgbClr val="7A0019"/>
              </a:buClr>
              <a:buNone/>
            </a:pPr>
            <a:r>
              <a:rPr lang="en-US" sz="1200" b="1" dirty="0"/>
              <a:t>Link to Address Barcode Sheets</a:t>
            </a:r>
            <a:r>
              <a:rPr lang="en-US" sz="1200" dirty="0"/>
              <a:t>: </a:t>
            </a:r>
            <a:r>
              <a:rPr lang="en-US" sz="1200" u="sng" dirty="0">
                <a:hlinkClick r:id="rId2"/>
              </a:rPr>
              <a:t>https://fls.labqms.com/sthDMSTOC.asp?TD=246&amp;DC=T&amp;LD=996&amp;ID=1098</a:t>
            </a:r>
            <a:endParaRPr lang="en-US" sz="1200"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60" y="2256639"/>
            <a:ext cx="4555222" cy="211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21" y="2390861"/>
            <a:ext cx="4127500" cy="187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17" y="2407639"/>
            <a:ext cx="2016131" cy="184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01216" y="2530511"/>
            <a:ext cx="1577532" cy="160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543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Labeling specimens Bag(s) for Transport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/>
              <a:t>Place the transport shipping label onto the designated area on the bottom portion of the specimen bag over the black-outlined box that states “</a:t>
            </a:r>
            <a:r>
              <a:rPr lang="en-US" b="1" dirty="0"/>
              <a:t>Apply Label Here</a:t>
            </a:r>
            <a:r>
              <a:rPr lang="en-US" dirty="0"/>
              <a:t>”.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90" y="2915136"/>
            <a:ext cx="5120640" cy="3107184"/>
          </a:xfrm>
          <a:prstGeom prst="rect">
            <a:avLst/>
          </a:prstGeom>
          <a:solidFill>
            <a:schemeClr val="accent2"/>
          </a:solidFill>
          <a:ln w="9525">
            <a:gradFill>
              <a:gsLst>
                <a:gs pos="49218">
                  <a:srgbClr val="CEBFC1"/>
                </a:gs>
                <a:gs pos="48437">
                  <a:srgbClr val="CDBCBF"/>
                </a:gs>
                <a:gs pos="46875">
                  <a:srgbClr val="CBB6BA"/>
                </a:gs>
                <a:gs pos="43750">
                  <a:srgbClr val="C8AAB1"/>
                </a:gs>
                <a:gs pos="37500">
                  <a:srgbClr val="C1929E"/>
                </a:gs>
                <a:gs pos="25000">
                  <a:srgbClr val="B36179"/>
                </a:gs>
                <a:gs pos="0">
                  <a:srgbClr val="98002E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82647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Labeling Specimens Bag(s) for Transport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88248" y="1551963"/>
            <a:ext cx="10287000" cy="4384565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/>
              <a:t>Place the Sunquest batch label on top of the print-on-demand shipping destination label on the right. </a:t>
            </a:r>
          </a:p>
          <a:p>
            <a:pPr marL="0" lvl="0" indent="0">
              <a:buClr>
                <a:srgbClr val="7A0019"/>
              </a:buClr>
              <a:buNone/>
            </a:pPr>
            <a:r>
              <a:rPr lang="en-US" dirty="0"/>
              <a:t>		</a:t>
            </a:r>
          </a:p>
          <a:p>
            <a:pPr marL="0" lvl="0" indent="0">
              <a:buClr>
                <a:srgbClr val="7A0019"/>
              </a:buClr>
              <a:buNone/>
            </a:pPr>
            <a:endParaRPr lang="en-US" dirty="0"/>
          </a:p>
          <a:p>
            <a:pPr marL="0" lvl="0" indent="0">
              <a:buClr>
                <a:srgbClr val="7A0019"/>
              </a:buClr>
              <a:buNone/>
            </a:pPr>
            <a:endParaRPr lang="en-US" dirty="0"/>
          </a:p>
          <a:p>
            <a:pPr marL="0" lvl="0" indent="0">
              <a:buClr>
                <a:srgbClr val="7A0019"/>
              </a:buClr>
              <a:buNone/>
            </a:pPr>
            <a:r>
              <a:rPr lang="en-US" dirty="0"/>
              <a:t>				</a:t>
            </a:r>
          </a:p>
          <a:p>
            <a:pPr marL="0" lvl="0" indent="0">
              <a:buClr>
                <a:srgbClr val="7A0019"/>
              </a:buClr>
              <a:buNone/>
            </a:pPr>
            <a:endParaRPr lang="en-US" dirty="0"/>
          </a:p>
          <a:p>
            <a:pPr marL="0" lvl="0" indent="0">
              <a:buClr>
                <a:srgbClr val="7A0019"/>
              </a:buClr>
              <a:buNone/>
            </a:pPr>
            <a:endParaRPr lang="en-US" sz="1200" dirty="0"/>
          </a:p>
          <a:p>
            <a:pPr marL="0" lvl="0" indent="0">
              <a:buClr>
                <a:srgbClr val="7A0019"/>
              </a:buClr>
              <a:buNone/>
            </a:pPr>
            <a:endParaRPr lang="en-US" dirty="0"/>
          </a:p>
          <a:p>
            <a:pPr marL="0" lvl="0" indent="0">
              <a:buClr>
                <a:srgbClr val="7A0019"/>
              </a:buClr>
              <a:buNone/>
            </a:pPr>
            <a:r>
              <a:rPr lang="en-US" dirty="0"/>
              <a:t>Note: Placing the batch label on top of the on-demand shipping label will prevent batch labels from falling off at various temperature ranges.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29" y="2256812"/>
            <a:ext cx="1988701" cy="249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3953" y="3340519"/>
            <a:ext cx="2735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Insert Sunquest batch label (or other approved barcode) here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4480232" y="3879128"/>
            <a:ext cx="1383721" cy="196113"/>
          </a:xfrm>
          <a:prstGeom prst="straightConnector1">
            <a:avLst/>
          </a:prstGeom>
          <a:ln w="31750">
            <a:solidFill>
              <a:srgbClr val="FF0000">
                <a:alpha val="50000"/>
              </a:srgb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774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5E19A4-5757-4688-A2F3-337F7622D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7897" y="3509963"/>
            <a:ext cx="8334103" cy="1462087"/>
          </a:xfrm>
        </p:spPr>
        <p:txBody>
          <a:bodyPr>
            <a:normAutofit/>
          </a:bodyPr>
          <a:lstStyle/>
          <a:p>
            <a:r>
              <a:rPr lang="en-US" i="1" u="sng" dirty="0"/>
              <a:t>All</a:t>
            </a:r>
            <a:r>
              <a:rPr lang="en-US" i="1" dirty="0"/>
              <a:t> Scheduled Deliveries and Pickups!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10A8C-FEA0-4544-AFB1-7DA7F9854C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8383" y="2049463"/>
            <a:ext cx="7602039" cy="14605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7A0019"/>
                </a:solidFill>
                <a:latin typeface="+mj-lt"/>
              </a:rPr>
              <a:t>Mandatory Warm Handoffs</a:t>
            </a:r>
          </a:p>
        </p:txBody>
      </p:sp>
    </p:spTree>
    <p:extLst>
      <p:ext uri="{BB962C8B-B14F-4D97-AF65-F5344CB8AC3E}">
        <p14:creationId xmlns:p14="http://schemas.microsoft.com/office/powerpoint/2010/main" val="114167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63268" y="2160212"/>
            <a:ext cx="10287001" cy="374904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To implement a standard workflow for packaging, labeling, shipping for tracking and processing of </a:t>
            </a:r>
            <a:r>
              <a:rPr lang="en-US" b="1" dirty="0"/>
              <a:t>all</a:t>
            </a:r>
            <a:r>
              <a:rPr lang="en-US" dirty="0"/>
              <a:t> specimens transported on behalf of MHealth Fairview Laboratories.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To implement standard audit to verify compliance with standard work and comply with MHealth Fairview Risk Management.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Patient Care and Brand Reputation</a:t>
            </a:r>
          </a:p>
          <a:p>
            <a:pPr>
              <a:buClr>
                <a:srgbClr val="7A0019"/>
              </a:buClr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3615" y="582205"/>
            <a:ext cx="11618752" cy="1137538"/>
          </a:xfrm>
          <a:solidFill>
            <a:srgbClr val="FFCC33"/>
          </a:solidFill>
        </p:spPr>
        <p:txBody>
          <a:bodyPr>
            <a:noAutofit/>
          </a:bodyPr>
          <a:lstStyle/>
          <a:p>
            <a:pPr algn="ctr"/>
            <a:r>
              <a:rPr lang="en-US" sz="4000" dirty="0"/>
              <a:t>Purpose: </a:t>
            </a:r>
            <a:br>
              <a:rPr lang="en-US" sz="4000" dirty="0"/>
            </a:br>
            <a:r>
              <a:rPr lang="en-US" sz="4000" dirty="0"/>
              <a:t>Standardizing Tracking and Processing</a:t>
            </a:r>
          </a:p>
        </p:txBody>
      </p:sp>
    </p:spTree>
    <p:extLst>
      <p:ext uri="{BB962C8B-B14F-4D97-AF65-F5344CB8AC3E}">
        <p14:creationId xmlns:p14="http://schemas.microsoft.com/office/powerpoint/2010/main" val="1706861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8173" y="498316"/>
            <a:ext cx="11190914" cy="827145"/>
          </a:xfrm>
          <a:solidFill>
            <a:srgbClr val="FFCC33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latin typeface="+mn-lt"/>
              </a:rPr>
              <a:t>Delivery/Pickup </a:t>
            </a:r>
            <a:r>
              <a:rPr lang="en-US" sz="3600" u="sng" dirty="0">
                <a:latin typeface="+mn-lt"/>
              </a:rPr>
              <a:t>REQUIREMENT</a:t>
            </a:r>
            <a:r>
              <a:rPr lang="en-US" sz="3600" dirty="0">
                <a:latin typeface="+mn-lt"/>
              </a:rPr>
              <a:t>: </a:t>
            </a:r>
            <a:r>
              <a:rPr lang="en-US" sz="3600" i="1" dirty="0">
                <a:latin typeface="+mn-lt"/>
              </a:rPr>
              <a:t>WARM HANDOFF</a:t>
            </a:r>
            <a:br>
              <a:rPr lang="en-US" sz="4000" dirty="0">
                <a:latin typeface="+mn-lt"/>
              </a:rPr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>
                <a:solidFill>
                  <a:schemeClr val="tx1"/>
                </a:solidFill>
              </a:rPr>
            </a:br>
            <a:br>
              <a:rPr lang="en-US" sz="4000" i="1" dirty="0">
                <a:solidFill>
                  <a:schemeClr val="tx1"/>
                </a:solidFill>
              </a:rPr>
            </a:br>
            <a:endParaRPr lang="en-US" sz="40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79191" y="1560352"/>
            <a:ext cx="10287000" cy="452781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HealthEx courier specimen deliveries/pickups must involve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direct-communication one-to-one handoff between a courier and a lab staff member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Couriers must scan all bags in the Lab Department (not in the hallway, car, etc.).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 must verbally acknowledge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# of bags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being directly handed to or picked up from  a lab staff member in the Lab department. Couriers can not drop and go. 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lab staff member must be physically present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(the only exception is if there are only supplies or racks to be picked/dropped and there are no patient samples).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 must </a:t>
            </a:r>
            <a:r>
              <a:rPr lang="en-US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scan lab employee badge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documentation of receipt of specimens. If an lab employee does not have their badge,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they must find another lab member to accept the warm handoff and claim responsibility for the specimen receipt.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37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3081" y="1637210"/>
            <a:ext cx="9504622" cy="39895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reduce or eliminate risk of losing a specimen, the following lab practices are required at all Sending/Receiving locations:</a:t>
            </a:r>
          </a:p>
          <a:p>
            <a:pPr marL="739775" indent="-400050">
              <a:buFont typeface="+mj-lt"/>
              <a:buAutoNum type="arabicPeriod"/>
            </a:pPr>
            <a:r>
              <a:rPr lang="en-US" dirty="0"/>
              <a:t>No garbage, recycling, laundry, hazardous waste or other receptacles can be </a:t>
            </a:r>
            <a:r>
              <a:rPr lang="en-US" u="sng" dirty="0"/>
              <a:t>located below the bench of the Sending or Receiving locations</a:t>
            </a:r>
            <a:r>
              <a:rPr lang="en-US" dirty="0"/>
              <a:t>.</a:t>
            </a:r>
          </a:p>
          <a:p>
            <a:pPr marL="739775" indent="-400050">
              <a:buFont typeface="+mj-lt"/>
              <a:buAutoNum type="arabicPeriod"/>
            </a:pPr>
            <a:r>
              <a:rPr lang="en-US" dirty="0"/>
              <a:t>All bags must </a:t>
            </a:r>
            <a:r>
              <a:rPr lang="en-US" u="sng" dirty="0"/>
              <a:t>be flattened after specimen removal</a:t>
            </a:r>
            <a:r>
              <a:rPr lang="en-US" dirty="0"/>
              <a:t>.  This flattening process will eliminate the risk of specimens being disposed of with the bags.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LOST SPECIMEN: Risk Reduction</a:t>
            </a:r>
          </a:p>
        </p:txBody>
      </p:sp>
    </p:spTree>
    <p:extLst>
      <p:ext uri="{BB962C8B-B14F-4D97-AF65-F5344CB8AC3E}">
        <p14:creationId xmlns:p14="http://schemas.microsoft.com/office/powerpoint/2010/main" val="2681398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CC33"/>
          </a:solidFill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pPr algn="ctr"/>
            <a:r>
              <a:rPr lang="en-US" sz="4000" dirty="0">
                <a:solidFill>
                  <a:srgbClr val="98002E"/>
                </a:solidFill>
              </a:rPr>
              <a:t>Outgoing Specimen(s): Courier Pick-up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All outgoing specimens ready for testing and courier pick-up must be placed in the appropriate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dirty="0">
                <a:cs typeface="Times New Roman" panose="02020603050405020304" pitchFamily="18" charset="0"/>
              </a:rPr>
              <a:t> outgoing courier pick-up bin.  The courier bins will have a location barcode for scanning.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cs typeface="Times New Roman" panose="02020603050405020304" pitchFamily="18" charset="0"/>
              </a:rPr>
              <a:t>Note: There will be a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outgoing courier pick-up bin available for all shipping temperatures.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sz="2200" dirty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dirty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b="1" i="1" dirty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>
              <a:solidFill>
                <a:srgbClr val="008080"/>
              </a:solidFill>
              <a:latin typeface="Lucida Bright" panose="020406020505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00" y="2709119"/>
            <a:ext cx="2033206" cy="196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859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CC33"/>
          </a:solidFill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pPr algn="ctr"/>
            <a:r>
              <a:rPr lang="en-US" sz="4000" dirty="0">
                <a:solidFill>
                  <a:srgbClr val="7A0019"/>
                </a:solidFill>
              </a:rPr>
              <a:t>Incoming Specimen(s): Courier Drop-off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963081" y="1511968"/>
            <a:ext cx="10287000" cy="283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98002E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All incoming specimens will be dropped off in the designated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RED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courier drop-off bin.  The courier bins will have a location barcode for scanning.</a:t>
            </a:r>
          </a:p>
          <a:p>
            <a:pPr>
              <a:lnSpc>
                <a:spcPct val="80000"/>
              </a:lnSpc>
              <a:buClr>
                <a:srgbClr val="B81237"/>
              </a:buClr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B81237"/>
              </a:buClr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B81237"/>
              </a:buClr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B81237"/>
              </a:buClr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B81237"/>
              </a:buClr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47" y="2548175"/>
            <a:ext cx="3138320" cy="294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5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CC33"/>
          </a:solidFill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pPr algn="ctr"/>
            <a:r>
              <a:rPr lang="en-US" u="sng" dirty="0">
                <a:solidFill>
                  <a:srgbClr val="98002E"/>
                </a:solidFill>
              </a:rPr>
              <a:t>Receiving</a:t>
            </a:r>
            <a:r>
              <a:rPr lang="en-US" dirty="0">
                <a:solidFill>
                  <a:srgbClr val="98002E"/>
                </a:solidFill>
              </a:rPr>
              <a:t> Laboratory Responsibilities: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3081" y="1511968"/>
            <a:ext cx="10287000" cy="46371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Disband all batched specimens using Sunquest SMART by scanning the individual CID label on each specimen.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cs typeface="Times New Roman" panose="02020603050405020304" pitchFamily="18" charset="0"/>
              </a:rPr>
              <a:t>Never accept the entire batch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2400" b="1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2400" b="1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2400" b="1" dirty="0">
              <a:cs typeface="Times New Roman" panose="02020603050405020304" pitchFamily="18" charset="0"/>
            </a:endParaRPr>
          </a:p>
          <a:p>
            <a:pPr marL="3492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sz="2400" b="1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2400" b="1" dirty="0">
              <a:cs typeface="Times New Roman" panose="02020603050405020304" pitchFamily="18" charset="0"/>
            </a:endParaRPr>
          </a:p>
          <a:p>
            <a:pPr marL="3429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sz="2400" b="1" dirty="0">
              <a:cs typeface="Times New Roman" panose="02020603050405020304" pitchFamily="18" charset="0"/>
            </a:endParaRPr>
          </a:p>
          <a:p>
            <a:pPr marL="5715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2100" dirty="0">
                <a:cs typeface="Times New Roman" panose="02020603050405020304" pitchFamily="18" charset="0"/>
              </a:rPr>
              <a:t>Note: Verify the “Current spot” is correct for your receiving location.</a:t>
            </a:r>
          </a:p>
          <a:p>
            <a:pPr marL="342900" lvl="1" indent="0">
              <a:buClr>
                <a:srgbClr val="7A0019"/>
              </a:buClr>
              <a:buNone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Clr>
                <a:srgbClr val="7A0019"/>
              </a:buClr>
              <a:buNone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10" y="2710728"/>
            <a:ext cx="6292005" cy="302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130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8173" y="733208"/>
            <a:ext cx="10930587" cy="697831"/>
          </a:xfrm>
          <a:solidFill>
            <a:srgbClr val="FFCC33"/>
          </a:solidFill>
        </p:spPr>
        <p:txBody>
          <a:bodyPr>
            <a:noAutofit/>
          </a:bodyPr>
          <a:lstStyle/>
          <a:p>
            <a:pPr algn="ctr"/>
            <a:r>
              <a:rPr lang="en-US" sz="4000" dirty="0"/>
              <a:t>Tracking in Sunquest:  Disbanding a Batch</a:t>
            </a:r>
          </a:p>
        </p:txBody>
      </p:sp>
      <p:pic>
        <p:nvPicPr>
          <p:cNvPr id="7" name="IMG_2363.MOV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340298" y="2240832"/>
            <a:ext cx="2485082" cy="358908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09" y="1833204"/>
            <a:ext cx="2844903" cy="4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5353417" y="1833204"/>
            <a:ext cx="4800600" cy="4114800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Disband a batch in Sunquest by </a:t>
            </a:r>
            <a:r>
              <a:rPr lang="en-US" sz="2400" b="1" dirty="0">
                <a:cs typeface="Times New Roman" panose="02020603050405020304" pitchFamily="18" charset="0"/>
              </a:rPr>
              <a:t>scanning individual specimen CID barcode(s). </a:t>
            </a:r>
            <a:r>
              <a:rPr lang="en-US" sz="2400" dirty="0">
                <a:cs typeface="Times New Roman" panose="02020603050405020304" pitchFamily="18" charset="0"/>
              </a:rPr>
              <a:t>Click to view procedure: </a:t>
            </a:r>
            <a:r>
              <a:rPr lang="en-US" sz="2400" dirty="0">
                <a:hlinkClick r:id="rId6"/>
              </a:rPr>
              <a:t>Processing a Transport Batch</a:t>
            </a:r>
            <a:r>
              <a:rPr lang="en-US" sz="2400" dirty="0"/>
              <a:t>.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314" y="414427"/>
            <a:ext cx="10287000" cy="697831"/>
          </a:xfrm>
          <a:solidFill>
            <a:srgbClr val="FFCC33"/>
          </a:solidFill>
        </p:spPr>
        <p:txBody>
          <a:bodyPr/>
          <a:lstStyle/>
          <a:p>
            <a:pPr algn="ctr"/>
            <a:r>
              <a:rPr lang="en-US" u="sng" dirty="0"/>
              <a:t>Receiving Lab </a:t>
            </a:r>
            <a:r>
              <a:rPr lang="en-US" dirty="0"/>
              <a:t>Responsibilities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88248" y="1384184"/>
            <a:ext cx="10287000" cy="4924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Any CID(s) left on the batch must be investigated immediately.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Utilize the Exception Tool to document and report any issues pertaining to samples and/or batches. </a:t>
            </a:r>
            <a:r>
              <a:rPr lang="en-US" sz="1900" u="sng" dirty="0">
                <a:solidFill>
                  <a:srgbClr val="FF0000"/>
                </a:solidFill>
                <a:cs typeface="Times New Roman" panose="02020603050405020304" pitchFamily="18" charset="0"/>
                <a:hlinkClick r:id="rId2"/>
              </a:rPr>
              <a:t>Fairview Specimen Receiving Site Exception Tool</a:t>
            </a:r>
            <a:r>
              <a:rPr lang="en-US" sz="1900" dirty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0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19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19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19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19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Reporting examples:</a:t>
            </a:r>
          </a:p>
          <a:p>
            <a:pPr marL="1028700" lvl="2" indent="-457200" defTabSz="1746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+mj-lt"/>
              <a:buAutoNum type="alphaLcPeriod"/>
            </a:pPr>
            <a:r>
              <a:rPr lang="en-US" sz="1900" dirty="0">
                <a:cs typeface="Times New Roman" panose="02020603050405020304" pitchFamily="18" charset="0"/>
              </a:rPr>
              <a:t>Report issues to sending labs about specimen issue or transport batch issues.</a:t>
            </a:r>
          </a:p>
          <a:p>
            <a:pPr marL="1028700" lvl="2" indent="-457200" defTabSz="1746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+mj-lt"/>
              <a:buAutoNum type="alphaLcPeriod"/>
            </a:pPr>
            <a:r>
              <a:rPr lang="en-US" sz="1900" dirty="0">
                <a:cs typeface="Times New Roman" panose="02020603050405020304" pitchFamily="18" charset="0"/>
              </a:rPr>
              <a:t>Report issues w/ couriers (ex., thawed in route, in a room temp bag, but arrived frozen, etc.)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15" y="2594534"/>
            <a:ext cx="6077634" cy="266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45" y="2712423"/>
            <a:ext cx="5788404" cy="2427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609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Receiving</a:t>
            </a:r>
            <a:r>
              <a:rPr lang="en-US" sz="4000" dirty="0"/>
              <a:t> Location Responsibilities: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If specimen is at final testing location, proceed with testing.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If specimen is not at final testing location and needs to be re-batched to new testing location:</a:t>
            </a:r>
          </a:p>
          <a:p>
            <a:pPr marL="800100" lvl="1" indent="-457200">
              <a:buClr>
                <a:srgbClr val="7A0019"/>
              </a:buClr>
            </a:pPr>
            <a:r>
              <a:rPr lang="en-US" sz="2400" dirty="0">
                <a:cs typeface="Times New Roman" panose="02020603050405020304" pitchFamily="18" charset="0"/>
              </a:rPr>
              <a:t>Disband batch by scanning each individual CID label(s)</a:t>
            </a:r>
          </a:p>
          <a:p>
            <a:pPr marL="800100" lvl="1" indent="-457200">
              <a:buClr>
                <a:srgbClr val="7A0019"/>
              </a:buClr>
            </a:pPr>
            <a:r>
              <a:rPr lang="en-US" sz="2400" dirty="0">
                <a:cs typeface="Times New Roman" panose="02020603050405020304" pitchFamily="18" charset="0"/>
              </a:rPr>
              <a:t>Re-batch specimen(s) by scanning the individual CID label(s)  </a:t>
            </a:r>
          </a:p>
          <a:p>
            <a:pPr marL="800100" lvl="1" indent="-457200">
              <a:buClr>
                <a:srgbClr val="7A0019"/>
              </a:buClr>
            </a:pPr>
            <a:r>
              <a:rPr lang="en-US" sz="2400" dirty="0">
                <a:cs typeface="Times New Roman" panose="02020603050405020304" pitchFamily="18" charset="0"/>
              </a:rPr>
              <a:t>Package and label for transport or shipment</a:t>
            </a:r>
          </a:p>
          <a:p>
            <a:pPr marL="800100" lvl="1" indent="-457200">
              <a:buClr>
                <a:srgbClr val="7A0019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457200">
              <a:buClr>
                <a:srgbClr val="7A0019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A0019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55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dirty="0"/>
              <a:t>Compliance</a:t>
            </a:r>
            <a:r>
              <a:rPr lang="en-US" dirty="0"/>
              <a:t> and Education: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8002E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All receiving locations will complete the “Exception Tool” as part of their daily work flow when issues are identified.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buClr>
                <a:srgbClr val="98002E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Exception(s) results are shared with the System Transportation &amp; Courier committee and with the Laboratory Leadership team.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8002E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Link: </a:t>
            </a:r>
            <a:r>
              <a:rPr lang="en-US" sz="2200" u="sng" dirty="0">
                <a:solidFill>
                  <a:srgbClr val="FF0000"/>
                </a:solidFill>
                <a:cs typeface="Times New Roman" panose="02020603050405020304" pitchFamily="18" charset="0"/>
                <a:hlinkClick r:id="rId2"/>
              </a:rPr>
              <a:t>Fairview Specimen Receiving Site Exception Tool</a:t>
            </a:r>
            <a:r>
              <a:rPr lang="en-US" sz="2200" dirty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8002E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cs typeface="Times New Roman" panose="02020603050405020304" pitchFamily="18" charset="0"/>
              </a:rPr>
              <a:t>A quality review is done monthly to identify trends in exception errors across the MHealth Fairview Lab System.  Managers and site representatives will follow up with staff on identified errors.</a:t>
            </a:r>
          </a:p>
        </p:txBody>
      </p:sp>
    </p:spTree>
    <p:extLst>
      <p:ext uri="{BB962C8B-B14F-4D97-AF65-F5344CB8AC3E}">
        <p14:creationId xmlns:p14="http://schemas.microsoft.com/office/powerpoint/2010/main" val="3408640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1452" y="1738471"/>
            <a:ext cx="11350305" cy="4704274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000" dirty="0"/>
              <a:t>Courier Hotline (24/7) for scheduled or STAT pickups is: 612-273-4652.</a:t>
            </a:r>
          </a:p>
          <a:p>
            <a:pPr marL="1200150" indent="0">
              <a:spcAft>
                <a:spcPts val="0"/>
              </a:spcAft>
              <a:buClr>
                <a:srgbClr val="98002E"/>
              </a:buClr>
            </a:pPr>
            <a:r>
              <a:rPr lang="en-US" sz="2000" dirty="0"/>
              <a:t>Option 1: On Time Delivery Service for STATs</a:t>
            </a:r>
          </a:p>
          <a:p>
            <a:pPr marL="1200150" indent="0">
              <a:spcAft>
                <a:spcPts val="0"/>
              </a:spcAft>
              <a:buClr>
                <a:srgbClr val="98002E"/>
              </a:buClr>
            </a:pPr>
            <a:r>
              <a:rPr lang="en-US" sz="2000" dirty="0"/>
              <a:t>Option 2: HealthEx Couriers for all scheduled routes</a:t>
            </a:r>
          </a:p>
          <a:p>
            <a:pPr marL="58738" indent="0">
              <a:spcAft>
                <a:spcPts val="0"/>
              </a:spcAft>
              <a:buNone/>
              <a:tabLst>
                <a:tab pos="0" algn="l"/>
              </a:tabLst>
            </a:pPr>
            <a:endParaRPr lang="en-US" sz="2000" dirty="0"/>
          </a:p>
          <a:p>
            <a:pPr marL="58738" indent="0"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2000" dirty="0"/>
              <a:t>Call for immediate assistance with:</a:t>
            </a:r>
          </a:p>
          <a:p>
            <a:pPr marL="401638" indent="-342900"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2000" dirty="0"/>
              <a:t>Locating a courier</a:t>
            </a:r>
          </a:p>
          <a:p>
            <a:pPr marL="401638" indent="-342900"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2000" dirty="0"/>
              <a:t>Troubleshooting a specimen location</a:t>
            </a:r>
          </a:p>
          <a:p>
            <a:pPr marL="401638" indent="-342900"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2000" dirty="0"/>
              <a:t>Courier Performance issue</a:t>
            </a:r>
          </a:p>
          <a:p>
            <a:pPr marL="401638" indent="-342900"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2000" dirty="0"/>
              <a:t>Missed pickup/drop off</a:t>
            </a:r>
          </a:p>
          <a:p>
            <a:pPr marL="401638" indent="-342900">
              <a:spcAft>
                <a:spcPts val="0"/>
              </a:spcAft>
              <a:tabLst>
                <a:tab pos="0" algn="l"/>
              </a:tabLst>
            </a:pPr>
            <a:endParaRPr lang="en-US" sz="2000" dirty="0"/>
          </a:p>
          <a:p>
            <a:pPr marL="58738" indent="0"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2000" dirty="0"/>
              <a:t>For non-emergent concerns, an email can also be sent to: </a:t>
            </a:r>
            <a:r>
              <a:rPr lang="en-US" sz="2000" u="sng" dirty="0">
                <a:hlinkClick r:id="rId2"/>
              </a:rPr>
              <a:t>FairviewHealthCS@healthexcourier.com</a:t>
            </a:r>
            <a:r>
              <a:rPr lang="en-US" sz="2000" dirty="0"/>
              <a:t> </a:t>
            </a:r>
          </a:p>
          <a:p>
            <a:pPr marL="401638" indent="-342900">
              <a:spcAft>
                <a:spcPts val="0"/>
              </a:spcAft>
              <a:tabLst>
                <a:tab pos="0" algn="l"/>
              </a:tabLst>
            </a:pPr>
            <a:endParaRPr lang="en-US" sz="2000" dirty="0"/>
          </a:p>
          <a:p>
            <a:pPr marL="58738" indent="0"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2000" u="sng" dirty="0"/>
              <a:t>IMPORTANT NOTE</a:t>
            </a:r>
            <a:r>
              <a:rPr lang="en-US" sz="2000" dirty="0"/>
              <a:t>:  </a:t>
            </a:r>
            <a:r>
              <a:rPr lang="en-US" sz="2000" b="1" u="sng" dirty="0">
                <a:solidFill>
                  <a:srgbClr val="FF0000"/>
                </a:solidFill>
              </a:rPr>
              <a:t>DO NOT CONTACT A COURIER DIRECTLY</a:t>
            </a:r>
            <a:r>
              <a:rPr lang="en-US" sz="2000" dirty="0"/>
              <a:t>.  ALL CONTACT MUST BE MADE THROUGH THE </a:t>
            </a:r>
            <a:r>
              <a:rPr lang="en-US" sz="2000" b="1" i="1" dirty="0"/>
              <a:t>COURIER HOTLINE DISPATCH</a:t>
            </a:r>
            <a:r>
              <a:rPr lang="en-US" sz="2000" dirty="0"/>
              <a:t>.</a:t>
            </a:r>
          </a:p>
          <a:p>
            <a:pPr marL="58738" indent="0">
              <a:buNone/>
              <a:tabLst>
                <a:tab pos="0" algn="l"/>
              </a:tabLst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448" y="515094"/>
            <a:ext cx="11752976" cy="986535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For 24/7 Courier Issues, questions or assistance:</a:t>
            </a:r>
            <a:br>
              <a:rPr lang="en-US" sz="3600" dirty="0"/>
            </a:br>
            <a:r>
              <a:rPr lang="en-US" sz="2800" dirty="0"/>
              <a:t>Call </a:t>
            </a:r>
            <a:r>
              <a:rPr lang="en-US" sz="2800" u="sng" dirty="0"/>
              <a:t>612-273-4652</a:t>
            </a:r>
          </a:p>
        </p:txBody>
      </p:sp>
      <p:pic>
        <p:nvPicPr>
          <p:cNvPr id="2051" name="Picture 3" descr="C:\Users\kamache1\AppData\Local\Microsoft\Windows\Temporary Internet Files\Content.IE5\O6LIT4BP\ques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50" y="1795244"/>
            <a:ext cx="2530561" cy="253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4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7084" y="536014"/>
            <a:ext cx="11000333" cy="856558"/>
          </a:xfrm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38219" y="675256"/>
            <a:ext cx="10988921" cy="41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514350" indent="-5143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ts val="575"/>
              </a:spcAft>
              <a:buClr>
                <a:schemeClr val="accent3"/>
              </a:buClr>
              <a:buSzPct val="150000"/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575"/>
              </a:spcAft>
              <a:buClr>
                <a:srgbClr val="9BBB59"/>
              </a:buClr>
              <a:buSzPct val="150000"/>
              <a:buFont typeface="+mj-lt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8002E"/>
                </a:solidFill>
                <a:effectLst/>
                <a:uLnTx/>
                <a:uFillTx/>
                <a:latin typeface="Georgia"/>
                <a:ea typeface="Geneva" charset="-128"/>
              </a:rPr>
              <a:t>Standard packaging, labeling, and shipping: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21" y="1800858"/>
            <a:ext cx="8699766" cy="4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060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3080" y="347833"/>
            <a:ext cx="10287000" cy="697831"/>
          </a:xfrm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dirty="0"/>
              <a:t>Summary</a:t>
            </a:r>
            <a:r>
              <a:rPr lang="en-US" dirty="0"/>
              <a:t>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63080" y="1332411"/>
            <a:ext cx="10420981" cy="50440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All specimen(s) must have a Sunquest </a:t>
            </a:r>
            <a:r>
              <a:rPr lang="en-US" sz="2000" b="1" dirty="0"/>
              <a:t>CID label </a:t>
            </a:r>
            <a:r>
              <a:rPr lang="en-US" sz="2000" dirty="0"/>
              <a:t>and be </a:t>
            </a:r>
            <a:r>
              <a:rPr lang="en-US" sz="2000" b="1" dirty="0"/>
              <a:t>ready for testing </a:t>
            </a:r>
            <a:r>
              <a:rPr lang="en-US" sz="2000" dirty="0"/>
              <a:t>prior to transport/shipment.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All specimens must be </a:t>
            </a:r>
            <a:r>
              <a:rPr lang="en-US" sz="2000" b="1" dirty="0"/>
              <a:t>tracked in Sunquest </a:t>
            </a:r>
            <a:r>
              <a:rPr lang="en-US" sz="2000" dirty="0"/>
              <a:t>by scanning each individual CID label to create and disband batches.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Specimen(s) must be </a:t>
            </a:r>
            <a:r>
              <a:rPr lang="en-US" sz="2000" b="1" dirty="0"/>
              <a:t>packaged according the system procedure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Specimen Packaging and Labeling for Shipping &amp; Transport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Specimen Bags must be labeled with the standard address label format.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All deliveries and pickups must have a warm hand off between </a:t>
            </a:r>
            <a:r>
              <a:rPr lang="en-US" sz="2000" b="1" dirty="0"/>
              <a:t>courier and lab staff where verbal communication and badge scanning </a:t>
            </a:r>
            <a:r>
              <a:rPr lang="en-US" sz="2000" dirty="0"/>
              <a:t>occurs.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Lost or Lost to Testing/Mishandled specimens </a:t>
            </a:r>
            <a:r>
              <a:rPr lang="en-US" sz="2000" b="1" dirty="0"/>
              <a:t>must be documented </a:t>
            </a:r>
            <a:r>
              <a:rPr lang="en-US" sz="2000" dirty="0"/>
              <a:t>according to the System </a:t>
            </a:r>
            <a:r>
              <a:rPr lang="en-US" sz="2000" u="sng" dirty="0">
                <a:hlinkClick r:id="rId3"/>
              </a:rPr>
              <a:t>Canceling and Crediting Orders and Results </a:t>
            </a:r>
            <a:r>
              <a:rPr lang="en-US" sz="2000" dirty="0"/>
              <a:t>in Sunquest procedure.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69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4358" y="1889473"/>
            <a:ext cx="102870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For questions on policies or procedures, please see your site </a:t>
            </a:r>
          </a:p>
          <a:p>
            <a:pPr marL="0" indent="0" algn="ctr">
              <a:buNone/>
            </a:pPr>
            <a:r>
              <a:rPr lang="en-US" dirty="0"/>
              <a:t>MHFV Laboratory Transportation and Courier Committee representative.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dirty="0"/>
              <a:t>Who</a:t>
            </a:r>
            <a:r>
              <a:rPr lang="en-US" dirty="0"/>
              <a:t> to contact with questions?</a:t>
            </a:r>
          </a:p>
        </p:txBody>
      </p:sp>
    </p:spTree>
    <p:extLst>
      <p:ext uri="{BB962C8B-B14F-4D97-AF65-F5344CB8AC3E}">
        <p14:creationId xmlns:p14="http://schemas.microsoft.com/office/powerpoint/2010/main" val="2758434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7319" y="1308683"/>
            <a:ext cx="10287000" cy="1221315"/>
          </a:xfrm>
        </p:spPr>
        <p:txBody>
          <a:bodyPr>
            <a:noAutofit/>
          </a:bodyPr>
          <a:lstStyle/>
          <a:p>
            <a:pPr algn="ctr"/>
            <a:br>
              <a:rPr lang="en-US" sz="7200" dirty="0">
                <a:solidFill>
                  <a:srgbClr val="008080"/>
                </a:solidFill>
              </a:rPr>
            </a:br>
            <a:endParaRPr lang="en-US" sz="7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63" y="1856367"/>
            <a:ext cx="5908033" cy="3178821"/>
          </a:xfrm>
          <a:prstGeom prst="rect">
            <a:avLst/>
          </a:prstGeom>
          <a:noFill/>
          <a:ln w="9525">
            <a:solidFill>
              <a:srgbClr val="98002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33963" y="2650921"/>
            <a:ext cx="5773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98002E"/>
                </a:solidFill>
                <a:latin typeface="Baskerville Old Face" panose="02020602080505020303" pitchFamily="18" charset="0"/>
              </a:rPr>
              <a:t>Thank You!</a:t>
            </a:r>
            <a:endParaRPr lang="en-US" sz="7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8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45591" y="397649"/>
            <a:ext cx="10287000" cy="617419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What is wrong with these pictures?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35911" y="5723452"/>
            <a:ext cx="10287000" cy="534735"/>
          </a:xfrm>
        </p:spPr>
        <p:txBody>
          <a:bodyPr>
            <a:normAutofit fontScale="25000" lnSpcReduction="20000"/>
          </a:bodyPr>
          <a:lstStyle/>
          <a:p>
            <a:pPr lvl="0" algn="ctr">
              <a:lnSpc>
                <a:spcPct val="120000"/>
              </a:lnSpc>
              <a:spcAft>
                <a:spcPts val="0"/>
              </a:spcAft>
            </a:pPr>
            <a:r>
              <a:rPr lang="en-US" sz="9800" b="1" dirty="0">
                <a:solidFill>
                  <a:srgbClr val="FF0000"/>
                </a:solidFill>
              </a:rPr>
              <a:t>Remember:  </a:t>
            </a:r>
          </a:p>
          <a:p>
            <a:pPr lvl="0" algn="ctr">
              <a:lnSpc>
                <a:spcPct val="120000"/>
              </a:lnSpc>
              <a:spcAft>
                <a:spcPts val="0"/>
              </a:spcAft>
            </a:pPr>
            <a:r>
              <a:rPr lang="en-US" sz="9800" b="1" dirty="0">
                <a:solidFill>
                  <a:srgbClr val="FF0000"/>
                </a:solidFill>
              </a:rPr>
              <a:t>Do </a:t>
            </a:r>
            <a:r>
              <a:rPr lang="en-US" sz="9800" b="1" u="sng" dirty="0">
                <a:solidFill>
                  <a:srgbClr val="FF0000"/>
                </a:solidFill>
              </a:rPr>
              <a:t>NOT</a:t>
            </a:r>
            <a:r>
              <a:rPr lang="en-US" sz="9800" b="1" dirty="0">
                <a:solidFill>
                  <a:srgbClr val="FF0000"/>
                </a:solidFill>
              </a:rPr>
              <a:t> handwrite on label anywhere….</a:t>
            </a:r>
          </a:p>
          <a:p>
            <a:endParaRPr lang="en-US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30" y="1094204"/>
            <a:ext cx="8899984" cy="468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60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97554" y="456372"/>
            <a:ext cx="5748824" cy="697831"/>
          </a:xfrm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Why is this important?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62370" y="1522044"/>
            <a:ext cx="9330922" cy="4114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Lost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Lost to Testing/Mishandled specimens: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/>
              <a:t>In the event of a missing specimen, use the “Missing Specimen Investigation” form. Link: </a:t>
            </a:r>
            <a:r>
              <a:rPr lang="en-US" dirty="0">
                <a:hlinkClick r:id="rId2"/>
              </a:rPr>
              <a:t>Missing Specimen Form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/>
              <a:t>Quality of patient care can be effected which could lead to additional procedures or testing for the patient.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/>
              <a:t>Reportable (lost specimen) events are reported to CMS (Center for Medicare and Medicaid Services).  CMS mandates that lost specimens that are considered irretrievable or irreplaceable must be reported.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5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669" y="540262"/>
            <a:ext cx="10613149" cy="1129148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Definition of LOST and LTEST</a:t>
            </a:r>
            <a:r>
              <a:rPr lang="en-US" dirty="0"/>
              <a:t>: </a:t>
            </a:r>
            <a:br>
              <a:rPr lang="en-US" dirty="0"/>
            </a:br>
            <a:r>
              <a:rPr lang="en-US" sz="2800" dirty="0"/>
              <a:t>Cancel, Credit, and Reporting in Compass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466981" y="2084301"/>
            <a:ext cx="8801144" cy="41148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DEL-LOST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b="1" dirty="0"/>
              <a:t>Specimen is Lost</a:t>
            </a:r>
          </a:p>
          <a:p>
            <a:pPr lvl="2" algn="l">
              <a:lnSpc>
                <a:spcPct val="100000"/>
              </a:lnSpc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/>
              <a:t>Specimen </a:t>
            </a:r>
            <a:r>
              <a:rPr lang="en-US" i="1" dirty="0"/>
              <a:t>cannot be located </a:t>
            </a:r>
            <a:r>
              <a:rPr lang="en-US" dirty="0"/>
              <a:t>and testing cannot be completed. A Compass Patient Safety Event (PSE) needs to be completed (If possible, a new specimen will need to be collected)</a:t>
            </a:r>
          </a:p>
          <a:p>
            <a:pPr marL="914400" lvl="2" indent="-342900" algn="l">
              <a:spcAft>
                <a:spcPts val="0"/>
              </a:spcAft>
              <a:buClr>
                <a:srgbClr val="7A0019"/>
              </a:buClr>
            </a:pPr>
            <a:endParaRPr lang="en-US" dirty="0"/>
          </a:p>
          <a:p>
            <a:pPr algn="l">
              <a:lnSpc>
                <a:spcPct val="100000"/>
              </a:lnSpc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DEL-LTEST</a:t>
            </a:r>
            <a:r>
              <a:rPr lang="en-US" dirty="0"/>
              <a:t> = </a:t>
            </a:r>
            <a:r>
              <a:rPr lang="en-US" b="1" dirty="0"/>
              <a:t>Specimen was Mishandled</a:t>
            </a:r>
          </a:p>
          <a:p>
            <a:pPr lvl="2" algn="l">
              <a:lnSpc>
                <a:spcPct val="100000"/>
              </a:lnSpc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/>
              <a:t>Testing can be performed if another draw/specimen is available (regardless of impact to the diagnosis, a Compass Patient Safety Event (PSE) </a:t>
            </a:r>
            <a:r>
              <a:rPr lang="en-US" b="1" i="1" dirty="0"/>
              <a:t>must</a:t>
            </a:r>
            <a:r>
              <a:rPr lang="en-US" dirty="0"/>
              <a:t> be completed). </a:t>
            </a:r>
            <a:r>
              <a:rPr lang="en-US" b="1" i="1" dirty="0"/>
              <a:t>Test must be credited and reordered on a new accession number to ensure proper documentation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112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0411" y="704675"/>
            <a:ext cx="6249798" cy="679509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System Procedures: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14213" y="1828801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Geneva" charset="-128"/>
              </a:rPr>
              <a:t>Please read the procedure that outlines the changes and requirements that are highlighted in this module.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32D92"/>
                </a:solidFill>
                <a:effectLst/>
                <a:uLnTx/>
                <a:uFillTx/>
                <a:latin typeface="Arial"/>
                <a:ea typeface="Geneva" charset="-128"/>
                <a:hlinkClick r:id="rId2"/>
              </a:rPr>
              <a:t>Specimen Packaging and Labeling for Shipping &amp; Transport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32D92"/>
              </a:solidFill>
              <a:effectLst/>
              <a:uLnTx/>
              <a:uFillTx/>
              <a:latin typeface="Arial"/>
              <a:ea typeface="Geneva" charset="-128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A32D92"/>
                </a:solidFill>
                <a:effectLst/>
                <a:uLnTx/>
                <a:uFillTx/>
                <a:latin typeface="Arial"/>
                <a:ea typeface="Geneva" charset="-128"/>
                <a:hlinkClick r:id="rId3"/>
              </a:rPr>
              <a:t>Workaid: Pathology Specimen Tracking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A32D92"/>
              </a:solidFill>
              <a:effectLst/>
              <a:uLnTx/>
              <a:uFillTx/>
              <a:latin typeface="Arial"/>
              <a:ea typeface="Geneva" charset="-128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Geneva" charset="-128"/>
                <a:hlinkClick r:id="rId4"/>
              </a:rPr>
              <a:t>Canceling and Crediting Orders and Results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A32D92"/>
              </a:solidFill>
              <a:effectLst/>
              <a:uLnTx/>
              <a:uFillTx/>
              <a:latin typeface="Arial"/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280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2610" y="422816"/>
            <a:ext cx="6477323" cy="697831"/>
          </a:xfrm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Sunquest Label Refresher: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42" y="1439223"/>
            <a:ext cx="7474268" cy="418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775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rgbClr val="FFFFFF"/>
      </a:lt1>
      <a:dk2>
        <a:srgbClr val="7A0019"/>
      </a:dk2>
      <a:lt2>
        <a:srgbClr val="A6192E"/>
      </a:lt2>
      <a:accent1>
        <a:srgbClr val="5B0013"/>
      </a:accent1>
      <a:accent2>
        <a:srgbClr val="FFCC33"/>
      </a:accent2>
      <a:accent3>
        <a:srgbClr val="FFDE7A"/>
      </a:accent3>
      <a:accent4>
        <a:srgbClr val="FFB71E"/>
      </a:accent4>
      <a:accent5>
        <a:srgbClr val="D4D6D2"/>
      </a:accent5>
      <a:accent6>
        <a:srgbClr val="777678"/>
      </a:accent6>
      <a:hlink>
        <a:srgbClr val="5A5A5A"/>
      </a:hlink>
      <a:folHlink>
        <a:srgbClr val="34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2352</Words>
  <Application>Microsoft Office PowerPoint</Application>
  <PresentationFormat>Widescreen</PresentationFormat>
  <Paragraphs>293</Paragraphs>
  <Slides>42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Arial Narrow</vt:lpstr>
      <vt:lpstr>Baskerville Old Face</vt:lpstr>
      <vt:lpstr>Calibri</vt:lpstr>
      <vt:lpstr>Courier New</vt:lpstr>
      <vt:lpstr>Georgia</vt:lpstr>
      <vt:lpstr>Lucida Bright</vt:lpstr>
      <vt:lpstr>Times New Roman</vt:lpstr>
      <vt:lpstr>Wingdings</vt:lpstr>
      <vt:lpstr>Office Theme</vt:lpstr>
      <vt:lpstr>PowerPoint Presentation</vt:lpstr>
      <vt:lpstr>Objectives:</vt:lpstr>
      <vt:lpstr>Purpose:  Standardizing Tracking and Processing</vt:lpstr>
      <vt:lpstr> </vt:lpstr>
      <vt:lpstr>What is wrong with these pictures?</vt:lpstr>
      <vt:lpstr>Why is this important?</vt:lpstr>
      <vt:lpstr>Definition of LOST and LTEST:  Cancel, Credit, and Reporting in Compass</vt:lpstr>
      <vt:lpstr>System Procedures:</vt:lpstr>
      <vt:lpstr>Sunquest Label Refresher:             </vt:lpstr>
      <vt:lpstr>Common Shipping Errors:</vt:lpstr>
      <vt:lpstr>Lab Guide Refresher:</vt:lpstr>
      <vt:lpstr> Lab Guide Refresher example:</vt:lpstr>
      <vt:lpstr>Lab Guide Refresher Example:</vt:lpstr>
      <vt:lpstr>Sending Laboratory Responsibilities:</vt:lpstr>
      <vt:lpstr>Specimen Labeling: Use CID Label</vt:lpstr>
      <vt:lpstr>Tracking in Sunquest:  Obtain a CID Label</vt:lpstr>
      <vt:lpstr>Tracking in Sunquest (continued): Generate a Batch</vt:lpstr>
      <vt:lpstr>Tracking in Sunquest (continued): Generate a Batch:</vt:lpstr>
      <vt:lpstr>Where to Send Specimens:</vt:lpstr>
      <vt:lpstr>Sending Laboratory Responsibilities:</vt:lpstr>
      <vt:lpstr>MHealth Fairview Custom Specimen Packaging</vt:lpstr>
      <vt:lpstr>Specimen Packaging: </vt:lpstr>
      <vt:lpstr>Packaging Specimens: Guidelines </vt:lpstr>
      <vt:lpstr>Packaging Specimens:  GCPCR/CHPCR &amp; eSwab</vt:lpstr>
      <vt:lpstr>Packaging Specimens: Culture Plates</vt:lpstr>
      <vt:lpstr>Standard Specimen Bag Labeling</vt:lpstr>
      <vt:lpstr>Labeling specimens Bag(s) for Transport</vt:lpstr>
      <vt:lpstr>Labeling Specimens Bag(s) for Transport</vt:lpstr>
      <vt:lpstr>PowerPoint Presentation</vt:lpstr>
      <vt:lpstr>Delivery/Pickup REQUIREMENT: WARM HANDOFF       </vt:lpstr>
      <vt:lpstr>LOST SPECIMEN: Risk Reduction</vt:lpstr>
      <vt:lpstr>Outgoing Specimen(s): Courier Pick-up </vt:lpstr>
      <vt:lpstr>Incoming Specimen(s): Courier Drop-off</vt:lpstr>
      <vt:lpstr>Receiving Laboratory Responsibilities:</vt:lpstr>
      <vt:lpstr>Tracking in Sunquest:  Disbanding a Batch</vt:lpstr>
      <vt:lpstr>Receiving Lab Responsibilities </vt:lpstr>
      <vt:lpstr>Receiving Location Responsibilities:</vt:lpstr>
      <vt:lpstr>Compliance and Education:</vt:lpstr>
      <vt:lpstr>For 24/7 Courier Issues, questions or assistance: Call 612-273-4652</vt:lpstr>
      <vt:lpstr>Summary:</vt:lpstr>
      <vt:lpstr>Who to contact with questions?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Mahady</dc:creator>
  <cp:lastModifiedBy>Hill, Carol L</cp:lastModifiedBy>
  <cp:revision>196</cp:revision>
  <dcterms:created xsi:type="dcterms:W3CDTF">2019-07-24T14:11:28Z</dcterms:created>
  <dcterms:modified xsi:type="dcterms:W3CDTF">2020-10-09T16:54:52Z</dcterms:modified>
</cp:coreProperties>
</file>