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4" r:id="rId6"/>
    <p:sldId id="265"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7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131848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174376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8435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370496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91703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304210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92326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250031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86143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362599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64A0E-EFC0-40DF-B3C0-42DAA94396B5}"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97D7B-7630-445A-B0F1-D0DB515F951D}" type="slidenum">
              <a:rPr lang="en-US" smtClean="0"/>
              <a:t>‹#›</a:t>
            </a:fld>
            <a:endParaRPr lang="en-US" dirty="0"/>
          </a:p>
        </p:txBody>
      </p:sp>
    </p:spTree>
    <p:extLst>
      <p:ext uri="{BB962C8B-B14F-4D97-AF65-F5344CB8AC3E}">
        <p14:creationId xmlns:p14="http://schemas.microsoft.com/office/powerpoint/2010/main" val="13381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64A0E-EFC0-40DF-B3C0-42DAA94396B5}" type="datetimeFigureOut">
              <a:rPr lang="en-US" smtClean="0"/>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7D7B-7630-445A-B0F1-D0DB515F951D}" type="slidenum">
              <a:rPr lang="en-US" smtClean="0"/>
              <a:t>‹#›</a:t>
            </a:fld>
            <a:endParaRPr lang="en-US" dirty="0"/>
          </a:p>
        </p:txBody>
      </p:sp>
    </p:spTree>
    <p:extLst>
      <p:ext uri="{BB962C8B-B14F-4D97-AF65-F5344CB8AC3E}">
        <p14:creationId xmlns:p14="http://schemas.microsoft.com/office/powerpoint/2010/main" val="83937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352800" cy="869950"/>
          </a:xfrm>
          <a:solidFill>
            <a:schemeClr val="accent6">
              <a:lumMod val="60000"/>
              <a:lumOff val="40000"/>
            </a:schemeClr>
          </a:solidFill>
        </p:spPr>
        <p:txBody>
          <a:bodyPr/>
          <a:lstStyle/>
          <a:p>
            <a:r>
              <a:rPr lang="en-US" dirty="0" smtClean="0"/>
              <a:t>            </a:t>
            </a:r>
            <a:r>
              <a:rPr lang="en-US" dirty="0" smtClean="0"/>
              <a:t>     </a:t>
            </a:r>
            <a:r>
              <a:rPr lang="en-US" dirty="0" smtClean="0"/>
              <a:t>A Change in </a:t>
            </a:r>
            <a:br>
              <a:rPr lang="en-US" dirty="0" smtClean="0"/>
            </a:br>
            <a:r>
              <a:rPr lang="en-US" dirty="0" smtClean="0"/>
              <a:t>     </a:t>
            </a:r>
            <a:r>
              <a:rPr lang="en-US" dirty="0" smtClean="0"/>
              <a:t>    Blood </a:t>
            </a:r>
            <a:r>
              <a:rPr lang="en-US" dirty="0" smtClean="0"/>
              <a:t>Culture Bottles</a:t>
            </a:r>
            <a:endParaRPr lang="en-US" dirty="0"/>
          </a:p>
        </p:txBody>
      </p:sp>
      <p:sp>
        <p:nvSpPr>
          <p:cNvPr id="6" name="Text Placeholder 5"/>
          <p:cNvSpPr>
            <a:spLocks noGrp="1"/>
          </p:cNvSpPr>
          <p:nvPr>
            <p:ph type="body" sz="half" idx="2"/>
          </p:nvPr>
        </p:nvSpPr>
        <p:spPr>
          <a:xfrm>
            <a:off x="457200" y="1435100"/>
            <a:ext cx="3352800" cy="4691063"/>
          </a:xfrm>
          <a:solidFill>
            <a:schemeClr val="accent6">
              <a:lumMod val="20000"/>
              <a:lumOff val="80000"/>
            </a:schemeClr>
          </a:solidFill>
        </p:spPr>
        <p:txBody>
          <a:bodyPr>
            <a:normAutofit/>
          </a:bodyPr>
          <a:lstStyle/>
          <a:p>
            <a:r>
              <a:rPr lang="en-US" sz="1600" dirty="0" smtClean="0"/>
              <a:t>We are converting our </a:t>
            </a:r>
          </a:p>
          <a:p>
            <a:r>
              <a:rPr lang="en-US" sz="1600" dirty="0" smtClean="0"/>
              <a:t>Blood Culture System to the</a:t>
            </a:r>
          </a:p>
          <a:p>
            <a:r>
              <a:rPr lang="en-US" sz="1600" dirty="0" smtClean="0"/>
              <a:t> BD BACTEC Blood Culture System.</a:t>
            </a:r>
          </a:p>
          <a:p>
            <a:endParaRPr lang="en-US" sz="1600" dirty="0"/>
          </a:p>
          <a:p>
            <a:r>
              <a:rPr lang="en-US" sz="1600" dirty="0" smtClean="0"/>
              <a:t>This system uses the BD BACTEC FX Analyzer.</a:t>
            </a:r>
          </a:p>
          <a:p>
            <a:endParaRPr lang="en-US" sz="1600" dirty="0"/>
          </a:p>
          <a:p>
            <a:r>
              <a:rPr lang="en-US" sz="1600" dirty="0" smtClean="0"/>
              <a:t>You will notice the different shape of the blood culture collection bottles.</a:t>
            </a:r>
          </a:p>
          <a:p>
            <a:endParaRPr lang="en-US" sz="1600" dirty="0"/>
          </a:p>
          <a:p>
            <a:r>
              <a:rPr lang="en-US" sz="1600" dirty="0" smtClean="0"/>
              <a:t> You will be able to use the adapters that you currently use to collect blood in our current tubes.</a:t>
            </a:r>
          </a:p>
          <a:p>
            <a:endParaRPr lang="en-US" sz="16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6007" y="273050"/>
            <a:ext cx="4652961" cy="620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87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352800" cy="869950"/>
          </a:xfrm>
          <a:solidFill>
            <a:schemeClr val="accent6">
              <a:lumMod val="60000"/>
              <a:lumOff val="40000"/>
            </a:schemeClr>
          </a:solidFill>
        </p:spPr>
        <p:txBody>
          <a:bodyPr/>
          <a:lstStyle/>
          <a:p>
            <a:r>
              <a:rPr lang="en-US" dirty="0" smtClean="0"/>
              <a:t>             </a:t>
            </a:r>
            <a:r>
              <a:rPr lang="en-US" dirty="0" smtClean="0"/>
              <a:t>    A </a:t>
            </a:r>
            <a:r>
              <a:rPr lang="en-US" dirty="0" smtClean="0"/>
              <a:t>Change in </a:t>
            </a:r>
            <a:br>
              <a:rPr lang="en-US" dirty="0" smtClean="0"/>
            </a:br>
            <a:r>
              <a:rPr lang="en-US" dirty="0" smtClean="0"/>
              <a:t>    </a:t>
            </a:r>
            <a:r>
              <a:rPr lang="en-US" dirty="0" smtClean="0"/>
              <a:t>    </a:t>
            </a:r>
            <a:r>
              <a:rPr lang="en-US" dirty="0" smtClean="0"/>
              <a:t>Blood Culture Bottles</a:t>
            </a:r>
            <a:endParaRPr lang="en-US" dirty="0"/>
          </a:p>
        </p:txBody>
      </p:sp>
      <p:sp>
        <p:nvSpPr>
          <p:cNvPr id="6" name="Text Placeholder 5"/>
          <p:cNvSpPr>
            <a:spLocks noGrp="1"/>
          </p:cNvSpPr>
          <p:nvPr>
            <p:ph type="body" sz="half" idx="2"/>
          </p:nvPr>
        </p:nvSpPr>
        <p:spPr>
          <a:xfrm>
            <a:off x="457200" y="1219200"/>
            <a:ext cx="3352800" cy="5257800"/>
          </a:xfrm>
          <a:solidFill>
            <a:schemeClr val="accent6">
              <a:lumMod val="20000"/>
              <a:lumOff val="80000"/>
            </a:schemeClr>
          </a:solidFill>
        </p:spPr>
        <p:txBody>
          <a:bodyPr>
            <a:normAutofit/>
          </a:bodyPr>
          <a:lstStyle/>
          <a:p>
            <a:r>
              <a:rPr lang="en-US" sz="1600" dirty="0" smtClean="0"/>
              <a:t>The Pediatric volume blood culture bottle is Pink and has a draw volume of 1-3 mls</a:t>
            </a:r>
          </a:p>
          <a:p>
            <a:r>
              <a:rPr lang="en-US" sz="1600" dirty="0" smtClean="0"/>
              <a:t>Minimum draw is </a:t>
            </a:r>
            <a:r>
              <a:rPr lang="en-US" sz="1600" dirty="0"/>
              <a:t> </a:t>
            </a:r>
            <a:r>
              <a:rPr lang="en-US" sz="1600" dirty="0" smtClean="0"/>
              <a:t>0.5 mls.</a:t>
            </a:r>
          </a:p>
          <a:p>
            <a:r>
              <a:rPr lang="en-US" sz="1600" dirty="0" smtClean="0"/>
              <a:t>The pediatric blood culture bottle is a glass bottle.</a:t>
            </a:r>
          </a:p>
          <a:p>
            <a:endParaRPr lang="en-US" sz="1600" dirty="0"/>
          </a:p>
          <a:p>
            <a:r>
              <a:rPr lang="en-US" sz="1600" dirty="0" smtClean="0"/>
              <a:t>The adult blood culture bottle set is made up of an aerobic bottle with the Blue band/grey cover for the top and an anaerobic/lytic bottle with a purple band and purple cover for the top.</a:t>
            </a:r>
          </a:p>
          <a:p>
            <a:endParaRPr lang="en-US" sz="1600" dirty="0" smtClean="0"/>
          </a:p>
          <a:p>
            <a:r>
              <a:rPr lang="en-US" sz="1600" dirty="0" smtClean="0"/>
              <a:t>Each adult bottle has an optimal draw of 8 mls to 10 mls.</a:t>
            </a:r>
          </a:p>
          <a:p>
            <a:r>
              <a:rPr lang="en-US" sz="1600" dirty="0" smtClean="0"/>
              <a:t>The minimum volume for each adult bottle is 3 mls.</a:t>
            </a:r>
          </a:p>
          <a:p>
            <a:r>
              <a:rPr lang="en-US" sz="1600" dirty="0" smtClean="0"/>
              <a:t>The adult blood culture bottles are plastic.</a:t>
            </a:r>
            <a:endParaRPr lang="en-US" sz="16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6008" y="273050"/>
            <a:ext cx="4389834"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8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648200" cy="717550"/>
          </a:xfrm>
          <a:solidFill>
            <a:schemeClr val="accent6">
              <a:lumMod val="60000"/>
              <a:lumOff val="40000"/>
            </a:schemeClr>
          </a:solidFill>
        </p:spPr>
        <p:txBody>
          <a:bodyPr/>
          <a:lstStyle/>
          <a:p>
            <a:r>
              <a:rPr lang="en-US" dirty="0" smtClean="0"/>
              <a:t>              </a:t>
            </a:r>
            <a:r>
              <a:rPr lang="en-US" dirty="0" smtClean="0"/>
              <a:t>             A </a:t>
            </a:r>
            <a:r>
              <a:rPr lang="en-US" dirty="0" smtClean="0"/>
              <a:t>Change in </a:t>
            </a:r>
            <a:br>
              <a:rPr lang="en-US" dirty="0" smtClean="0"/>
            </a:br>
            <a:r>
              <a:rPr lang="en-US" dirty="0" smtClean="0"/>
              <a:t>      </a:t>
            </a:r>
            <a:r>
              <a:rPr lang="en-US" dirty="0" smtClean="0"/>
              <a:t>              Blood </a:t>
            </a:r>
            <a:r>
              <a:rPr lang="en-US" dirty="0" smtClean="0"/>
              <a:t>Culture Bottles</a:t>
            </a:r>
            <a:endParaRPr lang="en-US" dirty="0"/>
          </a:p>
        </p:txBody>
      </p:sp>
      <p:sp>
        <p:nvSpPr>
          <p:cNvPr id="4" name="Text Placeholder 3"/>
          <p:cNvSpPr>
            <a:spLocks noGrp="1"/>
          </p:cNvSpPr>
          <p:nvPr>
            <p:ph type="body" sz="half" idx="2"/>
          </p:nvPr>
        </p:nvSpPr>
        <p:spPr>
          <a:xfrm>
            <a:off x="457200" y="838200"/>
            <a:ext cx="4648200" cy="5562600"/>
          </a:xfrm>
          <a:solidFill>
            <a:schemeClr val="accent6">
              <a:lumMod val="20000"/>
              <a:lumOff val="80000"/>
            </a:schemeClr>
          </a:solidFill>
        </p:spPr>
        <p:txBody>
          <a:bodyPr>
            <a:noAutofit/>
          </a:bodyPr>
          <a:lstStyle/>
          <a:p>
            <a:endParaRPr lang="en-US" sz="1600" dirty="0" smtClean="0"/>
          </a:p>
          <a:p>
            <a:r>
              <a:rPr lang="en-US" sz="1600" dirty="0" smtClean="0"/>
              <a:t>At left are the adult blood culture bottles.</a:t>
            </a:r>
          </a:p>
          <a:p>
            <a:r>
              <a:rPr lang="en-US" sz="1600" dirty="0" smtClean="0"/>
              <a:t>  </a:t>
            </a:r>
          </a:p>
          <a:p>
            <a:r>
              <a:rPr lang="en-US" sz="1600" dirty="0" smtClean="0"/>
              <a:t>Please note the aerobic blood culture bottle (blue/gray top) has beads in the culture medium.  </a:t>
            </a:r>
          </a:p>
          <a:p>
            <a:r>
              <a:rPr lang="en-US" sz="1600" dirty="0" smtClean="0"/>
              <a:t>The anaerobic blood culture bottle (purple) does not have the beads in the culture medium. </a:t>
            </a:r>
          </a:p>
          <a:p>
            <a:r>
              <a:rPr lang="en-US" sz="1600" dirty="0" smtClean="0"/>
              <a:t> </a:t>
            </a:r>
            <a:endParaRPr lang="en-US" sz="1600" dirty="0"/>
          </a:p>
          <a:p>
            <a:r>
              <a:rPr lang="en-US" sz="1600" dirty="0" smtClean="0"/>
              <a:t>The pediatric blood culture bottle (pink, not pictured here) also has beads in the culture medium.</a:t>
            </a:r>
          </a:p>
          <a:p>
            <a:endParaRPr lang="en-US" sz="1600" dirty="0" smtClean="0"/>
          </a:p>
          <a:p>
            <a:r>
              <a:rPr lang="en-US" sz="1600" dirty="0" smtClean="0"/>
              <a:t>The beads in the adult aerobic bottle and the pediatric bottle will absorb antibiotics that have been given to the patient before the blood cultures are drawn.</a:t>
            </a:r>
          </a:p>
          <a:p>
            <a:r>
              <a:rPr lang="en-US" sz="1600" dirty="0" smtClean="0"/>
              <a:t>  </a:t>
            </a:r>
          </a:p>
          <a:p>
            <a:r>
              <a:rPr lang="en-US" sz="1600" dirty="0" smtClean="0"/>
              <a:t>The adult anaerobic bottle medium will lyse the blood that is drawn into the bottle as part of the culture process.</a:t>
            </a:r>
            <a:endParaRPr lang="en-US" sz="16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04800"/>
            <a:ext cx="315901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971800"/>
            <a:ext cx="3147210" cy="338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34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886200" cy="717550"/>
          </a:xfrm>
          <a:solidFill>
            <a:schemeClr val="accent6">
              <a:lumMod val="75000"/>
            </a:schemeClr>
          </a:solidFill>
        </p:spPr>
        <p:txBody>
          <a:bodyPr/>
          <a:lstStyle/>
          <a:p>
            <a:r>
              <a:rPr lang="en-US" dirty="0" smtClean="0"/>
              <a:t>             </a:t>
            </a:r>
            <a:r>
              <a:rPr lang="en-US" dirty="0" smtClean="0"/>
              <a:t>       Phlebotomy </a:t>
            </a:r>
            <a:r>
              <a:rPr lang="en-US" dirty="0" smtClean="0"/>
              <a:t/>
            </a:r>
            <a:br>
              <a:rPr lang="en-US" dirty="0" smtClean="0"/>
            </a:br>
            <a:r>
              <a:rPr lang="en-US" dirty="0" smtClean="0"/>
              <a:t>        New </a:t>
            </a:r>
            <a:r>
              <a:rPr lang="en-US" dirty="0" smtClean="0"/>
              <a:t>Blood Culture Bottles</a:t>
            </a:r>
            <a:endParaRPr lang="en-US" dirty="0"/>
          </a:p>
        </p:txBody>
      </p:sp>
      <p:sp>
        <p:nvSpPr>
          <p:cNvPr id="4" name="Text Placeholder 3"/>
          <p:cNvSpPr>
            <a:spLocks noGrp="1"/>
          </p:cNvSpPr>
          <p:nvPr>
            <p:ph type="body" sz="half" idx="2"/>
          </p:nvPr>
        </p:nvSpPr>
        <p:spPr>
          <a:xfrm>
            <a:off x="457200" y="1219200"/>
            <a:ext cx="3886200" cy="4906963"/>
          </a:xfrm>
          <a:solidFill>
            <a:schemeClr val="accent6">
              <a:lumMod val="20000"/>
              <a:lumOff val="80000"/>
            </a:schemeClr>
          </a:solidFill>
        </p:spPr>
        <p:txBody>
          <a:bodyPr>
            <a:normAutofit/>
          </a:bodyPr>
          <a:lstStyle/>
          <a:p>
            <a:endParaRPr lang="en-US" sz="1600" dirty="0" smtClean="0"/>
          </a:p>
          <a:p>
            <a:endParaRPr lang="en-US" sz="1600" dirty="0"/>
          </a:p>
          <a:p>
            <a:r>
              <a:rPr lang="en-US" sz="1600" dirty="0" smtClean="0"/>
              <a:t>When preparing to do a venipuncture, it is recommended that you mark the level of the liquid culture medium on the bottle.  Then mark the end point for the optimum volume to be drawn.  </a:t>
            </a:r>
          </a:p>
          <a:p>
            <a:endParaRPr lang="en-US" sz="1600" dirty="0"/>
          </a:p>
          <a:p>
            <a:r>
              <a:rPr lang="en-US" sz="1600" dirty="0" smtClean="0"/>
              <a:t>This will  allow you to visually access when you have reached the 10 ml mark.</a:t>
            </a:r>
          </a:p>
          <a:p>
            <a:endParaRPr lang="en-US" sz="1600" dirty="0" smtClean="0"/>
          </a:p>
          <a:p>
            <a:r>
              <a:rPr lang="en-US" sz="1600" dirty="0" smtClean="0"/>
              <a:t>Adults—8-10 mls in each bottle</a:t>
            </a:r>
          </a:p>
          <a:p>
            <a:r>
              <a:rPr lang="en-US" sz="1600" dirty="0" smtClean="0"/>
              <a:t>Pediatric – 1-3 mls. (only one bottle drawn)</a:t>
            </a:r>
            <a:endParaRPr lang="en-US" sz="1600"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838200"/>
            <a:ext cx="3680222"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37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717550"/>
          </a:xfrm>
          <a:solidFill>
            <a:schemeClr val="accent6">
              <a:lumMod val="75000"/>
            </a:schemeClr>
          </a:solidFill>
        </p:spPr>
        <p:txBody>
          <a:bodyPr>
            <a:normAutofit/>
          </a:bodyPr>
          <a:lstStyle/>
          <a:p>
            <a:r>
              <a:rPr lang="en-US" dirty="0" smtClean="0"/>
              <a:t>                   </a:t>
            </a:r>
            <a:r>
              <a:rPr lang="en-US" dirty="0" smtClean="0"/>
              <a:t>   Phlebotomy </a:t>
            </a:r>
            <a:r>
              <a:rPr lang="en-US" dirty="0" smtClean="0"/>
              <a:t/>
            </a:r>
            <a:br>
              <a:rPr lang="en-US" dirty="0" smtClean="0"/>
            </a:br>
            <a:r>
              <a:rPr lang="en-US" dirty="0" smtClean="0"/>
              <a:t>     </a:t>
            </a:r>
            <a:r>
              <a:rPr lang="en-US" dirty="0" smtClean="0"/>
              <a:t>  New </a:t>
            </a:r>
            <a:r>
              <a:rPr lang="en-US" dirty="0" smtClean="0"/>
              <a:t>Blood Culture Bottles</a:t>
            </a:r>
            <a:endParaRPr lang="en-US" dirty="0"/>
          </a:p>
        </p:txBody>
      </p:sp>
      <p:sp>
        <p:nvSpPr>
          <p:cNvPr id="3" name="Content Placeholder 2"/>
          <p:cNvSpPr>
            <a:spLocks noGrp="1"/>
          </p:cNvSpPr>
          <p:nvPr>
            <p:ph idx="1"/>
          </p:nvPr>
        </p:nvSpPr>
        <p:spPr>
          <a:xfrm>
            <a:off x="4419600" y="533400"/>
            <a:ext cx="3581400" cy="5472113"/>
          </a:xfrm>
        </p:spPr>
        <p:txBody>
          <a:bodyPr/>
          <a:lstStyle/>
          <a:p>
            <a:pPr marL="0" indent="0">
              <a:buNone/>
            </a:pPr>
            <a:endParaRPr lang="en-US" dirty="0"/>
          </a:p>
        </p:txBody>
      </p:sp>
      <p:sp>
        <p:nvSpPr>
          <p:cNvPr id="4" name="Text Placeholder 3"/>
          <p:cNvSpPr>
            <a:spLocks noGrp="1"/>
          </p:cNvSpPr>
          <p:nvPr>
            <p:ph type="body" sz="half" idx="2"/>
          </p:nvPr>
        </p:nvSpPr>
        <p:spPr>
          <a:xfrm>
            <a:off x="457200" y="1066800"/>
            <a:ext cx="3810000" cy="4953000"/>
          </a:xfrm>
          <a:solidFill>
            <a:schemeClr val="accent6">
              <a:lumMod val="20000"/>
              <a:lumOff val="80000"/>
            </a:schemeClr>
          </a:solidFill>
        </p:spPr>
        <p:txBody>
          <a:bodyPr/>
          <a:lstStyle/>
          <a:p>
            <a:r>
              <a:rPr lang="en-US" sz="1600" dirty="0" smtClean="0"/>
              <a:t>Arm preparation to draw blood cultures with the new bottles has not changed.  Use the same procedure you are already using.</a:t>
            </a:r>
          </a:p>
          <a:p>
            <a:endParaRPr lang="en-US" sz="1600" dirty="0" smtClean="0"/>
          </a:p>
          <a:p>
            <a:r>
              <a:rPr lang="en-US" sz="1600" dirty="0" smtClean="0"/>
              <a:t>You can use the same tube holder you are now using to draw blood in tubes. </a:t>
            </a:r>
          </a:p>
          <a:p>
            <a:r>
              <a:rPr lang="en-US" sz="1600" dirty="0" smtClean="0"/>
              <a:t>This is nice if you have to draw additional tubes for testing.  </a:t>
            </a:r>
          </a:p>
          <a:p>
            <a:r>
              <a:rPr lang="en-US" sz="1600" dirty="0" smtClean="0"/>
              <a:t>As always, draw the blood culture bottles first.</a:t>
            </a:r>
          </a:p>
          <a:p>
            <a:endParaRPr lang="en-US" sz="1600" dirty="0" smtClean="0"/>
          </a:p>
          <a:p>
            <a:r>
              <a:rPr lang="en-US" sz="1600" dirty="0" smtClean="0"/>
              <a:t>Attach a butterfly needle to the tube holder.</a:t>
            </a:r>
          </a:p>
          <a:p>
            <a:endParaRPr lang="en-US" sz="1600" dirty="0"/>
          </a:p>
          <a:p>
            <a:r>
              <a:rPr lang="en-US" sz="1600" dirty="0" smtClean="0"/>
              <a:t>You can draw blood for a culture using a butterfly and syringe, then use a transfer devise to fill the blood culture bottle.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33400"/>
            <a:ext cx="1614425"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74556"/>
            <a:ext cx="1545396" cy="155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05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943600" cy="533400"/>
          </a:xfrm>
          <a:solidFill>
            <a:schemeClr val="accent6">
              <a:lumMod val="75000"/>
            </a:schemeClr>
          </a:solidFill>
        </p:spPr>
        <p:txBody>
          <a:bodyPr/>
          <a:lstStyle/>
          <a:p>
            <a:r>
              <a:rPr lang="en-US" dirty="0" smtClean="0"/>
              <a:t>             Phlebotomy New Blood Culture Bottles</a:t>
            </a:r>
            <a:endParaRPr lang="en-US" dirty="0"/>
          </a:p>
        </p:txBody>
      </p:sp>
      <p:sp>
        <p:nvSpPr>
          <p:cNvPr id="4" name="Text Placeholder 3"/>
          <p:cNvSpPr>
            <a:spLocks noGrp="1"/>
          </p:cNvSpPr>
          <p:nvPr>
            <p:ph type="body" sz="half" idx="2"/>
          </p:nvPr>
        </p:nvSpPr>
        <p:spPr>
          <a:xfrm>
            <a:off x="457200" y="609600"/>
            <a:ext cx="5943600" cy="5943600"/>
          </a:xfrm>
          <a:solidFill>
            <a:schemeClr val="accent6">
              <a:lumMod val="20000"/>
              <a:lumOff val="80000"/>
            </a:schemeClr>
          </a:solidFill>
        </p:spPr>
        <p:txBody>
          <a:bodyPr>
            <a:normAutofit/>
          </a:bodyPr>
          <a:lstStyle/>
          <a:p>
            <a:r>
              <a:rPr lang="en-US" sz="1500" dirty="0" smtClean="0"/>
              <a:t>Flip off the top cover on the blood culture bottle.</a:t>
            </a:r>
          </a:p>
          <a:p>
            <a:r>
              <a:rPr lang="en-US" sz="1500" b="1" i="1" dirty="0" smtClean="0"/>
              <a:t>NOTE: Wipe the top of each bottle with a alcohol wipe</a:t>
            </a:r>
            <a:r>
              <a:rPr lang="en-US" sz="1500" b="1" i="1" dirty="0"/>
              <a:t> </a:t>
            </a:r>
            <a:r>
              <a:rPr lang="en-US" sz="1500" b="1" i="1" dirty="0" smtClean="0"/>
              <a:t>(pictured at right). Do not use other products ( the stopper will start degrading)</a:t>
            </a:r>
            <a:endParaRPr lang="en-US" sz="1500" dirty="0" smtClean="0"/>
          </a:p>
          <a:p>
            <a:r>
              <a:rPr lang="en-US" sz="1500" dirty="0" smtClean="0"/>
              <a:t>Skin preparation is the same process we currently use.</a:t>
            </a:r>
          </a:p>
          <a:p>
            <a:r>
              <a:rPr lang="en-US" sz="1500" dirty="0" smtClean="0"/>
              <a:t>Perform venipuncture according to the  CH Blood Culture procedure.</a:t>
            </a:r>
          </a:p>
          <a:p>
            <a:endParaRPr lang="en-US" sz="1500" dirty="0" smtClean="0"/>
          </a:p>
          <a:p>
            <a:r>
              <a:rPr lang="en-US" sz="1500" b="1" dirty="0" smtClean="0"/>
              <a:t>NOTE:</a:t>
            </a:r>
            <a:r>
              <a:rPr lang="en-US" sz="1500" dirty="0" smtClean="0"/>
              <a:t> When drawing blood into the blood culture bottles, stand the bottles  upright (pictured at right). </a:t>
            </a:r>
          </a:p>
          <a:p>
            <a:r>
              <a:rPr lang="en-US" sz="1500" dirty="0" smtClean="0"/>
              <a:t> </a:t>
            </a:r>
          </a:p>
          <a:p>
            <a:r>
              <a:rPr lang="en-US" sz="1500" dirty="0" smtClean="0"/>
              <a:t>This is done so that you can see the volume that is being drawn</a:t>
            </a:r>
            <a:r>
              <a:rPr lang="en-US" sz="1500" dirty="0"/>
              <a:t> </a:t>
            </a:r>
            <a:r>
              <a:rPr lang="en-US" sz="1500" dirty="0" smtClean="0"/>
              <a:t>and will help prevent back flow of the culture media.</a:t>
            </a:r>
          </a:p>
          <a:p>
            <a:endParaRPr lang="en-US" sz="1500" dirty="0" smtClean="0"/>
          </a:p>
          <a:p>
            <a:r>
              <a:rPr lang="en-US" sz="1500" dirty="0" smtClean="0"/>
              <a:t>Pull the bottle out of the holder when you see that 10 mls has been drawn. Immediately put the holder on the second bottle. If not, the bottle will continue to draw blood over the 10 ml mark if allowed.  You don’t want to go over 10 mls. </a:t>
            </a:r>
          </a:p>
          <a:p>
            <a:r>
              <a:rPr lang="en-US" sz="1500" dirty="0" smtClean="0"/>
              <a:t>  </a:t>
            </a:r>
          </a:p>
          <a:p>
            <a:r>
              <a:rPr lang="en-US" sz="1500" dirty="0" smtClean="0"/>
              <a:t>The volume of culture media in the adult bottle is specifically measured to facilitate optimal growth using 8-10 mls of blood</a:t>
            </a:r>
            <a:r>
              <a:rPr lang="en-US" sz="1600" dirty="0" smtClean="0"/>
              <a:t>.</a:t>
            </a:r>
          </a:p>
          <a:p>
            <a:endParaRPr lang="en-US" sz="1600" dirty="0" smtClean="0"/>
          </a:p>
          <a:p>
            <a:r>
              <a:rPr lang="en-US" sz="1600" dirty="0"/>
              <a:t>The same hold true for a pediatric draw.  </a:t>
            </a:r>
            <a:r>
              <a:rPr lang="en-US" sz="1600" dirty="0" smtClean="0"/>
              <a:t>Keep the bottle in a upright position while drawing blood, and you </a:t>
            </a:r>
            <a:r>
              <a:rPr lang="en-US" sz="1600" dirty="0"/>
              <a:t>don’t want to go over 3 mls.</a:t>
            </a:r>
          </a:p>
          <a:p>
            <a:endParaRPr lang="en-US" sz="16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38200"/>
            <a:ext cx="208733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7954" y="3962400"/>
            <a:ext cx="2057400" cy="21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962400" cy="793750"/>
          </a:xfrm>
          <a:solidFill>
            <a:schemeClr val="accent6">
              <a:lumMod val="75000"/>
            </a:schemeClr>
          </a:solidFill>
        </p:spPr>
        <p:txBody>
          <a:bodyPr>
            <a:normAutofit/>
          </a:bodyPr>
          <a:lstStyle/>
          <a:p>
            <a:r>
              <a:rPr lang="en-US" dirty="0" smtClean="0"/>
              <a:t>                 Phlebotomy </a:t>
            </a:r>
            <a:br>
              <a:rPr lang="en-US" dirty="0" smtClean="0"/>
            </a:br>
            <a:r>
              <a:rPr lang="en-US" dirty="0" smtClean="0"/>
              <a:t>     New Blood Culture Bottles</a:t>
            </a:r>
            <a:endParaRPr lang="en-US" dirty="0"/>
          </a:p>
        </p:txBody>
      </p:sp>
      <p:sp>
        <p:nvSpPr>
          <p:cNvPr id="4" name="Text Placeholder 3"/>
          <p:cNvSpPr>
            <a:spLocks noGrp="1"/>
          </p:cNvSpPr>
          <p:nvPr>
            <p:ph type="body" sz="half" idx="2"/>
          </p:nvPr>
        </p:nvSpPr>
        <p:spPr>
          <a:xfrm>
            <a:off x="381000" y="838200"/>
            <a:ext cx="3962400" cy="5257800"/>
          </a:xfrm>
          <a:solidFill>
            <a:schemeClr val="accent6">
              <a:lumMod val="20000"/>
              <a:lumOff val="80000"/>
            </a:schemeClr>
          </a:solidFill>
        </p:spPr>
        <p:txBody>
          <a:bodyPr>
            <a:normAutofit fontScale="92500"/>
          </a:bodyPr>
          <a:lstStyle/>
          <a:p>
            <a:endParaRPr lang="en-US" sz="1600" dirty="0" smtClean="0"/>
          </a:p>
          <a:p>
            <a:r>
              <a:rPr lang="en-US" sz="1600" dirty="0" smtClean="0"/>
              <a:t>The blood culture bottles have a bar code  label affixed by the manufacturer. </a:t>
            </a:r>
          </a:p>
          <a:p>
            <a:r>
              <a:rPr lang="en-US" sz="1600" dirty="0" smtClean="0"/>
              <a:t> </a:t>
            </a:r>
          </a:p>
          <a:p>
            <a:r>
              <a:rPr lang="en-US" sz="1600" dirty="0" smtClean="0"/>
              <a:t>When placing the patient order bar code label to not cover the manufacturer’s bar code label</a:t>
            </a:r>
          </a:p>
          <a:p>
            <a:r>
              <a:rPr lang="en-US" sz="1600" dirty="0" smtClean="0"/>
              <a:t> </a:t>
            </a:r>
          </a:p>
          <a:p>
            <a:r>
              <a:rPr lang="en-US" sz="1600" dirty="0" smtClean="0"/>
              <a:t>The Analyzer needs to read both bar code labels.</a:t>
            </a:r>
          </a:p>
          <a:p>
            <a:endParaRPr lang="en-US" sz="1600" dirty="0" smtClean="0"/>
          </a:p>
          <a:p>
            <a:r>
              <a:rPr lang="en-US" sz="1600" dirty="0" smtClean="0"/>
              <a:t>By placing the order bar code label across from the volume markings (pictured at right), the patient information, manufacturer’s bar code, and the bottle’s lot number and expiration date will be visible to the staff in Microbiology.</a:t>
            </a:r>
          </a:p>
          <a:p>
            <a:endParaRPr lang="en-US" sz="1600" dirty="0" smtClean="0"/>
          </a:p>
          <a:p>
            <a:r>
              <a:rPr lang="en-US" sz="1600" dirty="0" smtClean="0"/>
              <a:t>Once drawn, the blood culture bottles can remain at room temperature for up to 48 hours before needing to get them into the analyzer.</a:t>
            </a:r>
          </a:p>
          <a:p>
            <a:r>
              <a:rPr lang="en-US" sz="1600" u="sng" dirty="0" smtClean="0"/>
              <a:t>Do not </a:t>
            </a:r>
            <a:r>
              <a:rPr lang="en-US" sz="1600" dirty="0" smtClean="0"/>
              <a:t>refrigerate.</a:t>
            </a:r>
            <a:endParaRPr lang="en-US" sz="16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73050"/>
            <a:ext cx="3677642"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633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794</Words>
  <Application>Microsoft Office PowerPoint</Application>
  <PresentationFormat>On-screen Show (4:3)</PresentationFormat>
  <Paragraphs>78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A Change in           Blood Culture Bottles</vt:lpstr>
      <vt:lpstr>                 A Change in          Blood Culture Bottles</vt:lpstr>
      <vt:lpstr>                           A Change in                      Blood Culture Bottles</vt:lpstr>
      <vt:lpstr>                    Phlebotomy          New Blood Culture Bottles</vt:lpstr>
      <vt:lpstr>                      Phlebotomy         New Blood Culture Bottles</vt:lpstr>
      <vt:lpstr>             Phlebotomy New Blood Culture Bottles</vt:lpstr>
      <vt:lpstr>                 Phlebotomy       New Blood Culture Bottles</vt:lpstr>
    </vt:vector>
  </TitlesOfParts>
  <Company>Concord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E Chute</dc:creator>
  <cp:lastModifiedBy>Suzanne E Chute</cp:lastModifiedBy>
  <cp:revision>16</cp:revision>
  <dcterms:created xsi:type="dcterms:W3CDTF">2015-09-28T17:05:49Z</dcterms:created>
  <dcterms:modified xsi:type="dcterms:W3CDTF">2015-09-29T18:49:28Z</dcterms:modified>
</cp:coreProperties>
</file>