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7" r:id="rId2"/>
    <p:sldId id="263" r:id="rId3"/>
    <p:sldId id="262" r:id="rId4"/>
    <p:sldId id="261" r:id="rId5"/>
    <p:sldId id="264" r:id="rId6"/>
    <p:sldId id="265" r:id="rId7"/>
    <p:sldId id="266" r:id="rId8"/>
    <p:sldId id="267" r:id="rId9"/>
    <p:sldId id="268" r:id="rId10"/>
    <p:sldId id="269" r:id="rId11"/>
    <p:sldId id="27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79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A7AC5C0-785F-4D44-A332-D632E2F57120}" type="datetimeFigureOut">
              <a:rPr lang="en-US" smtClean="0"/>
              <a:t>5/27/2016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DF133AE-08DD-490F-A791-B5D2987B85C8}" type="slidenum">
              <a:rPr lang="en-US" smtClean="0"/>
              <a:t>‹#›</a:t>
            </a:fld>
            <a:endParaRPr lang="en-US"/>
          </a:p>
        </p:txBody>
      </p:sp>
    </p:spTree>
    <p:extLst>
      <p:ext uri="{BB962C8B-B14F-4D97-AF65-F5344CB8AC3E}">
        <p14:creationId xmlns:p14="http://schemas.microsoft.com/office/powerpoint/2010/main" val="252882487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B5FFC4-1590-472E-815D-0C089C8E26F7}"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2CD41-3FF5-404C-AF94-84DB696F270E}" type="slidenum">
              <a:rPr lang="en-US" smtClean="0"/>
              <a:t>‹#›</a:t>
            </a:fld>
            <a:endParaRPr lang="en-US"/>
          </a:p>
        </p:txBody>
      </p:sp>
    </p:spTree>
    <p:extLst>
      <p:ext uri="{BB962C8B-B14F-4D97-AF65-F5344CB8AC3E}">
        <p14:creationId xmlns:p14="http://schemas.microsoft.com/office/powerpoint/2010/main" val="2780242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B5FFC4-1590-472E-815D-0C089C8E26F7}"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2CD41-3FF5-404C-AF94-84DB696F270E}" type="slidenum">
              <a:rPr lang="en-US" smtClean="0"/>
              <a:t>‹#›</a:t>
            </a:fld>
            <a:endParaRPr lang="en-US"/>
          </a:p>
        </p:txBody>
      </p:sp>
    </p:spTree>
    <p:extLst>
      <p:ext uri="{BB962C8B-B14F-4D97-AF65-F5344CB8AC3E}">
        <p14:creationId xmlns:p14="http://schemas.microsoft.com/office/powerpoint/2010/main" val="1249465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B5FFC4-1590-472E-815D-0C089C8E26F7}"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2CD41-3FF5-404C-AF94-84DB696F270E}" type="slidenum">
              <a:rPr lang="en-US" smtClean="0"/>
              <a:t>‹#›</a:t>
            </a:fld>
            <a:endParaRPr lang="en-US"/>
          </a:p>
        </p:txBody>
      </p:sp>
    </p:spTree>
    <p:extLst>
      <p:ext uri="{BB962C8B-B14F-4D97-AF65-F5344CB8AC3E}">
        <p14:creationId xmlns:p14="http://schemas.microsoft.com/office/powerpoint/2010/main" val="24384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B5FFC4-1590-472E-815D-0C089C8E26F7}"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2CD41-3FF5-404C-AF94-84DB696F270E}" type="slidenum">
              <a:rPr lang="en-US" smtClean="0"/>
              <a:t>‹#›</a:t>
            </a:fld>
            <a:endParaRPr lang="en-US"/>
          </a:p>
        </p:txBody>
      </p:sp>
    </p:spTree>
    <p:extLst>
      <p:ext uri="{BB962C8B-B14F-4D97-AF65-F5344CB8AC3E}">
        <p14:creationId xmlns:p14="http://schemas.microsoft.com/office/powerpoint/2010/main" val="212766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B5FFC4-1590-472E-815D-0C089C8E26F7}" type="datetimeFigureOut">
              <a:rPr lang="en-US" smtClean="0"/>
              <a:t>5/27/2016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2CD41-3FF5-404C-AF94-84DB696F270E}" type="slidenum">
              <a:rPr lang="en-US" smtClean="0"/>
              <a:t>‹#›</a:t>
            </a:fld>
            <a:endParaRPr lang="en-US"/>
          </a:p>
        </p:txBody>
      </p:sp>
    </p:spTree>
    <p:extLst>
      <p:ext uri="{BB962C8B-B14F-4D97-AF65-F5344CB8AC3E}">
        <p14:creationId xmlns:p14="http://schemas.microsoft.com/office/powerpoint/2010/main" val="2163183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B5FFC4-1590-472E-815D-0C089C8E26F7}" type="datetimeFigureOut">
              <a:rPr lang="en-US" smtClean="0"/>
              <a:t>5/27/2016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A2CD41-3FF5-404C-AF94-84DB696F270E}" type="slidenum">
              <a:rPr lang="en-US" smtClean="0"/>
              <a:t>‹#›</a:t>
            </a:fld>
            <a:endParaRPr lang="en-US"/>
          </a:p>
        </p:txBody>
      </p:sp>
    </p:spTree>
    <p:extLst>
      <p:ext uri="{BB962C8B-B14F-4D97-AF65-F5344CB8AC3E}">
        <p14:creationId xmlns:p14="http://schemas.microsoft.com/office/powerpoint/2010/main" val="4140139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B5FFC4-1590-472E-815D-0C089C8E26F7}" type="datetimeFigureOut">
              <a:rPr lang="en-US" smtClean="0"/>
              <a:t>5/27/2016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A2CD41-3FF5-404C-AF94-84DB696F270E}" type="slidenum">
              <a:rPr lang="en-US" smtClean="0"/>
              <a:t>‹#›</a:t>
            </a:fld>
            <a:endParaRPr lang="en-US"/>
          </a:p>
        </p:txBody>
      </p:sp>
    </p:spTree>
    <p:extLst>
      <p:ext uri="{BB962C8B-B14F-4D97-AF65-F5344CB8AC3E}">
        <p14:creationId xmlns:p14="http://schemas.microsoft.com/office/powerpoint/2010/main" val="4188233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B5FFC4-1590-472E-815D-0C089C8E26F7}" type="datetimeFigureOut">
              <a:rPr lang="en-US" smtClean="0"/>
              <a:t>5/27/2016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A2CD41-3FF5-404C-AF94-84DB696F270E}" type="slidenum">
              <a:rPr lang="en-US" smtClean="0"/>
              <a:t>‹#›</a:t>
            </a:fld>
            <a:endParaRPr lang="en-US"/>
          </a:p>
        </p:txBody>
      </p:sp>
    </p:spTree>
    <p:extLst>
      <p:ext uri="{BB962C8B-B14F-4D97-AF65-F5344CB8AC3E}">
        <p14:creationId xmlns:p14="http://schemas.microsoft.com/office/powerpoint/2010/main" val="3516321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B5FFC4-1590-472E-815D-0C089C8E26F7}" type="datetimeFigureOut">
              <a:rPr lang="en-US" smtClean="0"/>
              <a:t>5/27/2016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A2CD41-3FF5-404C-AF94-84DB696F270E}" type="slidenum">
              <a:rPr lang="en-US" smtClean="0"/>
              <a:t>‹#›</a:t>
            </a:fld>
            <a:endParaRPr lang="en-US"/>
          </a:p>
        </p:txBody>
      </p:sp>
    </p:spTree>
    <p:extLst>
      <p:ext uri="{BB962C8B-B14F-4D97-AF65-F5344CB8AC3E}">
        <p14:creationId xmlns:p14="http://schemas.microsoft.com/office/powerpoint/2010/main" val="3080804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B5FFC4-1590-472E-815D-0C089C8E26F7}" type="datetimeFigureOut">
              <a:rPr lang="en-US" smtClean="0"/>
              <a:t>5/27/2016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A2CD41-3FF5-404C-AF94-84DB696F270E}" type="slidenum">
              <a:rPr lang="en-US" smtClean="0"/>
              <a:t>‹#›</a:t>
            </a:fld>
            <a:endParaRPr lang="en-US"/>
          </a:p>
        </p:txBody>
      </p:sp>
    </p:spTree>
    <p:extLst>
      <p:ext uri="{BB962C8B-B14F-4D97-AF65-F5344CB8AC3E}">
        <p14:creationId xmlns:p14="http://schemas.microsoft.com/office/powerpoint/2010/main" val="3057492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B5FFC4-1590-472E-815D-0C089C8E26F7}" type="datetimeFigureOut">
              <a:rPr lang="en-US" smtClean="0"/>
              <a:t>5/27/2016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A2CD41-3FF5-404C-AF94-84DB696F270E}" type="slidenum">
              <a:rPr lang="en-US" smtClean="0"/>
              <a:t>‹#›</a:t>
            </a:fld>
            <a:endParaRPr lang="en-US"/>
          </a:p>
        </p:txBody>
      </p:sp>
    </p:spTree>
    <p:extLst>
      <p:ext uri="{BB962C8B-B14F-4D97-AF65-F5344CB8AC3E}">
        <p14:creationId xmlns:p14="http://schemas.microsoft.com/office/powerpoint/2010/main" val="1566289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B5FFC4-1590-472E-815D-0C089C8E26F7}" type="datetimeFigureOut">
              <a:rPr lang="en-US" smtClean="0"/>
              <a:t>5/27/2016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A2CD41-3FF5-404C-AF94-84DB696F270E}" type="slidenum">
              <a:rPr lang="en-US" smtClean="0"/>
              <a:t>‹#›</a:t>
            </a:fld>
            <a:endParaRPr lang="en-US"/>
          </a:p>
        </p:txBody>
      </p:sp>
    </p:spTree>
    <p:extLst>
      <p:ext uri="{BB962C8B-B14F-4D97-AF65-F5344CB8AC3E}">
        <p14:creationId xmlns:p14="http://schemas.microsoft.com/office/powerpoint/2010/main" val="2281164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WordArt 7"/>
          <p:cNvSpPr>
            <a:spLocks noChangeArrowheads="1" noChangeShapeType="1" noTextEdit="1"/>
          </p:cNvSpPr>
          <p:nvPr/>
        </p:nvSpPr>
        <p:spPr bwMode="auto">
          <a:xfrm>
            <a:off x="1524000" y="1295400"/>
            <a:ext cx="6553200" cy="4191000"/>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2800" kern="10" dirty="0" smtClean="0">
                <a:ln w="9525">
                  <a:round/>
                  <a:headEnd/>
                  <a:tailEnd/>
                </a:ln>
                <a:gradFill rotWithShape="1">
                  <a:gsLst>
                    <a:gs pos="0">
                      <a:srgbClr val="FFFFCC"/>
                    </a:gs>
                    <a:gs pos="100000">
                      <a:srgbClr val="FF9999"/>
                    </a:gs>
                  </a:gsLst>
                  <a:lin ang="5400000" scaled="1"/>
                </a:gradFill>
                <a:latin typeface="Times New Roman"/>
                <a:cs typeface="Times New Roman"/>
              </a:rPr>
              <a:t>Maintenance </a:t>
            </a:r>
            <a:r>
              <a:rPr lang="en-US" sz="2800" kern="10" dirty="0">
                <a:ln w="9525">
                  <a:round/>
                  <a:headEnd/>
                  <a:tailEnd/>
                </a:ln>
                <a:gradFill rotWithShape="1">
                  <a:gsLst>
                    <a:gs pos="0">
                      <a:srgbClr val="FFFFCC"/>
                    </a:gs>
                    <a:gs pos="100000">
                      <a:srgbClr val="FF9999"/>
                    </a:gs>
                  </a:gsLst>
                  <a:lin ang="5400000" scaled="1"/>
                </a:gradFill>
                <a:latin typeface="Times New Roman"/>
                <a:cs typeface="Times New Roman"/>
              </a:rPr>
              <a:t>for the </a:t>
            </a:r>
          </a:p>
          <a:p>
            <a:pPr algn="ctr"/>
            <a:r>
              <a:rPr lang="en-US" sz="2800" kern="10" dirty="0">
                <a:ln w="9525">
                  <a:round/>
                  <a:headEnd/>
                  <a:tailEnd/>
                </a:ln>
                <a:gradFill rotWithShape="1">
                  <a:gsLst>
                    <a:gs pos="0">
                      <a:srgbClr val="FFFFCC"/>
                    </a:gs>
                    <a:gs pos="100000">
                      <a:srgbClr val="FF9999"/>
                    </a:gs>
                  </a:gsLst>
                  <a:lin ang="5400000" scaled="1"/>
                </a:gradFill>
                <a:latin typeface="Times New Roman"/>
                <a:cs typeface="Times New Roman"/>
              </a:rPr>
              <a:t>Medtronic ACT Plus</a:t>
            </a:r>
          </a:p>
        </p:txBody>
      </p:sp>
    </p:spTree>
    <p:extLst>
      <p:ext uri="{BB962C8B-B14F-4D97-AF65-F5344CB8AC3E}">
        <p14:creationId xmlns:p14="http://schemas.microsoft.com/office/powerpoint/2010/main" val="1239735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60000"/>
                    <a:lumOff val="40000"/>
                  </a:schemeClr>
                </a:solidFill>
              </a:rPr>
              <a:t>Cleaning the Timer</a:t>
            </a:r>
            <a:endParaRPr lang="en-US" dirty="0">
              <a:solidFill>
                <a:schemeClr val="accent5">
                  <a:lumMod val="60000"/>
                  <a:lumOff val="40000"/>
                </a:schemeClr>
              </a:solidFill>
            </a:endParaRPr>
          </a:p>
        </p:txBody>
      </p:sp>
      <p:sp>
        <p:nvSpPr>
          <p:cNvPr id="3" name="Content Placeholder 2"/>
          <p:cNvSpPr>
            <a:spLocks noGrp="1"/>
          </p:cNvSpPr>
          <p:nvPr>
            <p:ph idx="1"/>
          </p:nvPr>
        </p:nvSpPr>
        <p:spPr/>
        <p:txBody>
          <a:bodyPr>
            <a:normAutofit/>
          </a:bodyPr>
          <a:lstStyle/>
          <a:p>
            <a:r>
              <a:rPr lang="en-US" sz="2000" dirty="0" smtClean="0">
                <a:solidFill>
                  <a:schemeClr val="accent5">
                    <a:lumMod val="20000"/>
                    <a:lumOff val="80000"/>
                  </a:schemeClr>
                </a:solidFill>
              </a:rPr>
              <a:t>Remove excess </a:t>
            </a:r>
            <a:r>
              <a:rPr lang="en-US" sz="2000" dirty="0" err="1" smtClean="0">
                <a:solidFill>
                  <a:schemeClr val="accent5">
                    <a:lumMod val="20000"/>
                    <a:lumOff val="80000"/>
                  </a:schemeClr>
                </a:solidFill>
              </a:rPr>
              <a:t>Liqui-nox</a:t>
            </a:r>
            <a:r>
              <a:rPr lang="en-US" sz="2000" dirty="0" smtClean="0">
                <a:solidFill>
                  <a:schemeClr val="accent5">
                    <a:lumMod val="20000"/>
                    <a:lumOff val="80000"/>
                  </a:schemeClr>
                </a:solidFill>
              </a:rPr>
              <a:t> solution with a dry swab, being careful not to loose the sponge tip.</a:t>
            </a:r>
            <a:endParaRPr lang="en-US" sz="2000" dirty="0">
              <a:solidFill>
                <a:schemeClr val="accent5">
                  <a:lumMod val="20000"/>
                  <a:lumOff val="80000"/>
                </a:schemeClr>
              </a:solidFill>
            </a:endParaRPr>
          </a:p>
          <a:p>
            <a:r>
              <a:rPr lang="en-US" sz="2000" dirty="0" smtClean="0">
                <a:solidFill>
                  <a:schemeClr val="accent5">
                    <a:lumMod val="20000"/>
                    <a:lumOff val="80000"/>
                  </a:schemeClr>
                </a:solidFill>
              </a:rPr>
              <a:t>If blood gets into the detector or lamp area and you are unable to remove it with a swab, and Error Code 4 may be displayed.</a:t>
            </a:r>
          </a:p>
          <a:p>
            <a:r>
              <a:rPr lang="en-US" sz="2000" dirty="0" smtClean="0">
                <a:solidFill>
                  <a:schemeClr val="accent5">
                    <a:lumMod val="20000"/>
                    <a:lumOff val="80000"/>
                  </a:schemeClr>
                </a:solidFill>
              </a:rPr>
              <a:t>Contact Bio Med.  They can open the ACTPlus and do a thorough cleaning.</a:t>
            </a:r>
          </a:p>
          <a:p>
            <a:endParaRPr lang="en-US" sz="2000" dirty="0">
              <a:solidFill>
                <a:schemeClr val="accent5">
                  <a:lumMod val="20000"/>
                  <a:lumOff val="80000"/>
                </a:schemeClr>
              </a:solidFill>
            </a:endParaRPr>
          </a:p>
        </p:txBody>
      </p:sp>
    </p:spTree>
    <p:extLst>
      <p:ext uri="{BB962C8B-B14F-4D97-AF65-F5344CB8AC3E}">
        <p14:creationId xmlns:p14="http://schemas.microsoft.com/office/powerpoint/2010/main" val="35700636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35293"/>
            <a:ext cx="8229600" cy="1143000"/>
          </a:xfrm>
        </p:spPr>
        <p:txBody>
          <a:bodyPr/>
          <a:lstStyle/>
          <a:p>
            <a:r>
              <a:rPr lang="en-US" dirty="0" smtClean="0">
                <a:solidFill>
                  <a:schemeClr val="accent3">
                    <a:lumMod val="60000"/>
                    <a:lumOff val="40000"/>
                  </a:schemeClr>
                </a:solidFill>
              </a:rPr>
              <a:t>Cleaning the Exterior Case</a:t>
            </a:r>
            <a:endParaRPr lang="en-US" dirty="0">
              <a:solidFill>
                <a:schemeClr val="accent3">
                  <a:lumMod val="60000"/>
                  <a:lumOff val="40000"/>
                </a:schemeClr>
              </a:solidFill>
            </a:endParaRPr>
          </a:p>
        </p:txBody>
      </p:sp>
      <p:sp>
        <p:nvSpPr>
          <p:cNvPr id="3" name="Content Placeholder 2"/>
          <p:cNvSpPr>
            <a:spLocks noGrp="1"/>
          </p:cNvSpPr>
          <p:nvPr>
            <p:ph idx="1"/>
          </p:nvPr>
        </p:nvSpPr>
        <p:spPr>
          <a:xfrm>
            <a:off x="457200" y="990600"/>
            <a:ext cx="8229600" cy="5562600"/>
          </a:xfrm>
        </p:spPr>
        <p:txBody>
          <a:bodyPr>
            <a:normAutofit/>
          </a:bodyPr>
          <a:lstStyle/>
          <a:p>
            <a:r>
              <a:rPr lang="en-US" dirty="0" smtClean="0">
                <a:solidFill>
                  <a:schemeClr val="accent6">
                    <a:lumMod val="60000"/>
                    <a:lumOff val="40000"/>
                  </a:schemeClr>
                </a:solidFill>
              </a:rPr>
              <a:t>Before the ACTPlus leaves the patient area it must be cleaned.</a:t>
            </a:r>
          </a:p>
          <a:p>
            <a:pPr lvl="1">
              <a:buFont typeface="Arial" panose="020B0604020202020204" pitchFamily="34" charset="0"/>
              <a:buChar char="•"/>
            </a:pPr>
            <a:r>
              <a:rPr lang="en-US" sz="2000" dirty="0" smtClean="0">
                <a:solidFill>
                  <a:schemeClr val="accent4">
                    <a:lumMod val="40000"/>
                    <a:lumOff val="60000"/>
                  </a:schemeClr>
                </a:solidFill>
              </a:rPr>
              <a:t>To CLEAN the exterior case, use a Clorox Germicidal Wipe to thoroughly wet the exterior case. Squeeze the Clorox wipe to remove excess fluid. </a:t>
            </a:r>
            <a:r>
              <a:rPr lang="en-US" sz="2000" i="1" dirty="0" smtClean="0">
                <a:solidFill>
                  <a:schemeClr val="accent3">
                    <a:lumMod val="20000"/>
                    <a:lumOff val="80000"/>
                  </a:schemeClr>
                </a:solidFill>
              </a:rPr>
              <a:t>Be careful not to get fluid into the ACTPlus</a:t>
            </a:r>
          </a:p>
          <a:p>
            <a:pPr lvl="1">
              <a:buFont typeface="Arial" panose="020B0604020202020204" pitchFamily="34" charset="0"/>
              <a:buChar char="•"/>
            </a:pPr>
            <a:r>
              <a:rPr lang="en-US" sz="2000" dirty="0" smtClean="0">
                <a:solidFill>
                  <a:schemeClr val="accent4">
                    <a:lumMod val="40000"/>
                    <a:lumOff val="60000"/>
                  </a:schemeClr>
                </a:solidFill>
              </a:rPr>
              <a:t>Allow the surface to stay moist for 1 minute.</a:t>
            </a:r>
          </a:p>
          <a:p>
            <a:pPr marL="0" indent="0">
              <a:buNone/>
            </a:pPr>
            <a:endParaRPr lang="en-US" sz="2000" dirty="0" smtClean="0">
              <a:solidFill>
                <a:schemeClr val="accent4">
                  <a:lumMod val="40000"/>
                  <a:lumOff val="60000"/>
                </a:schemeClr>
              </a:solidFill>
            </a:endParaRPr>
          </a:p>
          <a:p>
            <a:pPr lvl="1">
              <a:buFont typeface="Arial" panose="020B0604020202020204" pitchFamily="34" charset="0"/>
              <a:buChar char="•"/>
            </a:pPr>
            <a:r>
              <a:rPr lang="en-US" sz="2000" dirty="0" smtClean="0">
                <a:solidFill>
                  <a:schemeClr val="accent4">
                    <a:lumMod val="40000"/>
                    <a:lumOff val="60000"/>
                  </a:schemeClr>
                </a:solidFill>
              </a:rPr>
              <a:t>To DISENFECT the exterior case, use a second Clorox Germicidal Wipe to thoroughly wet the exterior case. Squeeze the Clorox wipe to remove excess fluid. </a:t>
            </a:r>
            <a:r>
              <a:rPr lang="en-US" sz="2000" i="1" dirty="0">
                <a:solidFill>
                  <a:schemeClr val="accent3">
                    <a:lumMod val="20000"/>
                    <a:lumOff val="80000"/>
                  </a:schemeClr>
                </a:solidFill>
              </a:rPr>
              <a:t>Be careful not to get fluid into the </a:t>
            </a:r>
            <a:r>
              <a:rPr lang="en-US" sz="2000" i="1" dirty="0" smtClean="0">
                <a:solidFill>
                  <a:schemeClr val="accent3">
                    <a:lumMod val="20000"/>
                    <a:lumOff val="80000"/>
                  </a:schemeClr>
                </a:solidFill>
              </a:rPr>
              <a:t>ACTPlus</a:t>
            </a:r>
          </a:p>
          <a:p>
            <a:pPr lvl="1">
              <a:buFont typeface="Arial" panose="020B0604020202020204" pitchFamily="34" charset="0"/>
              <a:buChar char="•"/>
            </a:pPr>
            <a:endParaRPr lang="en-US" sz="2000" dirty="0" smtClean="0">
              <a:solidFill>
                <a:schemeClr val="accent4">
                  <a:lumMod val="40000"/>
                  <a:lumOff val="60000"/>
                </a:schemeClr>
              </a:solidFill>
            </a:endParaRPr>
          </a:p>
          <a:p>
            <a:pPr lvl="1">
              <a:buFont typeface="Arial" panose="020B0604020202020204" pitchFamily="34" charset="0"/>
              <a:buChar char="•"/>
            </a:pPr>
            <a:r>
              <a:rPr lang="en-US" sz="2000" dirty="0" smtClean="0">
                <a:solidFill>
                  <a:schemeClr val="accent4">
                    <a:lumMod val="40000"/>
                    <a:lumOff val="60000"/>
                  </a:schemeClr>
                </a:solidFill>
              </a:rPr>
              <a:t>Allow the surface to stay moist for 3 minutes.</a:t>
            </a:r>
          </a:p>
          <a:p>
            <a:pPr marL="457200" lvl="1" indent="0">
              <a:buNone/>
            </a:pPr>
            <a:endParaRPr lang="en-US" sz="2000" dirty="0" smtClean="0">
              <a:solidFill>
                <a:schemeClr val="accent4">
                  <a:lumMod val="40000"/>
                  <a:lumOff val="60000"/>
                </a:schemeClr>
              </a:solidFill>
            </a:endParaRPr>
          </a:p>
          <a:p>
            <a:pPr lvl="1">
              <a:buFont typeface="Arial" panose="020B0604020202020204" pitchFamily="34" charset="0"/>
              <a:buChar char="•"/>
            </a:pPr>
            <a:r>
              <a:rPr lang="en-US" sz="2000" dirty="0" smtClean="0">
                <a:solidFill>
                  <a:schemeClr val="accent4">
                    <a:lumMod val="40000"/>
                    <a:lumOff val="60000"/>
                  </a:schemeClr>
                </a:solidFill>
              </a:rPr>
              <a:t>After time has lapsed, dry the exterior case using a clean dry paper towel.</a:t>
            </a:r>
          </a:p>
          <a:p>
            <a:pPr lvl="1">
              <a:buFont typeface="Arial" panose="020B0604020202020204" pitchFamily="34" charset="0"/>
              <a:buChar char="•"/>
            </a:pPr>
            <a:endParaRPr lang="en-US" sz="2000" dirty="0" smtClean="0"/>
          </a:p>
          <a:p>
            <a:pPr marL="457200" lvl="1" indent="0">
              <a:buNone/>
            </a:pPr>
            <a:endParaRPr lang="en-US" sz="2000" dirty="0" smtClean="0"/>
          </a:p>
        </p:txBody>
      </p:sp>
    </p:spTree>
    <p:extLst>
      <p:ext uri="{BB962C8B-B14F-4D97-AF65-F5344CB8AC3E}">
        <p14:creationId xmlns:p14="http://schemas.microsoft.com/office/powerpoint/2010/main" val="3593670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76200"/>
            <a:ext cx="8229600" cy="1143000"/>
          </a:xfrm>
        </p:spPr>
        <p:txBody>
          <a:bodyPr/>
          <a:lstStyle/>
          <a:p>
            <a:pPr eaLnBrk="1" hangingPunct="1"/>
            <a:r>
              <a:rPr lang="en-US" dirty="0" smtClean="0">
                <a:solidFill>
                  <a:srgbClr val="F5B9C6"/>
                </a:solidFill>
              </a:rPr>
              <a:t>Monthly Temperature Check</a:t>
            </a:r>
          </a:p>
        </p:txBody>
      </p:sp>
      <p:sp>
        <p:nvSpPr>
          <p:cNvPr id="15363" name="Rectangle 3"/>
          <p:cNvSpPr>
            <a:spLocks noGrp="1" noChangeArrowheads="1"/>
          </p:cNvSpPr>
          <p:nvPr>
            <p:ph type="body" idx="1"/>
          </p:nvPr>
        </p:nvSpPr>
        <p:spPr>
          <a:xfrm>
            <a:off x="457200" y="1143000"/>
            <a:ext cx="8229600" cy="5334000"/>
          </a:xfrm>
        </p:spPr>
        <p:txBody>
          <a:bodyPr/>
          <a:lstStyle/>
          <a:p>
            <a:pPr eaLnBrk="1" hangingPunct="1"/>
            <a:r>
              <a:rPr lang="en-US" sz="2000" dirty="0" smtClean="0">
                <a:solidFill>
                  <a:srgbClr val="FFFA93"/>
                </a:solidFill>
              </a:rPr>
              <a:t>The actuator(heat block) that holds the test cartridges in the ACTPlus, must be at 36.5C – 37.5C to perform the ACT test accurately. The ACTPlus will automatically adjust the temperature of the heat block as needed (you may see the temperature change on the menu screen display).</a:t>
            </a:r>
          </a:p>
          <a:p>
            <a:r>
              <a:rPr lang="en-US" sz="2000" dirty="0" smtClean="0">
                <a:solidFill>
                  <a:srgbClr val="FFFA93"/>
                </a:solidFill>
              </a:rPr>
              <a:t>The internal temperature is displayed at the top right on the menu screen.</a:t>
            </a:r>
          </a:p>
          <a:p>
            <a:pPr eaLnBrk="1" hangingPunct="1"/>
            <a:r>
              <a:rPr lang="en-US" sz="2000" dirty="0" smtClean="0">
                <a:solidFill>
                  <a:srgbClr val="FFFA93"/>
                </a:solidFill>
              </a:rPr>
              <a:t>We use the Medtronic Temperature Verification Cartridge (thermometer) provided by Medtronic to confirm the temperature of the heat block. </a:t>
            </a:r>
          </a:p>
          <a:p>
            <a:pPr eaLnBrk="1" hangingPunct="1"/>
            <a:r>
              <a:rPr lang="en-US" sz="2000" dirty="0" smtClean="0">
                <a:solidFill>
                  <a:srgbClr val="FFFA93"/>
                </a:solidFill>
              </a:rPr>
              <a:t>The Temperature Verification Cartridge (thermometer) is kept in the black carry case along with the ACTrac used for electronic QC.</a:t>
            </a:r>
          </a:p>
          <a:p>
            <a:pPr eaLnBrk="1" hangingPunct="1"/>
            <a:endParaRPr lang="en-US" sz="2400" dirty="0" smtClean="0">
              <a:solidFill>
                <a:srgbClr val="FFFA93"/>
              </a:solidFill>
            </a:endParaRPr>
          </a:p>
          <a:p>
            <a:pPr eaLnBrk="1" hangingPunct="1"/>
            <a:endParaRPr lang="en-US" sz="2400" dirty="0" smtClean="0">
              <a:solidFill>
                <a:srgbClr val="FFFA93"/>
              </a:solidFill>
            </a:endParaRPr>
          </a:p>
          <a:p>
            <a:pPr eaLnBrk="1" hangingPunct="1"/>
            <a:endParaRPr lang="en-US" sz="2400" dirty="0" smtClean="0">
              <a:solidFill>
                <a:srgbClr val="FFFA93"/>
              </a:solidFill>
            </a:endParaRPr>
          </a:p>
          <a:p>
            <a:pPr eaLnBrk="1" hangingPunct="1"/>
            <a:endParaRPr lang="en-US" sz="2400" dirty="0" smtClean="0">
              <a:solidFill>
                <a:srgbClr val="FFFA93"/>
              </a:solidFill>
            </a:endParaRPr>
          </a:p>
          <a:p>
            <a:pPr eaLnBrk="1" hangingPunct="1"/>
            <a:endParaRPr lang="en-US" sz="2400" dirty="0" smtClean="0">
              <a:solidFill>
                <a:srgbClr val="FFFA93"/>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4724400"/>
            <a:ext cx="2487076" cy="140335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6800" y="4548187"/>
            <a:ext cx="2971800" cy="1671638"/>
          </a:xfrm>
          <a:prstGeom prst="rect">
            <a:avLst/>
          </a:prstGeom>
        </p:spPr>
      </p:pic>
    </p:spTree>
    <p:extLst>
      <p:ext uri="{BB962C8B-B14F-4D97-AF65-F5344CB8AC3E}">
        <p14:creationId xmlns:p14="http://schemas.microsoft.com/office/powerpoint/2010/main" val="1463785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solidFill>
                  <a:srgbClr val="F5B9C6"/>
                </a:solidFill>
              </a:rPr>
              <a:t>Monthly Temperature Check</a:t>
            </a:r>
          </a:p>
        </p:txBody>
      </p:sp>
      <p:sp>
        <p:nvSpPr>
          <p:cNvPr id="15363" name="Rectangle 3"/>
          <p:cNvSpPr>
            <a:spLocks noGrp="1" noChangeArrowheads="1"/>
          </p:cNvSpPr>
          <p:nvPr>
            <p:ph sz="half" idx="1"/>
          </p:nvPr>
        </p:nvSpPr>
        <p:spPr/>
        <p:txBody>
          <a:bodyPr>
            <a:normAutofit fontScale="92500" lnSpcReduction="20000"/>
          </a:bodyPr>
          <a:lstStyle/>
          <a:p>
            <a:pPr eaLnBrk="1" hangingPunct="1"/>
            <a:r>
              <a:rPr lang="en-US" sz="2000" dirty="0" smtClean="0">
                <a:solidFill>
                  <a:srgbClr val="FFFA93"/>
                </a:solidFill>
              </a:rPr>
              <a:t>The ACTPlus should already be on.  If it is off, turn on and allow 15 minutes for it to warm up.</a:t>
            </a:r>
          </a:p>
          <a:p>
            <a:pPr eaLnBrk="1" hangingPunct="1"/>
            <a:r>
              <a:rPr lang="en-US" sz="2000" dirty="0" smtClean="0">
                <a:solidFill>
                  <a:srgbClr val="FFFA93"/>
                </a:solidFill>
              </a:rPr>
              <a:t>Press the button located on the front of the thermometer.  The display will read 188.8 indicating the cartridge is working correctly.</a:t>
            </a:r>
          </a:p>
          <a:p>
            <a:pPr eaLnBrk="1" hangingPunct="1"/>
            <a:r>
              <a:rPr lang="en-US" sz="2000" dirty="0" smtClean="0">
                <a:solidFill>
                  <a:srgbClr val="FFFA93"/>
                </a:solidFill>
              </a:rPr>
              <a:t>Release the button.  The display will show L with MC on the right side.  After a few seconds the C will begin to blink.  </a:t>
            </a:r>
          </a:p>
          <a:p>
            <a:pPr eaLnBrk="1" hangingPunct="1"/>
            <a:r>
              <a:rPr lang="en-US" sz="2000" dirty="0" smtClean="0">
                <a:solidFill>
                  <a:srgbClr val="FFFA93"/>
                </a:solidFill>
              </a:rPr>
              <a:t>Insert the thermometer into the heat block of the ACTPlus.</a:t>
            </a:r>
          </a:p>
          <a:p>
            <a:pPr eaLnBrk="1" hangingPunct="1"/>
            <a:r>
              <a:rPr lang="en-US" sz="2000" dirty="0" smtClean="0">
                <a:solidFill>
                  <a:srgbClr val="FFFA93"/>
                </a:solidFill>
              </a:rPr>
              <a:t>After approximately 10 minutes, the thermometer will reach equilibrium, the C will stop blinking and the beeper will sound.</a:t>
            </a:r>
          </a:p>
          <a:p>
            <a:pPr eaLnBrk="1" hangingPunct="1"/>
            <a:endParaRPr lang="en-US" sz="2400" dirty="0" smtClean="0">
              <a:solidFill>
                <a:srgbClr val="FFFA93"/>
              </a:solidFill>
            </a:endParaRPr>
          </a:p>
          <a:p>
            <a:pPr eaLnBrk="1" hangingPunct="1"/>
            <a:endParaRPr lang="en-US" sz="2400" dirty="0" smtClean="0">
              <a:solidFill>
                <a:srgbClr val="FFFA93"/>
              </a:solidFill>
            </a:endParaRPr>
          </a:p>
          <a:p>
            <a:pPr eaLnBrk="1" hangingPunct="1"/>
            <a:endParaRPr lang="en-US" sz="2400" dirty="0" smtClean="0">
              <a:solidFill>
                <a:srgbClr val="FFFA93"/>
              </a:solidFill>
            </a:endParaRPr>
          </a:p>
          <a:p>
            <a:pPr eaLnBrk="1" hangingPunct="1"/>
            <a:endParaRPr lang="en-US" sz="2400" dirty="0" smtClean="0">
              <a:solidFill>
                <a:srgbClr val="FFFA93"/>
              </a:solidFill>
            </a:endParaRPr>
          </a:p>
          <a:p>
            <a:pPr eaLnBrk="1" hangingPunct="1"/>
            <a:endParaRPr lang="en-US" sz="2400" dirty="0" smtClean="0">
              <a:solidFill>
                <a:srgbClr val="FFFA93"/>
              </a:solidFill>
            </a:endParaRPr>
          </a:p>
        </p:txBody>
      </p:sp>
      <p:sp>
        <p:nvSpPr>
          <p:cNvPr id="3" name="Content Placeholder 2"/>
          <p:cNvSpPr>
            <a:spLocks noGrp="1"/>
          </p:cNvSpPr>
          <p:nvPr>
            <p:ph sz="half" idx="2"/>
          </p:nvPr>
        </p:nvSpPr>
        <p:spPr>
          <a:xfrm>
            <a:off x="5410200" y="1676400"/>
            <a:ext cx="2743200" cy="4449763"/>
          </a:xfrm>
        </p:spPr>
        <p:txBody>
          <a:bodyPr>
            <a:normAutofit fontScale="92500" lnSpcReduction="20000"/>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0" y="1365183"/>
            <a:ext cx="2895600" cy="4876799"/>
          </a:xfrm>
          <a:prstGeom prst="rect">
            <a:avLst/>
          </a:prstGeom>
        </p:spPr>
      </p:pic>
    </p:spTree>
    <p:extLst>
      <p:ext uri="{BB962C8B-B14F-4D97-AF65-F5344CB8AC3E}">
        <p14:creationId xmlns:p14="http://schemas.microsoft.com/office/powerpoint/2010/main" val="1328446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smtClean="0">
                <a:solidFill>
                  <a:srgbClr val="F5B9C6"/>
                </a:solidFill>
              </a:rPr>
              <a:t>Monthly Temperature Check</a:t>
            </a:r>
          </a:p>
        </p:txBody>
      </p:sp>
      <p:sp>
        <p:nvSpPr>
          <p:cNvPr id="46083" name="Rectangle 3"/>
          <p:cNvSpPr>
            <a:spLocks noGrp="1" noChangeArrowheads="1"/>
          </p:cNvSpPr>
          <p:nvPr>
            <p:ph sz="half" idx="1"/>
          </p:nvPr>
        </p:nvSpPr>
        <p:spPr/>
        <p:txBody>
          <a:bodyPr>
            <a:normAutofit fontScale="85000" lnSpcReduction="10000"/>
          </a:bodyPr>
          <a:lstStyle/>
          <a:p>
            <a:pPr>
              <a:defRPr/>
            </a:pPr>
            <a:r>
              <a:rPr lang="en-US" sz="2000" dirty="0" smtClean="0">
                <a:solidFill>
                  <a:srgbClr val="FFFA93"/>
                </a:solidFill>
              </a:rPr>
              <a:t>The temperature on the thermometer should be  36.5-37.5C and within 0.5C of the temperature displayed on the Main Menu </a:t>
            </a:r>
            <a:r>
              <a:rPr lang="en-US" sz="2000" dirty="0">
                <a:solidFill>
                  <a:srgbClr val="FFFA93"/>
                </a:solidFill>
              </a:rPr>
              <a:t>S</a:t>
            </a:r>
            <a:r>
              <a:rPr lang="en-US" sz="2000" dirty="0" smtClean="0">
                <a:solidFill>
                  <a:srgbClr val="FFFA93"/>
                </a:solidFill>
              </a:rPr>
              <a:t>creen.</a:t>
            </a:r>
          </a:p>
          <a:p>
            <a:pPr>
              <a:defRPr/>
            </a:pPr>
            <a:r>
              <a:rPr lang="en-US" sz="2000" dirty="0" smtClean="0">
                <a:solidFill>
                  <a:srgbClr val="FFFA93"/>
                </a:solidFill>
              </a:rPr>
              <a:t>If the two temperatures are acceptable (within range) document the temperature on the QC log  for that date and your initials.</a:t>
            </a:r>
          </a:p>
          <a:p>
            <a:pPr>
              <a:defRPr/>
            </a:pPr>
            <a:r>
              <a:rPr lang="en-US" sz="2000" dirty="0" smtClean="0">
                <a:solidFill>
                  <a:srgbClr val="FFFA93"/>
                </a:solidFill>
              </a:rPr>
              <a:t>If the temperature is out of range,  repeat the test, making sure you leave it in the heat block for the full 10 minutes.</a:t>
            </a:r>
          </a:p>
          <a:p>
            <a:pPr>
              <a:defRPr/>
            </a:pPr>
            <a:r>
              <a:rPr lang="en-US" sz="2000" dirty="0" smtClean="0">
                <a:solidFill>
                  <a:srgbClr val="FFFA93"/>
                </a:solidFill>
              </a:rPr>
              <a:t>If the temperatures between the ACTPlus and the thermometer still do not agree, call Point of Care.  Take the ACTPlus out of service.  Testing cannot be done until the problem is resolved</a:t>
            </a:r>
            <a:r>
              <a:rPr lang="en-US" sz="2400" dirty="0" smtClean="0">
                <a:solidFill>
                  <a:srgbClr val="FFFA93"/>
                </a:solidFill>
              </a:rPr>
              <a:t>. </a:t>
            </a:r>
          </a:p>
          <a:p>
            <a:pPr marL="0" indent="0" eaLnBrk="1" hangingPunct="1">
              <a:buFontTx/>
              <a:buNone/>
              <a:defRPr/>
            </a:pPr>
            <a:endParaRPr lang="en-US" sz="2400" dirty="0" smtClean="0">
              <a:solidFill>
                <a:srgbClr val="FFFA93"/>
              </a:solidFill>
            </a:endParaRPr>
          </a:p>
          <a:p>
            <a:pPr marL="0" indent="0" eaLnBrk="1" hangingPunct="1">
              <a:buFontTx/>
              <a:buNone/>
              <a:defRPr/>
            </a:pPr>
            <a:endParaRPr lang="en-US" sz="2400" dirty="0" smtClean="0">
              <a:solidFill>
                <a:srgbClr val="FFFA93"/>
              </a:solidFill>
            </a:endParaRPr>
          </a:p>
          <a:p>
            <a:pPr eaLnBrk="1" hangingPunct="1">
              <a:defRPr/>
            </a:pPr>
            <a:endParaRPr lang="en-US" sz="2400" dirty="0" smtClean="0">
              <a:solidFill>
                <a:srgbClr val="FFFA93"/>
              </a:solidFill>
            </a:endParaRPr>
          </a:p>
          <a:p>
            <a:pPr eaLnBrk="1" hangingPunct="1">
              <a:defRPr/>
            </a:pPr>
            <a:endParaRPr lang="en-US" sz="2400" dirty="0" smtClean="0">
              <a:solidFill>
                <a:srgbClr val="FFFA93"/>
              </a:solidFill>
            </a:endParaRPr>
          </a:p>
          <a:p>
            <a:pPr eaLnBrk="1" hangingPunct="1">
              <a:defRPr/>
            </a:pPr>
            <a:endParaRPr lang="en-US" sz="2400" dirty="0" smtClean="0">
              <a:solidFill>
                <a:srgbClr val="FFFA93"/>
              </a:solidFill>
            </a:endParaRPr>
          </a:p>
          <a:p>
            <a:pPr eaLnBrk="1" hangingPunct="1">
              <a:defRPr/>
            </a:pPr>
            <a:endParaRPr lang="en-US" sz="2400" dirty="0" smtClean="0">
              <a:solidFill>
                <a:srgbClr val="FFFA93"/>
              </a:solidFill>
            </a:endParaRPr>
          </a:p>
          <a:p>
            <a:pPr eaLnBrk="1" hangingPunct="1">
              <a:defRPr/>
            </a:pPr>
            <a:endParaRPr lang="en-US" sz="2400" dirty="0" smtClean="0">
              <a:solidFill>
                <a:srgbClr val="FFFA93"/>
              </a:solidFill>
            </a:endParaRPr>
          </a:p>
        </p:txBody>
      </p:sp>
      <p:pic>
        <p:nvPicPr>
          <p:cNvPr id="6" name="Content Placeholder 5"/>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410200" y="1287844"/>
            <a:ext cx="3124200" cy="5265356"/>
          </a:xfrm>
          <a:prstGeom prst="rect">
            <a:avLst/>
          </a:prstGeom>
        </p:spPr>
      </p:pic>
      <p:cxnSp>
        <p:nvCxnSpPr>
          <p:cNvPr id="7" name="Straight Arrow Connector 6"/>
          <p:cNvCxnSpPr/>
          <p:nvPr/>
        </p:nvCxnSpPr>
        <p:spPr>
          <a:xfrm>
            <a:off x="6400800" y="2286000"/>
            <a:ext cx="1295400" cy="160020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7505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solidFill>
                  <a:schemeClr val="accent5">
                    <a:lumMod val="60000"/>
                    <a:lumOff val="40000"/>
                  </a:schemeClr>
                </a:solidFill>
              </a:rPr>
              <a:t>Cleaning the Timer</a:t>
            </a:r>
            <a:endParaRPr lang="en-US" dirty="0">
              <a:solidFill>
                <a:schemeClr val="accent5">
                  <a:lumMod val="60000"/>
                  <a:lumOff val="40000"/>
                </a:schemeClr>
              </a:solidFill>
            </a:endParaRPr>
          </a:p>
        </p:txBody>
      </p:sp>
      <p:sp>
        <p:nvSpPr>
          <p:cNvPr id="7" name="Content Placeholder 6"/>
          <p:cNvSpPr>
            <a:spLocks noGrp="1"/>
          </p:cNvSpPr>
          <p:nvPr>
            <p:ph sz="half" idx="1"/>
          </p:nvPr>
        </p:nvSpPr>
        <p:spPr/>
        <p:txBody>
          <a:bodyPr/>
          <a:lstStyle/>
          <a:p>
            <a:r>
              <a:rPr lang="en-US" dirty="0" smtClean="0">
                <a:solidFill>
                  <a:schemeClr val="accent5">
                    <a:lumMod val="20000"/>
                    <a:lumOff val="80000"/>
                  </a:schemeClr>
                </a:solidFill>
              </a:rPr>
              <a:t>To ensure proper performance of the ACTPlus, it is important to clean the test Timer area of the ACTPlus.</a:t>
            </a:r>
          </a:p>
          <a:p>
            <a:r>
              <a:rPr lang="en-US" dirty="0" smtClean="0">
                <a:solidFill>
                  <a:schemeClr val="accent5">
                    <a:lumMod val="20000"/>
                    <a:lumOff val="80000"/>
                  </a:schemeClr>
                </a:solidFill>
              </a:rPr>
              <a:t>We use the cleaning kit purchased from Medtronic. </a:t>
            </a:r>
          </a:p>
          <a:p>
            <a:r>
              <a:rPr lang="en-US" dirty="0" smtClean="0">
                <a:solidFill>
                  <a:schemeClr val="accent5">
                    <a:lumMod val="20000"/>
                    <a:lumOff val="80000"/>
                  </a:schemeClr>
                </a:solidFill>
              </a:rPr>
              <a:t>No substitutions.</a:t>
            </a:r>
            <a:endParaRPr lang="en-US" dirty="0">
              <a:solidFill>
                <a:schemeClr val="accent5">
                  <a:lumMod val="20000"/>
                  <a:lumOff val="80000"/>
                </a:schemeClr>
              </a:solidFill>
            </a:endParaRPr>
          </a:p>
        </p:txBody>
      </p:sp>
      <p:pic>
        <p:nvPicPr>
          <p:cNvPr id="12" name="Content Placeholder 11"/>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392621" y="1600200"/>
            <a:ext cx="2549758" cy="4525963"/>
          </a:xfrm>
        </p:spPr>
      </p:pic>
    </p:spTree>
    <p:extLst>
      <p:ext uri="{BB962C8B-B14F-4D97-AF65-F5344CB8AC3E}">
        <p14:creationId xmlns:p14="http://schemas.microsoft.com/office/powerpoint/2010/main" val="656978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60000"/>
                    <a:lumOff val="40000"/>
                  </a:schemeClr>
                </a:solidFill>
              </a:rPr>
              <a:t>Cleaning the Timer</a:t>
            </a:r>
            <a:endParaRPr lang="en-US" dirty="0">
              <a:solidFill>
                <a:schemeClr val="accent5">
                  <a:lumMod val="60000"/>
                  <a:lumOff val="40000"/>
                </a:schemeClr>
              </a:solidFill>
            </a:endParaRPr>
          </a:p>
        </p:txBody>
      </p:sp>
      <p:sp>
        <p:nvSpPr>
          <p:cNvPr id="3" name="Content Placeholder 2"/>
          <p:cNvSpPr>
            <a:spLocks noGrp="1"/>
          </p:cNvSpPr>
          <p:nvPr>
            <p:ph sz="half" idx="1"/>
          </p:nvPr>
        </p:nvSpPr>
        <p:spPr/>
        <p:txBody>
          <a:bodyPr>
            <a:normAutofit/>
          </a:bodyPr>
          <a:lstStyle/>
          <a:p>
            <a:r>
              <a:rPr lang="en-US" sz="2000" dirty="0" smtClean="0">
                <a:solidFill>
                  <a:schemeClr val="accent5">
                    <a:lumMod val="20000"/>
                    <a:lumOff val="80000"/>
                  </a:schemeClr>
                </a:solidFill>
              </a:rPr>
              <a:t>Dip the swab provided in the packed into the </a:t>
            </a:r>
            <a:r>
              <a:rPr lang="en-US" sz="2000" dirty="0" err="1" smtClean="0">
                <a:solidFill>
                  <a:schemeClr val="accent5">
                    <a:lumMod val="20000"/>
                    <a:lumOff val="80000"/>
                  </a:schemeClr>
                </a:solidFill>
              </a:rPr>
              <a:t>Liqui-Nox</a:t>
            </a:r>
            <a:r>
              <a:rPr lang="en-US" sz="2000" dirty="0" smtClean="0">
                <a:solidFill>
                  <a:schemeClr val="accent5">
                    <a:lumMod val="20000"/>
                    <a:lumOff val="80000"/>
                  </a:schemeClr>
                </a:solidFill>
              </a:rPr>
              <a:t> Solution.</a:t>
            </a:r>
          </a:p>
          <a:p>
            <a:r>
              <a:rPr lang="en-US" sz="2000" dirty="0" smtClean="0">
                <a:solidFill>
                  <a:schemeClr val="accent5">
                    <a:lumMod val="20000"/>
                    <a:lumOff val="80000"/>
                  </a:schemeClr>
                </a:solidFill>
              </a:rPr>
              <a:t>When the kit is opened for use, write an expiration date of one year (for both the cleaning solution and the swabs) on the bag containing the materials.</a:t>
            </a:r>
            <a:r>
              <a:rPr lang="en-US" sz="2000" dirty="0" smtClean="0"/>
              <a:t>..</a:t>
            </a:r>
            <a:endParaRPr lang="en-US" sz="2000"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486400" y="1600200"/>
            <a:ext cx="2549758" cy="4525963"/>
          </a:xfrm>
        </p:spPr>
      </p:pic>
      <p:sp>
        <p:nvSpPr>
          <p:cNvPr id="6" name="TextBox 5"/>
          <p:cNvSpPr txBox="1"/>
          <p:nvPr/>
        </p:nvSpPr>
        <p:spPr>
          <a:xfrm>
            <a:off x="5867400" y="3962400"/>
            <a:ext cx="990600" cy="215444"/>
          </a:xfrm>
          <a:prstGeom prst="rect">
            <a:avLst/>
          </a:prstGeom>
          <a:noFill/>
        </p:spPr>
        <p:txBody>
          <a:bodyPr wrap="square" rtlCol="0">
            <a:spAutoFit/>
          </a:bodyPr>
          <a:lstStyle/>
          <a:p>
            <a:r>
              <a:rPr lang="en-US" sz="800" dirty="0" err="1" smtClean="0"/>
              <a:t>Exp</a:t>
            </a:r>
            <a:r>
              <a:rPr lang="en-US" sz="800" dirty="0" smtClean="0"/>
              <a:t> 5-31-2016</a:t>
            </a:r>
            <a:endParaRPr lang="en-US" sz="800" dirty="0"/>
          </a:p>
        </p:txBody>
      </p:sp>
    </p:spTree>
    <p:extLst>
      <p:ext uri="{BB962C8B-B14F-4D97-AF65-F5344CB8AC3E}">
        <p14:creationId xmlns:p14="http://schemas.microsoft.com/office/powerpoint/2010/main" val="2275134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60000"/>
                    <a:lumOff val="40000"/>
                  </a:schemeClr>
                </a:solidFill>
              </a:rPr>
              <a:t>Cleaning the Timer</a:t>
            </a:r>
            <a:endParaRPr lang="en-US" dirty="0">
              <a:solidFill>
                <a:schemeClr val="accent5">
                  <a:lumMod val="60000"/>
                  <a:lumOff val="40000"/>
                </a:schemeClr>
              </a:solidFill>
            </a:endParaRPr>
          </a:p>
        </p:txBody>
      </p:sp>
      <p:sp>
        <p:nvSpPr>
          <p:cNvPr id="3" name="Content Placeholder 2"/>
          <p:cNvSpPr>
            <a:spLocks noGrp="1"/>
          </p:cNvSpPr>
          <p:nvPr>
            <p:ph sz="half" idx="1"/>
          </p:nvPr>
        </p:nvSpPr>
        <p:spPr/>
        <p:txBody>
          <a:bodyPr>
            <a:normAutofit/>
          </a:bodyPr>
          <a:lstStyle/>
          <a:p>
            <a:r>
              <a:rPr lang="en-US" sz="2000" dirty="0" smtClean="0">
                <a:solidFill>
                  <a:schemeClr val="accent5">
                    <a:lumMod val="20000"/>
                    <a:lumOff val="80000"/>
                  </a:schemeClr>
                </a:solidFill>
              </a:rPr>
              <a:t>Dip the swab from the kit into the bottle of </a:t>
            </a:r>
            <a:r>
              <a:rPr lang="en-US" sz="2000" dirty="0" err="1" smtClean="0">
                <a:solidFill>
                  <a:schemeClr val="accent5">
                    <a:lumMod val="20000"/>
                    <a:lumOff val="80000"/>
                  </a:schemeClr>
                </a:solidFill>
              </a:rPr>
              <a:t>Liqui-nox</a:t>
            </a:r>
            <a:r>
              <a:rPr lang="en-US" sz="2000" dirty="0" smtClean="0">
                <a:solidFill>
                  <a:schemeClr val="accent5">
                    <a:lumMod val="20000"/>
                    <a:lumOff val="80000"/>
                  </a:schemeClr>
                </a:solidFill>
              </a:rPr>
              <a:t> solution.  </a:t>
            </a:r>
          </a:p>
          <a:p>
            <a:r>
              <a:rPr lang="en-US" sz="2000" dirty="0" smtClean="0">
                <a:solidFill>
                  <a:schemeClr val="accent5">
                    <a:lumMod val="20000"/>
                    <a:lumOff val="80000"/>
                  </a:schemeClr>
                </a:solidFill>
              </a:rPr>
              <a:t>Run the sponge tip along the rim of the bottle to get excess solution out of the sponge tip of the swab so it does not drip.</a:t>
            </a:r>
            <a:endParaRPr lang="en-US" sz="2000" dirty="0">
              <a:solidFill>
                <a:schemeClr val="accent5">
                  <a:lumMod val="20000"/>
                  <a:lumOff val="80000"/>
                </a:schemeClr>
              </a:solidFill>
            </a:endParaRPr>
          </a:p>
        </p:txBody>
      </p:sp>
      <p:pic>
        <p:nvPicPr>
          <p:cNvPr id="11" name="Content Placeholder 10"/>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394440" y="1600200"/>
            <a:ext cx="2546120" cy="4525963"/>
          </a:xfrm>
        </p:spPr>
      </p:pic>
    </p:spTree>
    <p:extLst>
      <p:ext uri="{BB962C8B-B14F-4D97-AF65-F5344CB8AC3E}">
        <p14:creationId xmlns:p14="http://schemas.microsoft.com/office/powerpoint/2010/main" val="2028715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60000"/>
                    <a:lumOff val="40000"/>
                  </a:schemeClr>
                </a:solidFill>
              </a:rPr>
              <a:t>Cleaning the Timer</a:t>
            </a:r>
            <a:endParaRPr lang="en-US" dirty="0">
              <a:solidFill>
                <a:schemeClr val="accent5">
                  <a:lumMod val="60000"/>
                  <a:lumOff val="40000"/>
                </a:schemeClr>
              </a:solidFill>
            </a:endParaRPr>
          </a:p>
        </p:txBody>
      </p:sp>
      <p:sp>
        <p:nvSpPr>
          <p:cNvPr id="3" name="Content Placeholder 2"/>
          <p:cNvSpPr>
            <a:spLocks noGrp="1"/>
          </p:cNvSpPr>
          <p:nvPr>
            <p:ph sz="half" idx="1"/>
          </p:nvPr>
        </p:nvSpPr>
        <p:spPr/>
        <p:txBody>
          <a:bodyPr>
            <a:normAutofit/>
          </a:bodyPr>
          <a:lstStyle/>
          <a:p>
            <a:r>
              <a:rPr lang="en-US" sz="2000" dirty="0" smtClean="0">
                <a:solidFill>
                  <a:schemeClr val="accent5">
                    <a:lumMod val="20000"/>
                    <a:lumOff val="80000"/>
                  </a:schemeClr>
                </a:solidFill>
              </a:rPr>
              <a:t>Swab the flag lift wire removing all blood.</a:t>
            </a:r>
          </a:p>
          <a:p>
            <a:r>
              <a:rPr lang="en-US" sz="2000" dirty="0" smtClean="0">
                <a:solidFill>
                  <a:schemeClr val="accent5">
                    <a:lumMod val="20000"/>
                    <a:lumOff val="80000"/>
                  </a:schemeClr>
                </a:solidFill>
              </a:rPr>
              <a:t>Repeat process with new swab until the swab comes out clean.</a:t>
            </a:r>
          </a:p>
          <a:p>
            <a:r>
              <a:rPr lang="en-US" sz="2000" dirty="0" smtClean="0">
                <a:solidFill>
                  <a:schemeClr val="accent5">
                    <a:lumMod val="20000"/>
                    <a:lumOff val="80000"/>
                  </a:schemeClr>
                </a:solidFill>
              </a:rPr>
              <a:t>If the sponge tip comes off the end of the swab, call Bio Med. They have the tools to open the ACTPlus and remove the sponge tip.</a:t>
            </a:r>
          </a:p>
          <a:p>
            <a:endParaRPr lang="en-US" sz="2000"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394440" y="1600200"/>
            <a:ext cx="2546120" cy="4525963"/>
          </a:xfrm>
        </p:spPr>
      </p:pic>
    </p:spTree>
    <p:extLst>
      <p:ext uri="{BB962C8B-B14F-4D97-AF65-F5344CB8AC3E}">
        <p14:creationId xmlns:p14="http://schemas.microsoft.com/office/powerpoint/2010/main" val="3652895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60000"/>
                    <a:lumOff val="40000"/>
                  </a:schemeClr>
                </a:solidFill>
              </a:rPr>
              <a:t>Cleaning the Timer</a:t>
            </a:r>
            <a:endParaRPr lang="en-US" dirty="0">
              <a:solidFill>
                <a:schemeClr val="accent5">
                  <a:lumMod val="60000"/>
                  <a:lumOff val="40000"/>
                </a:schemeClr>
              </a:solidFill>
            </a:endParaRPr>
          </a:p>
        </p:txBody>
      </p:sp>
      <p:sp>
        <p:nvSpPr>
          <p:cNvPr id="3" name="Content Placeholder 2"/>
          <p:cNvSpPr>
            <a:spLocks noGrp="1"/>
          </p:cNvSpPr>
          <p:nvPr>
            <p:ph sz="half" idx="1"/>
          </p:nvPr>
        </p:nvSpPr>
        <p:spPr/>
        <p:txBody>
          <a:bodyPr>
            <a:normAutofit/>
          </a:bodyPr>
          <a:lstStyle/>
          <a:p>
            <a:r>
              <a:rPr lang="en-US" sz="2000" dirty="0" smtClean="0">
                <a:solidFill>
                  <a:schemeClr val="accent5">
                    <a:lumMod val="20000"/>
                    <a:lumOff val="80000"/>
                  </a:schemeClr>
                </a:solidFill>
              </a:rPr>
              <a:t>Swab inside the actuator cover, especially the detector and emitter areas of the photo-optical system ( two vertical openings).</a:t>
            </a:r>
          </a:p>
          <a:p>
            <a:r>
              <a:rPr lang="en-US" sz="2000" dirty="0" smtClean="0">
                <a:solidFill>
                  <a:schemeClr val="accent5">
                    <a:lumMod val="20000"/>
                    <a:lumOff val="80000"/>
                  </a:schemeClr>
                </a:solidFill>
              </a:rPr>
              <a:t>Repeat until swabs are no longer bloody.</a:t>
            </a:r>
          </a:p>
          <a:p>
            <a:pPr marL="0" indent="0">
              <a:buNone/>
            </a:pPr>
            <a:r>
              <a:rPr lang="en-US" sz="2000" dirty="0">
                <a:solidFill>
                  <a:schemeClr val="accent5">
                    <a:lumMod val="20000"/>
                    <a:lumOff val="80000"/>
                  </a:schemeClr>
                </a:solidFill>
              </a:rPr>
              <a:t> </a:t>
            </a:r>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rot="5400000">
            <a:off x="4648200" y="2727207"/>
            <a:ext cx="4038600" cy="2271949"/>
          </a:xfrm>
        </p:spPr>
      </p:pic>
    </p:spTree>
    <p:extLst>
      <p:ext uri="{BB962C8B-B14F-4D97-AF65-F5344CB8AC3E}">
        <p14:creationId xmlns:p14="http://schemas.microsoft.com/office/powerpoint/2010/main" val="2920707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746</Words>
  <Application>Microsoft Office PowerPoint</Application>
  <PresentationFormat>On-screen Show (4:3)</PresentationFormat>
  <Paragraphs>62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Monthly Temperature Check</vt:lpstr>
      <vt:lpstr>Monthly Temperature Check</vt:lpstr>
      <vt:lpstr>Monthly Temperature Check</vt:lpstr>
      <vt:lpstr>Cleaning the Timer</vt:lpstr>
      <vt:lpstr>Cleaning the Timer</vt:lpstr>
      <vt:lpstr>Cleaning the Timer</vt:lpstr>
      <vt:lpstr>Cleaning the Timer</vt:lpstr>
      <vt:lpstr>Cleaning the Timer</vt:lpstr>
      <vt:lpstr>Cleaning the Timer</vt:lpstr>
      <vt:lpstr>Cleaning the Exterior Case</vt:lpstr>
    </vt:vector>
  </TitlesOfParts>
  <Company>Concord Hospital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E Chute</dc:creator>
  <cp:lastModifiedBy>Suzanne E Chute</cp:lastModifiedBy>
  <cp:revision>20</cp:revision>
  <cp:lastPrinted>2016-05-26T12:02:17Z</cp:lastPrinted>
  <dcterms:created xsi:type="dcterms:W3CDTF">2016-03-29T14:14:31Z</dcterms:created>
  <dcterms:modified xsi:type="dcterms:W3CDTF">2016-05-27T19:05:27Z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