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0" r:id="rId3"/>
    <p:sldId id="271" r:id="rId4"/>
    <p:sldId id="272" r:id="rId5"/>
    <p:sldId id="274" r:id="rId6"/>
    <p:sldId id="273" r:id="rId7"/>
    <p:sldId id="275" r:id="rId8"/>
    <p:sldId id="257" r:id="rId9"/>
    <p:sldId id="258" r:id="rId10"/>
    <p:sldId id="259" r:id="rId11"/>
    <p:sldId id="260" r:id="rId12"/>
    <p:sldId id="261" r:id="rId13"/>
    <p:sldId id="263" r:id="rId14"/>
    <p:sldId id="262" r:id="rId15"/>
    <p:sldId id="264" r:id="rId16"/>
    <p:sldId id="265" r:id="rId17"/>
    <p:sldId id="269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66FF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4" autoAdjust="0"/>
    <p:restoredTop sz="94660"/>
  </p:normalViewPr>
  <p:slideViewPr>
    <p:cSldViewPr>
      <p:cViewPr varScale="1">
        <p:scale>
          <a:sx n="71" d="100"/>
          <a:sy n="71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9897-FF12-4605-9014-E6CEB0113DCE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3154-43DF-4078-A043-EDB9B463C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5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9897-FF12-4605-9014-E6CEB0113DCE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3154-43DF-4078-A043-EDB9B463C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8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9897-FF12-4605-9014-E6CEB0113DCE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3154-43DF-4078-A043-EDB9B463C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5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9897-FF12-4605-9014-E6CEB0113DCE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3154-43DF-4078-A043-EDB9B463C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7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9897-FF12-4605-9014-E6CEB0113DCE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3154-43DF-4078-A043-EDB9B463C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7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9897-FF12-4605-9014-E6CEB0113DCE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3154-43DF-4078-A043-EDB9B463C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8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9897-FF12-4605-9014-E6CEB0113DCE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3154-43DF-4078-A043-EDB9B463C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1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9897-FF12-4605-9014-E6CEB0113DCE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3154-43DF-4078-A043-EDB9B463C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8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9897-FF12-4605-9014-E6CEB0113DCE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3154-43DF-4078-A043-EDB9B463C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0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9897-FF12-4605-9014-E6CEB0113DCE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3154-43DF-4078-A043-EDB9B463C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9897-FF12-4605-9014-E6CEB0113DCE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3154-43DF-4078-A043-EDB9B463C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F9897-FF12-4605-9014-E6CEB0113DCE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53154-43DF-4078-A043-EDB9B463C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0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DCA Vantage Analyzer for Hemoglobin A1c in Blood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43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Testing a patient sample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Using two patient identifiers, verify the patient identification, and explain the </a:t>
            </a:r>
            <a:r>
              <a:rPr lang="en-US" sz="1800" dirty="0" smtClean="0"/>
              <a:t>finger stick procedure </a:t>
            </a:r>
            <a:r>
              <a:rPr lang="en-US" sz="1800" dirty="0" smtClean="0"/>
              <a:t>to the patient and or family.</a:t>
            </a:r>
          </a:p>
          <a:p>
            <a:r>
              <a:rPr lang="en-US" sz="1800" dirty="0" smtClean="0"/>
              <a:t>Following the Patient Finger Stick Procedure perform a finger stick on the patient.</a:t>
            </a:r>
          </a:p>
          <a:p>
            <a:r>
              <a:rPr lang="en-US" sz="1800" dirty="0" smtClean="0"/>
              <a:t>After performing the finger stick, </a:t>
            </a:r>
            <a:r>
              <a:rPr lang="en-US" sz="1800" b="1" dirty="0" smtClean="0"/>
              <a:t>wipe away the first drop of blood </a:t>
            </a:r>
            <a:r>
              <a:rPr lang="en-US" sz="1800" dirty="0" smtClean="0"/>
              <a:t>that forms. </a:t>
            </a:r>
          </a:p>
          <a:p>
            <a:r>
              <a:rPr lang="en-US" sz="1800" dirty="0" smtClean="0"/>
              <a:t>Grasping the capillary holder (provided with the DCA Reagent Kit) at an angle, touch only the tip of the capillary holder to the drop of blood on </a:t>
            </a:r>
            <a:r>
              <a:rPr lang="en-US" sz="1800" dirty="0" smtClean="0"/>
              <a:t>the finger </a:t>
            </a:r>
            <a:r>
              <a:rPr lang="en-US" sz="1800" dirty="0" smtClean="0"/>
              <a:t>until the capillary is filled. </a:t>
            </a:r>
          </a:p>
          <a:p>
            <a:r>
              <a:rPr lang="en-US" sz="1800" dirty="0" smtClean="0"/>
              <a:t>If blood contacts the plastic part of the capillary holder, discard the capillary holder and start over.  </a:t>
            </a:r>
            <a:r>
              <a:rPr lang="en-US" sz="1800" b="1" dirty="0" smtClean="0"/>
              <a:t>Blood touching the plastic of the capillary holder can cause an invalid A1c result or possibly and error message. </a:t>
            </a:r>
            <a:endParaRPr lang="en-US" sz="18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4038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035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Testing a patient sample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Wipe the side of the capillary tube with a tissue. </a:t>
            </a:r>
          </a:p>
          <a:p>
            <a:r>
              <a:rPr lang="en-US" dirty="0" smtClean="0"/>
              <a:t>Do not allow the issue to touch </a:t>
            </a:r>
            <a:r>
              <a:rPr lang="en-US" dirty="0" smtClean="0"/>
              <a:t>the open </a:t>
            </a:r>
            <a:r>
              <a:rPr lang="en-US" dirty="0" smtClean="0"/>
              <a:t>end of the glass capillary.  Contact with the open end of the capillary could result in loss of sample.  If </a:t>
            </a:r>
            <a:r>
              <a:rPr lang="en-US" dirty="0" smtClean="0"/>
              <a:t>sample loss </a:t>
            </a:r>
            <a:r>
              <a:rPr lang="en-US" dirty="0" smtClean="0"/>
              <a:t>is obvious discard the capillary holder.  Repeat the procedure using a new capillary holder. </a:t>
            </a:r>
          </a:p>
          <a:p>
            <a:r>
              <a:rPr lang="en-US" dirty="0" smtClean="0"/>
              <a:t>Inspect the glass capillary for the presence of bubbles.  If bubbles are obvious, discard the capillary holder and repeat the procedure using a new capillary holder. </a:t>
            </a:r>
            <a:r>
              <a:rPr lang="en-US" dirty="0" smtClean="0"/>
              <a:t> </a:t>
            </a:r>
          </a:p>
          <a:p>
            <a:r>
              <a:rPr lang="en-US" dirty="0" smtClean="0"/>
              <a:t>Once the capillary is filled with the sample, analysis must begin within 5 minutes.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09800"/>
            <a:ext cx="313316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417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Testing a patient sample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the capillary holder into the cartridge (flat side toward cartridge) until the holder snaps into place. </a:t>
            </a:r>
          </a:p>
          <a:p>
            <a:r>
              <a:rPr lang="en-US" dirty="0" smtClean="0"/>
              <a:t>Do not touch or </a:t>
            </a:r>
          </a:p>
          <a:p>
            <a:pPr marL="0" indent="0">
              <a:buNone/>
            </a:pPr>
            <a:r>
              <a:rPr lang="en-US" dirty="0" smtClean="0"/>
              <a:t>    otherwise contaminate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The optical window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38862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267200" y="4757736"/>
            <a:ext cx="2057400" cy="423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239000" y="2590800"/>
            <a:ext cx="228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202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Testing a patient sample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Hold the cartridge so that the barcode faces to the right.</a:t>
            </a:r>
          </a:p>
          <a:p>
            <a:r>
              <a:rPr lang="en-US" dirty="0" smtClean="0"/>
              <a:t>Insert the cartridge into the barcode track above the dot. </a:t>
            </a:r>
          </a:p>
          <a:p>
            <a:r>
              <a:rPr lang="en-US" dirty="0" smtClean="0"/>
              <a:t>Quickly and smoothly, slide the cartridge down. A beep and display change indicate a successful scan; repeat if not successful.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47" y="1600200"/>
            <a:ext cx="4267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059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Testing a patient sample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Hold the cartridge so that the barcode faces to the right.</a:t>
            </a:r>
          </a:p>
          <a:p>
            <a:r>
              <a:rPr lang="en-US" dirty="0" smtClean="0"/>
              <a:t>Open the door and insert the cartridge into the compartment until a click is heard. </a:t>
            </a:r>
          </a:p>
          <a:p>
            <a:r>
              <a:rPr lang="en-US" dirty="0" smtClean="0"/>
              <a:t>Slowly and firmly pull to remove the flexible tab. </a:t>
            </a:r>
          </a:p>
          <a:p>
            <a:r>
              <a:rPr lang="en-US" dirty="0" smtClean="0"/>
              <a:t>Close the door to start the test. 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39624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373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Testing a patient sample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Enter patient name and DOB into the instrument. </a:t>
            </a:r>
          </a:p>
          <a:p>
            <a:r>
              <a:rPr lang="en-US" dirty="0" smtClean="0"/>
              <a:t>Allow 6 minutes for test to complete.</a:t>
            </a:r>
          </a:p>
          <a:p>
            <a:r>
              <a:rPr lang="en-US" dirty="0" smtClean="0"/>
              <a:t>Patient results will automatically print when test is complete. </a:t>
            </a:r>
          </a:p>
          <a:p>
            <a:r>
              <a:rPr lang="en-US" dirty="0" smtClean="0"/>
              <a:t>Record all patient and cartridge information on the patient results log.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4419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531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Testing a patient sample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To remove cartridge:</a:t>
            </a:r>
          </a:p>
          <a:p>
            <a:r>
              <a:rPr lang="en-US" dirty="0" smtClean="0"/>
              <a:t>Select </a:t>
            </a:r>
            <a:r>
              <a:rPr lang="en-US" dirty="0" smtClean="0"/>
              <a:t>next, then open the door. </a:t>
            </a:r>
          </a:p>
          <a:p>
            <a:r>
              <a:rPr lang="en-US" dirty="0" smtClean="0"/>
              <a:t>Push and hold down the button on the right side. </a:t>
            </a:r>
          </a:p>
          <a:p>
            <a:r>
              <a:rPr lang="en-US" dirty="0" smtClean="0"/>
              <a:t>To unlock, gently push the tab on the cartridge to the right. </a:t>
            </a:r>
          </a:p>
          <a:p>
            <a:r>
              <a:rPr lang="en-US" dirty="0" smtClean="0"/>
              <a:t>Pull out the cartridge.</a:t>
            </a:r>
          </a:p>
          <a:p>
            <a:r>
              <a:rPr lang="en-US" dirty="0" smtClean="0"/>
              <a:t>Discard the cartridge.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305" y="1995487"/>
            <a:ext cx="39624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419600" y="3505200"/>
            <a:ext cx="2209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971800" y="4267200"/>
            <a:ext cx="2895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019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Maintenance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Weekly:</a:t>
            </a:r>
          </a:p>
          <a:p>
            <a:pPr lvl="1"/>
            <a:r>
              <a:rPr lang="en-US" dirty="0" smtClean="0"/>
              <a:t>Clean exterior bar code window</a:t>
            </a:r>
          </a:p>
          <a:p>
            <a:r>
              <a:rPr lang="en-US" dirty="0" smtClean="0"/>
              <a:t>Quarterly:</a:t>
            </a:r>
          </a:p>
          <a:p>
            <a:pPr lvl="1"/>
            <a:r>
              <a:rPr lang="en-US" dirty="0" smtClean="0"/>
              <a:t>Clean cartridge compartment</a:t>
            </a:r>
          </a:p>
          <a:p>
            <a:pPr lvl="1"/>
            <a:r>
              <a:rPr lang="en-US" dirty="0" smtClean="0"/>
              <a:t>Change air filter</a:t>
            </a:r>
          </a:p>
          <a:p>
            <a:pPr lvl="1"/>
            <a:r>
              <a:rPr lang="en-US" dirty="0" smtClean="0"/>
              <a:t>Run optical test cartridge</a:t>
            </a:r>
          </a:p>
          <a:p>
            <a:r>
              <a:rPr lang="en-US" dirty="0" smtClean="0"/>
              <a:t>As Needed:</a:t>
            </a:r>
          </a:p>
          <a:p>
            <a:pPr lvl="1"/>
            <a:r>
              <a:rPr lang="en-US" dirty="0" smtClean="0"/>
              <a:t>Clean exterior</a:t>
            </a:r>
          </a:p>
          <a:p>
            <a:pPr lvl="1"/>
            <a:r>
              <a:rPr lang="en-US" dirty="0" smtClean="0"/>
              <a:t>Change air filter</a:t>
            </a:r>
          </a:p>
          <a:p>
            <a:pPr lvl="1"/>
            <a:r>
              <a:rPr lang="en-US" dirty="0" smtClean="0"/>
              <a:t>Calibrate touch screen</a:t>
            </a:r>
          </a:p>
          <a:p>
            <a:pPr lvl="1"/>
            <a:r>
              <a:rPr lang="en-US" dirty="0" smtClean="0"/>
              <a:t>Clean cartridge compartment bar code window</a:t>
            </a:r>
          </a:p>
          <a:p>
            <a:pPr lvl="1"/>
            <a:r>
              <a:rPr lang="en-US" dirty="0" smtClean="0"/>
              <a:t>Run optical test </a:t>
            </a:r>
          </a:p>
        </p:txBody>
      </p:sp>
    </p:spTree>
    <p:extLst>
      <p:ext uri="{BB962C8B-B14F-4D97-AF65-F5344CB8AC3E}">
        <p14:creationId xmlns:p14="http://schemas.microsoft.com/office/powerpoint/2010/main" val="2844782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Limitations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/>
              <a:t>The reportable range of the analyzer is 2.5%-14.0%.  Results outside this range must be reported as &lt;2.5% or &gt;14.0%.  </a:t>
            </a:r>
          </a:p>
          <a:p>
            <a:r>
              <a:rPr lang="en-US" dirty="0"/>
              <a:t>The DCA HbA1c assay gives accurate and precise results over a range of </a:t>
            </a:r>
            <a:r>
              <a:rPr lang="en-US" dirty="0" smtClean="0"/>
              <a:t>total hemoglobin </a:t>
            </a:r>
            <a:r>
              <a:rPr lang="en-US" dirty="0"/>
              <a:t>of 7 to 24 g/</a:t>
            </a:r>
            <a:r>
              <a:rPr lang="en-US" dirty="0" err="1"/>
              <a:t>dL</a:t>
            </a:r>
            <a:r>
              <a:rPr lang="en-US" dirty="0"/>
              <a:t>. Most patients will have hemoglobin concentrations </a:t>
            </a:r>
            <a:r>
              <a:rPr lang="en-US" dirty="0" smtClean="0"/>
              <a:t>within these </a:t>
            </a:r>
            <a:r>
              <a:rPr lang="en-US" dirty="0"/>
              <a:t>values. However, patients with severe </a:t>
            </a:r>
            <a:r>
              <a:rPr lang="en-US" dirty="0" err="1"/>
              <a:t>anemias</a:t>
            </a:r>
            <a:r>
              <a:rPr lang="en-US" dirty="0"/>
              <a:t> may have </a:t>
            </a:r>
            <a:r>
              <a:rPr lang="en-US" dirty="0" smtClean="0"/>
              <a:t>hemoglobin concentrations </a:t>
            </a:r>
            <a:r>
              <a:rPr lang="en-US" dirty="0"/>
              <a:t>lower than 7 g/</a:t>
            </a:r>
            <a:r>
              <a:rPr lang="en-US" dirty="0" err="1"/>
              <a:t>dL</a:t>
            </a:r>
            <a:r>
              <a:rPr lang="en-US" dirty="0"/>
              <a:t>, and patients with polycythemia may have </a:t>
            </a:r>
            <a:r>
              <a:rPr lang="en-US" dirty="0" smtClean="0"/>
              <a:t>hemoglobin concentrations </a:t>
            </a:r>
            <a:r>
              <a:rPr lang="en-US" dirty="0"/>
              <a:t>above 24 g/</a:t>
            </a:r>
            <a:r>
              <a:rPr lang="en-US" dirty="0" err="1"/>
              <a:t>dL</a:t>
            </a:r>
            <a:r>
              <a:rPr lang="en-US" dirty="0"/>
              <a:t>. Patients known to have these conditions should be </a:t>
            </a:r>
            <a:r>
              <a:rPr lang="en-US" dirty="0" smtClean="0"/>
              <a:t>assayed by </a:t>
            </a:r>
            <a:r>
              <a:rPr lang="en-US" dirty="0"/>
              <a:t>a test employing a different assay principle if their hemoglobin concentrations </a:t>
            </a:r>
            <a:r>
              <a:rPr lang="en-US" dirty="0" smtClean="0"/>
              <a:t>are outside </a:t>
            </a:r>
            <a:r>
              <a:rPr lang="en-US" dirty="0"/>
              <a:t>of the acceptable range</a:t>
            </a:r>
            <a:r>
              <a:rPr lang="en-US" dirty="0" smtClean="0"/>
              <a:t>.</a:t>
            </a:r>
          </a:p>
          <a:p>
            <a:r>
              <a:rPr lang="en-US" dirty="0" err="1"/>
              <a:t>Glycated</a:t>
            </a:r>
            <a:r>
              <a:rPr lang="en-US" dirty="0"/>
              <a:t> hemoglobin F is not measured by the DCA HbA1c assay</a:t>
            </a:r>
            <a:r>
              <a:rPr lang="en-US" dirty="0" smtClean="0"/>
              <a:t>.</a:t>
            </a:r>
          </a:p>
          <a:p>
            <a:r>
              <a:rPr lang="en-US" dirty="0"/>
              <a:t>At levels of hemoglobin F less than 10%, the DCA system accurately indicates </a:t>
            </a:r>
            <a:r>
              <a:rPr lang="en-US" dirty="0" smtClean="0"/>
              <a:t>the patient’s </a:t>
            </a:r>
            <a:r>
              <a:rPr lang="en-US" dirty="0"/>
              <a:t>glycemic control. However, at very high levels of hemoglobin F (&gt;10%), </a:t>
            </a:r>
            <a:r>
              <a:rPr lang="en-US" dirty="0" smtClean="0"/>
              <a:t>the amount </a:t>
            </a:r>
            <a:r>
              <a:rPr lang="en-US" dirty="0"/>
              <a:t>of HbA1c is lower than expected because a greater proportion of the </a:t>
            </a:r>
            <a:r>
              <a:rPr lang="en-US" dirty="0" err="1" smtClean="0"/>
              <a:t>glycated</a:t>
            </a:r>
            <a:r>
              <a:rPr lang="en-US" dirty="0" smtClean="0"/>
              <a:t> hemoglobin </a:t>
            </a:r>
            <a:r>
              <a:rPr lang="en-US" dirty="0"/>
              <a:t>is in the form of </a:t>
            </a:r>
            <a:r>
              <a:rPr lang="en-US" dirty="0" err="1"/>
              <a:t>glycated</a:t>
            </a:r>
            <a:r>
              <a:rPr lang="en-US" dirty="0"/>
              <a:t> hemoglobin F. HbA1c results for such patients </a:t>
            </a:r>
            <a:r>
              <a:rPr lang="en-US" dirty="0" smtClean="0"/>
              <a:t>do not </a:t>
            </a:r>
            <a:r>
              <a:rPr lang="en-US" dirty="0"/>
              <a:t>accurately indicate the patient’s glycemic control and should not be compared </a:t>
            </a:r>
            <a:r>
              <a:rPr lang="en-US" dirty="0" smtClean="0"/>
              <a:t>to published </a:t>
            </a:r>
            <a:r>
              <a:rPr lang="en-US" dirty="0"/>
              <a:t>normal or abnormal values.</a:t>
            </a:r>
          </a:p>
        </p:txBody>
      </p:sp>
    </p:spTree>
    <p:extLst>
      <p:ext uri="{BB962C8B-B14F-4D97-AF65-F5344CB8AC3E}">
        <p14:creationId xmlns:p14="http://schemas.microsoft.com/office/powerpoint/2010/main" val="2153560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Limitations continued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Conditions such as hemolytic anemia, polycythemia, homozygous </a:t>
            </a:r>
            <a:r>
              <a:rPr lang="en-US" dirty="0" err="1"/>
              <a:t>HbS</a:t>
            </a:r>
            <a:r>
              <a:rPr lang="en-US" dirty="0"/>
              <a:t>, and </a:t>
            </a:r>
            <a:r>
              <a:rPr lang="en-US" dirty="0" err="1"/>
              <a:t>HbC</a:t>
            </a:r>
            <a:r>
              <a:rPr lang="en-US" dirty="0"/>
              <a:t>, </a:t>
            </a:r>
            <a:r>
              <a:rPr lang="en-US" dirty="0" smtClean="0"/>
              <a:t>can result </a:t>
            </a:r>
            <a:r>
              <a:rPr lang="en-US" dirty="0"/>
              <a:t>in decreased life span of the red blood cells, which causes HbA1c results to </a:t>
            </a:r>
            <a:r>
              <a:rPr lang="en-US" dirty="0" smtClean="0"/>
              <a:t>be lower </a:t>
            </a:r>
            <a:r>
              <a:rPr lang="en-US" dirty="0"/>
              <a:t>than expected, regardless of the method used, and not be related to </a:t>
            </a:r>
            <a:r>
              <a:rPr lang="en-US" dirty="0" smtClean="0"/>
              <a:t>glycemic control</a:t>
            </a:r>
            <a:r>
              <a:rPr lang="en-US" dirty="0"/>
              <a:t>, when using published reference ranges</a:t>
            </a:r>
            <a:r>
              <a:rPr lang="en-US" dirty="0" smtClean="0"/>
              <a:t>.</a:t>
            </a:r>
          </a:p>
          <a:p>
            <a:r>
              <a:rPr lang="en-US" dirty="0"/>
              <a:t>Bilirubin, up to a level of 20 mg/</a:t>
            </a:r>
            <a:r>
              <a:rPr lang="en-US" dirty="0" err="1"/>
              <a:t>dL</a:t>
            </a:r>
            <a:r>
              <a:rPr lang="en-US" dirty="0"/>
              <a:t>, does not interfere with this assay</a:t>
            </a:r>
            <a:r>
              <a:rPr lang="en-US" dirty="0" smtClean="0"/>
              <a:t>.</a:t>
            </a:r>
          </a:p>
          <a:p>
            <a:r>
              <a:rPr lang="en-US" dirty="0"/>
              <a:t>Triglycerides, up to 1347 mg/</a:t>
            </a:r>
            <a:r>
              <a:rPr lang="en-US" dirty="0" err="1"/>
              <a:t>dL</a:t>
            </a:r>
            <a:r>
              <a:rPr lang="en-US" dirty="0"/>
              <a:t> in fresh whole blood, do not interfere with this </a:t>
            </a:r>
            <a:r>
              <a:rPr lang="en-US" dirty="0" smtClean="0"/>
              <a:t>assay.  Highly </a:t>
            </a:r>
            <a:r>
              <a:rPr lang="en-US" dirty="0" err="1"/>
              <a:t>lipemic</a:t>
            </a:r>
            <a:r>
              <a:rPr lang="en-US" dirty="0"/>
              <a:t> blood samples stored for long periods of time or frozen should not </a:t>
            </a:r>
            <a:r>
              <a:rPr lang="en-US" dirty="0" smtClean="0"/>
              <a:t>be assayed </a:t>
            </a:r>
            <a:r>
              <a:rPr lang="en-US" dirty="0"/>
              <a:t>using this method</a:t>
            </a:r>
            <a:r>
              <a:rPr lang="en-US" dirty="0" smtClean="0"/>
              <a:t>.</a:t>
            </a:r>
          </a:p>
          <a:p>
            <a:r>
              <a:rPr lang="en-US" dirty="0"/>
              <a:t>Rheumatoid factor, up to 1:5120 titer, does not interfere with this assay</a:t>
            </a:r>
            <a:r>
              <a:rPr lang="en-US" dirty="0" smtClean="0"/>
              <a:t>.</a:t>
            </a:r>
          </a:p>
          <a:p>
            <a:r>
              <a:rPr lang="en-US" dirty="0"/>
              <a:t>Expected serum levels of the following drugs commonly prescribed to persons </a:t>
            </a:r>
            <a:r>
              <a:rPr lang="en-US" dirty="0" smtClean="0"/>
              <a:t>with diabetes </a:t>
            </a:r>
            <a:r>
              <a:rPr lang="en-US" dirty="0"/>
              <a:t>do not interfere with this assay: </a:t>
            </a:r>
            <a:r>
              <a:rPr lang="en-US" dirty="0" err="1"/>
              <a:t>Diabinese</a:t>
            </a:r>
            <a:r>
              <a:rPr lang="en-US" dirty="0"/>
              <a:t>, </a:t>
            </a:r>
            <a:r>
              <a:rPr lang="en-US" dirty="0" err="1"/>
              <a:t>Orinase</a:t>
            </a:r>
            <a:r>
              <a:rPr lang="en-US" dirty="0"/>
              <a:t>, </a:t>
            </a:r>
            <a:r>
              <a:rPr lang="en-US" dirty="0" err="1"/>
              <a:t>Tolinase</a:t>
            </a:r>
            <a:r>
              <a:rPr lang="en-US" dirty="0"/>
              <a:t>, </a:t>
            </a:r>
            <a:r>
              <a:rPr lang="en-US" dirty="0" err="1" smtClean="0"/>
              <a:t>Micronase,Dymelor</a:t>
            </a:r>
            <a:r>
              <a:rPr lang="en-US" dirty="0"/>
              <a:t>, </a:t>
            </a:r>
            <a:r>
              <a:rPr lang="en-US" dirty="0" err="1"/>
              <a:t>glipizide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969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Parts of the DCA System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Analyzer</a:t>
            </a:r>
          </a:p>
          <a:p>
            <a:r>
              <a:rPr lang="en-US" dirty="0" smtClean="0"/>
              <a:t>Reagent cartridge</a:t>
            </a:r>
          </a:p>
          <a:p>
            <a:r>
              <a:rPr lang="en-US" dirty="0" smtClean="0"/>
              <a:t>Capillary holder</a:t>
            </a:r>
          </a:p>
          <a:p>
            <a:r>
              <a:rPr lang="en-US" dirty="0" smtClean="0"/>
              <a:t>Calibration card</a:t>
            </a:r>
          </a:p>
          <a:p>
            <a:r>
              <a:rPr lang="en-US" dirty="0" smtClean="0"/>
              <a:t>Quality control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200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815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Analyzer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The DCA Vantage system is a semi-automated, bench top system.  It is designed to quantitatively measure the percent Hemoglobin A1c in blood.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200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016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Reagent Cartridge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Reagent cartridges can be stored refrigerated at 2-8 degrees Celsius until the </a:t>
            </a:r>
            <a:r>
              <a:rPr lang="en-US" dirty="0" smtClean="0"/>
              <a:t>manufacturer’s expiration </a:t>
            </a:r>
            <a:r>
              <a:rPr lang="en-US" dirty="0" smtClean="0"/>
              <a:t>date or for three months at room temperature. </a:t>
            </a:r>
          </a:p>
          <a:p>
            <a:r>
              <a:rPr lang="en-US" dirty="0" smtClean="0"/>
              <a:t>If storing at room temperature record the 3 month expiration date on the outside of the box. </a:t>
            </a:r>
          </a:p>
          <a:p>
            <a:r>
              <a:rPr lang="en-US" dirty="0" smtClean="0"/>
              <a:t>Cartridges must be brought to room temperature before being used for patient testing.</a:t>
            </a:r>
          </a:p>
          <a:p>
            <a:r>
              <a:rPr lang="en-US" dirty="0" smtClean="0"/>
              <a:t>CAUTION:  when handling the reagent cartridge, do not touch or otherwise contaminate the optical window as this may </a:t>
            </a:r>
            <a:r>
              <a:rPr lang="en-US" dirty="0" smtClean="0"/>
              <a:t>cause error </a:t>
            </a:r>
            <a:r>
              <a:rPr lang="en-US" dirty="0" smtClean="0"/>
              <a:t>codes during testing. 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810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572000" y="4800600"/>
            <a:ext cx="1752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552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Capillary Holder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Capillary holders are used to collect the patient sample. </a:t>
            </a:r>
          </a:p>
          <a:p>
            <a:r>
              <a:rPr lang="en-US" dirty="0" smtClean="0"/>
              <a:t>Capillary </a:t>
            </a:r>
            <a:r>
              <a:rPr lang="en-US" dirty="0" smtClean="0"/>
              <a:t>holders may be stored at room temperature or refrigerated. </a:t>
            </a:r>
          </a:p>
          <a:p>
            <a:r>
              <a:rPr lang="en-US" dirty="0" smtClean="0"/>
              <a:t>Unused capillary holders may be saved and used with any lot of Hemoglobin A1c reagent cartridges. 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382905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67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Calibration Card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DCA Vantage is calibrated each time a new lot number of reagent is used or at least every 6 months.  </a:t>
            </a:r>
          </a:p>
          <a:p>
            <a:r>
              <a:rPr lang="en-US" dirty="0" smtClean="0"/>
              <a:t>The values for reagent calibration parameters are encoded onto the calibration card provided with each lot of reagent cartridges. </a:t>
            </a:r>
          </a:p>
          <a:p>
            <a:r>
              <a:rPr lang="en-US" dirty="0" smtClean="0"/>
              <a:t>Prior to use of a new lot of reagent cartridges, or every 6 months, the calibration code must be scanned.</a:t>
            </a:r>
          </a:p>
          <a:p>
            <a:r>
              <a:rPr lang="en-US" dirty="0" smtClean="0"/>
              <a:t>Insert the card above the dot on the analyzer barcode track with the barcode facing to the right. </a:t>
            </a:r>
          </a:p>
          <a:p>
            <a:r>
              <a:rPr lang="en-US" dirty="0" smtClean="0"/>
              <a:t>A beep will sound when the scan is successful.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3276600" cy="323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495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Quality Control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724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Quality control must be run each day of patient testing. </a:t>
            </a:r>
          </a:p>
          <a:p>
            <a:r>
              <a:rPr lang="en-US" dirty="0" smtClean="0"/>
              <a:t>Results must be acceptable before performing any patient testing. </a:t>
            </a:r>
          </a:p>
          <a:p>
            <a:r>
              <a:rPr lang="en-US" dirty="0" smtClean="0"/>
              <a:t>When opening a new box </a:t>
            </a:r>
            <a:r>
              <a:rPr lang="en-US" dirty="0" smtClean="0"/>
              <a:t>of controls the controls </a:t>
            </a:r>
            <a:r>
              <a:rPr lang="en-US" dirty="0" smtClean="0"/>
              <a:t>must be reconstituted before using. </a:t>
            </a:r>
          </a:p>
          <a:p>
            <a:r>
              <a:rPr lang="en-US" dirty="0" smtClean="0"/>
              <a:t>Once reconstituted, control vials are stable for 3 months.  </a:t>
            </a:r>
          </a:p>
          <a:p>
            <a:r>
              <a:rPr lang="en-US" dirty="0" smtClean="0"/>
              <a:t>Controls must be labeled with new 3 month expiration date. </a:t>
            </a:r>
          </a:p>
          <a:p>
            <a:r>
              <a:rPr lang="en-US" dirty="0" smtClean="0"/>
              <a:t>Controls must be kept refrigerated (2-8 degrees Celsius) when not in use. </a:t>
            </a:r>
          </a:p>
          <a:p>
            <a:r>
              <a:rPr lang="en-US" dirty="0" smtClean="0"/>
              <a:t>Quality control results must be recorded on the quality control log sheet. 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62200"/>
            <a:ext cx="2743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975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labbe\Desktop\preparing Q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4" y="228600"/>
            <a:ext cx="8794376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372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labbe\Desktop\running Q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156"/>
            <a:ext cx="9144000" cy="56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543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1231</Words>
  <Application>Microsoft Office PowerPoint</Application>
  <PresentationFormat>On-screen Show (4:3)</PresentationFormat>
  <Paragraphs>93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DCA Vantage Analyzer for Hemoglobin A1c in Blood</vt:lpstr>
      <vt:lpstr>Parts of the DCA System</vt:lpstr>
      <vt:lpstr>Analyzer</vt:lpstr>
      <vt:lpstr>Reagent Cartridge</vt:lpstr>
      <vt:lpstr>Capillary Holder</vt:lpstr>
      <vt:lpstr>Calibration Card</vt:lpstr>
      <vt:lpstr>Quality Control</vt:lpstr>
      <vt:lpstr>PowerPoint Presentation</vt:lpstr>
      <vt:lpstr>PowerPoint Presentation</vt:lpstr>
      <vt:lpstr>Testing a patient sample</vt:lpstr>
      <vt:lpstr>Testing a patient sample</vt:lpstr>
      <vt:lpstr>Testing a patient sample</vt:lpstr>
      <vt:lpstr>Testing a patient sample</vt:lpstr>
      <vt:lpstr>Testing a patient sample</vt:lpstr>
      <vt:lpstr>Testing a patient sample </vt:lpstr>
      <vt:lpstr>Testing a patient sample</vt:lpstr>
      <vt:lpstr>Maintenance</vt:lpstr>
      <vt:lpstr>Limitations</vt:lpstr>
      <vt:lpstr>Limitations continued</vt:lpstr>
    </vt:vector>
  </TitlesOfParts>
  <Company>Concord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M. Labbe</dc:creator>
  <cp:lastModifiedBy>Michelle M. Labbe</cp:lastModifiedBy>
  <cp:revision>22</cp:revision>
  <dcterms:created xsi:type="dcterms:W3CDTF">2017-07-31T16:13:56Z</dcterms:created>
  <dcterms:modified xsi:type="dcterms:W3CDTF">2017-08-01T15:52:21Z</dcterms:modified>
</cp:coreProperties>
</file>