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9" r:id="rId12"/>
    <p:sldId id="266" r:id="rId13"/>
    <p:sldId id="268" r:id="rId14"/>
    <p:sldId id="270" r:id="rId15"/>
    <p:sldId id="267" r:id="rId16"/>
    <p:sldId id="274" r:id="rId17"/>
    <p:sldId id="271" r:id="rId18"/>
    <p:sldId id="275"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3556"/>
    <a:srgbClr val="313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50" autoAdjust="0"/>
  </p:normalViewPr>
  <p:slideViewPr>
    <p:cSldViewPr>
      <p:cViewPr varScale="1">
        <p:scale>
          <a:sx n="72" d="100"/>
          <a:sy n="72" d="100"/>
        </p:scale>
        <p:origin x="-14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80058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397805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248603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424819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E30C5-8732-40C4-93D7-4330EB7782E1}"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390064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FE30C5-8732-40C4-93D7-4330EB7782E1}"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65997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FE30C5-8732-40C4-93D7-4330EB7782E1}"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55677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FE30C5-8732-40C4-93D7-4330EB7782E1}"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2028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E30C5-8732-40C4-93D7-4330EB7782E1}"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304022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E30C5-8732-40C4-93D7-4330EB7782E1}"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136101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E30C5-8732-40C4-93D7-4330EB7782E1}"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260374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E30C5-8732-40C4-93D7-4330EB7782E1}" type="datetimeFigureOut">
              <a:rPr lang="en-US" smtClean="0"/>
              <a:t>4/13/2018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0378-907B-4C30-A271-CD9F8F85A8CD}" type="slidenum">
              <a:rPr lang="en-US" smtClean="0"/>
              <a:t>‹#›</a:t>
            </a:fld>
            <a:endParaRPr lang="en-US"/>
          </a:p>
        </p:txBody>
      </p:sp>
    </p:spTree>
    <p:extLst>
      <p:ext uri="{BB962C8B-B14F-4D97-AF65-F5344CB8AC3E}">
        <p14:creationId xmlns:p14="http://schemas.microsoft.com/office/powerpoint/2010/main" val="60507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dirty="0" smtClean="0">
                <a:solidFill>
                  <a:srgbClr val="A13556"/>
                </a:solidFill>
              </a:rPr>
              <a:t>Alere</a:t>
            </a:r>
            <a:r>
              <a:rPr lang="en-US" dirty="0" smtClean="0"/>
              <a:t> </a:t>
            </a:r>
            <a:r>
              <a:rPr lang="en-US" dirty="0" err="1" smtClean="0"/>
              <a:t>iCup</a:t>
            </a:r>
            <a:r>
              <a:rPr lang="en-US" dirty="0" smtClean="0"/>
              <a:t> </a:t>
            </a:r>
            <a:r>
              <a:rPr lang="en-US" dirty="0" err="1" smtClean="0"/>
              <a:t>Dx</a:t>
            </a:r>
            <a:r>
              <a:rPr lang="en-US" dirty="0" smtClean="0"/>
              <a:t> 14 Drug Screen Testing</a:t>
            </a:r>
            <a:endParaRPr lang="en-US" dirty="0"/>
          </a:p>
        </p:txBody>
      </p:sp>
      <p:sp>
        <p:nvSpPr>
          <p:cNvPr id="3" name="Subtitle 2"/>
          <p:cNvSpPr>
            <a:spLocks noGrp="1"/>
          </p:cNvSpPr>
          <p:nvPr>
            <p:ph type="subTitle" idx="1"/>
          </p:nvPr>
        </p:nvSpPr>
        <p:spPr>
          <a:xfrm>
            <a:off x="1371600" y="5181600"/>
            <a:ext cx="6096000" cy="457200"/>
          </a:xfrm>
        </p:spPr>
        <p:txBody>
          <a:bodyPr>
            <a:normAutofit fontScale="92500" lnSpcReduction="2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27316"/>
            <a:ext cx="4038600" cy="46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28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3200" dirty="0" smtClean="0"/>
              <a:t>QC  Results</a:t>
            </a:r>
            <a:endParaRPr lang="en-US" sz="3200" dirty="0"/>
          </a:p>
        </p:txBody>
      </p:sp>
      <p:sp>
        <p:nvSpPr>
          <p:cNvPr id="3" name="Content Placeholder 2"/>
          <p:cNvSpPr>
            <a:spLocks noGrp="1"/>
          </p:cNvSpPr>
          <p:nvPr>
            <p:ph idx="1"/>
          </p:nvPr>
        </p:nvSpPr>
        <p:spPr>
          <a:xfrm>
            <a:off x="457200" y="685800"/>
            <a:ext cx="8229600" cy="5791200"/>
          </a:xfrm>
        </p:spPr>
        <p:txBody>
          <a:bodyPr>
            <a:normAutofit fontScale="47500" lnSpcReduction="20000"/>
          </a:bodyPr>
          <a:lstStyle/>
          <a:p>
            <a:pPr marL="0" indent="0">
              <a:buNone/>
            </a:pPr>
            <a:r>
              <a:rPr lang="en-US" dirty="0" smtClean="0"/>
              <a:t>                                         </a:t>
            </a:r>
            <a:r>
              <a:rPr lang="en-US" sz="4500" dirty="0" smtClean="0"/>
              <a:t>Record </a:t>
            </a:r>
            <a:r>
              <a:rPr lang="en-US" sz="4500" dirty="0"/>
              <a:t>all </a:t>
            </a:r>
            <a:r>
              <a:rPr lang="en-US" sz="4500" dirty="0" smtClean="0"/>
              <a:t>results no matter what they are</a:t>
            </a:r>
          </a:p>
          <a:p>
            <a:pPr marL="0" indent="0">
              <a:buNone/>
            </a:pPr>
            <a:endParaRPr lang="en-US" dirty="0" smtClean="0"/>
          </a:p>
          <a:p>
            <a:pPr marL="0" indent="0">
              <a:buNone/>
            </a:pPr>
            <a:r>
              <a:rPr lang="en-US" sz="3800" dirty="0" smtClean="0"/>
              <a:t>Positive Control</a:t>
            </a:r>
            <a:endParaRPr lang="en-US" sz="3800" dirty="0"/>
          </a:p>
          <a:p>
            <a:r>
              <a:rPr lang="en-US" sz="3800" dirty="0"/>
              <a:t>All results should be positive</a:t>
            </a:r>
          </a:p>
          <a:p>
            <a:pPr marL="0" indent="0">
              <a:buNone/>
            </a:pPr>
            <a:r>
              <a:rPr lang="en-US" sz="3800" dirty="0"/>
              <a:t>Negative Control</a:t>
            </a:r>
          </a:p>
          <a:p>
            <a:r>
              <a:rPr lang="en-US" sz="3800" dirty="0"/>
              <a:t>All results should be negative</a:t>
            </a:r>
          </a:p>
          <a:p>
            <a:pPr marL="0" indent="0">
              <a:buNone/>
            </a:pPr>
            <a:r>
              <a:rPr lang="en-US" sz="3800" dirty="0"/>
              <a:t>Control Line- QC Acceptable?</a:t>
            </a:r>
          </a:p>
          <a:p>
            <a:r>
              <a:rPr lang="en-US" sz="3800" dirty="0"/>
              <a:t>All results should be </a:t>
            </a:r>
            <a:r>
              <a:rPr lang="en-US" sz="3800" dirty="0" smtClean="0"/>
              <a:t>yes</a:t>
            </a:r>
          </a:p>
          <a:p>
            <a:pPr marL="0" indent="0">
              <a:buNone/>
            </a:pPr>
            <a:r>
              <a:rPr lang="en-US" sz="3800" dirty="0" smtClean="0"/>
              <a:t>IF:</a:t>
            </a:r>
            <a:endParaRPr lang="en-US" sz="3800" dirty="0"/>
          </a:p>
          <a:p>
            <a:r>
              <a:rPr lang="en-US" sz="3800" dirty="0" smtClean="0"/>
              <a:t>If </a:t>
            </a:r>
            <a:r>
              <a:rPr lang="en-US" sz="3800" i="1" dirty="0" smtClean="0"/>
              <a:t>all</a:t>
            </a:r>
            <a:r>
              <a:rPr lang="en-US" sz="3800" dirty="0" smtClean="0"/>
              <a:t> the results </a:t>
            </a:r>
            <a:r>
              <a:rPr lang="en-US" sz="3800" dirty="0"/>
              <a:t>are acceptable, you can use the </a:t>
            </a:r>
            <a:r>
              <a:rPr lang="en-US" sz="3800" dirty="0" err="1"/>
              <a:t>iCups</a:t>
            </a:r>
            <a:r>
              <a:rPr lang="en-US" sz="3800" dirty="0"/>
              <a:t> from this shipment for patient testing.</a:t>
            </a:r>
          </a:p>
          <a:p>
            <a:r>
              <a:rPr lang="en-US" sz="3800" dirty="0"/>
              <a:t>If </a:t>
            </a:r>
            <a:r>
              <a:rPr lang="en-US" sz="3800" i="1" dirty="0" smtClean="0"/>
              <a:t>any</a:t>
            </a:r>
            <a:r>
              <a:rPr lang="en-US" sz="3800" dirty="0" smtClean="0"/>
              <a:t> of the </a:t>
            </a:r>
            <a:r>
              <a:rPr lang="en-US" sz="3800" dirty="0"/>
              <a:t>results are NOT acceptable, STOP. Repeat </a:t>
            </a:r>
            <a:r>
              <a:rPr lang="en-US" sz="3800" dirty="0" smtClean="0"/>
              <a:t> QC with </a:t>
            </a:r>
            <a:r>
              <a:rPr lang="en-US" sz="3800" dirty="0"/>
              <a:t>a new cover and a new log sheet</a:t>
            </a:r>
            <a:r>
              <a:rPr lang="en-US" sz="3800" dirty="0" smtClean="0"/>
              <a:t>. Record all results on the new log sheet.</a:t>
            </a:r>
            <a:endParaRPr lang="en-US" sz="3800" dirty="0"/>
          </a:p>
          <a:p>
            <a:pPr marL="0" indent="0">
              <a:buNone/>
            </a:pPr>
            <a:r>
              <a:rPr lang="en-US" sz="3800" dirty="0"/>
              <a:t>	</a:t>
            </a:r>
            <a:r>
              <a:rPr lang="en-US" sz="3800" dirty="0" smtClean="0"/>
              <a:t>If </a:t>
            </a:r>
            <a:r>
              <a:rPr lang="en-US" sz="3800" i="1" dirty="0" smtClean="0"/>
              <a:t>all</a:t>
            </a:r>
            <a:r>
              <a:rPr lang="en-US" sz="3800" dirty="0" smtClean="0"/>
              <a:t> the </a:t>
            </a:r>
            <a:r>
              <a:rPr lang="en-US" sz="3800" dirty="0"/>
              <a:t>repeat results are acceptable</a:t>
            </a:r>
            <a:r>
              <a:rPr lang="en-US" sz="3800" dirty="0" smtClean="0"/>
              <a:t>,  you </a:t>
            </a:r>
            <a:r>
              <a:rPr lang="en-US" sz="3800" dirty="0"/>
              <a:t>can use the </a:t>
            </a:r>
            <a:r>
              <a:rPr lang="en-US" sz="3800" dirty="0" err="1"/>
              <a:t>iCups</a:t>
            </a:r>
            <a:r>
              <a:rPr lang="en-US" sz="3800" dirty="0"/>
              <a:t> for patient </a:t>
            </a:r>
            <a:r>
              <a:rPr lang="en-US" sz="3800" dirty="0" smtClean="0"/>
              <a:t>	testing</a:t>
            </a:r>
            <a:r>
              <a:rPr lang="en-US" sz="3800" dirty="0"/>
              <a:t>.  We need to keep all documentation in the event we need to call the </a:t>
            </a:r>
            <a:r>
              <a:rPr lang="en-US" sz="3800" dirty="0" smtClean="0"/>
              <a:t>	company </a:t>
            </a:r>
            <a:r>
              <a:rPr lang="en-US" sz="3800" dirty="0"/>
              <a:t>to report a problem</a:t>
            </a:r>
            <a:r>
              <a:rPr lang="en-US" sz="3800" dirty="0" smtClean="0"/>
              <a:t>.</a:t>
            </a:r>
          </a:p>
          <a:p>
            <a:pPr marL="0" indent="0">
              <a:buNone/>
            </a:pPr>
            <a:r>
              <a:rPr lang="en-US" sz="3800" dirty="0" smtClean="0"/>
              <a:t>	If </a:t>
            </a:r>
            <a:r>
              <a:rPr lang="en-US" sz="3800" i="1" dirty="0" smtClean="0"/>
              <a:t>any</a:t>
            </a:r>
            <a:r>
              <a:rPr lang="en-US" sz="3800" dirty="0" smtClean="0"/>
              <a:t> of the repeat QC results are NOT acceptable :</a:t>
            </a:r>
          </a:p>
          <a:p>
            <a:pPr marL="0" indent="0">
              <a:buNone/>
            </a:pPr>
            <a:r>
              <a:rPr lang="en-US" sz="3800" dirty="0" smtClean="0"/>
              <a:t>		record all result on the second log sheet and</a:t>
            </a:r>
          </a:p>
          <a:p>
            <a:pPr marL="0" indent="0">
              <a:buNone/>
            </a:pPr>
            <a:r>
              <a:rPr lang="en-US" sz="3800" dirty="0"/>
              <a:t>	</a:t>
            </a:r>
            <a:r>
              <a:rPr lang="en-US" sz="3800" dirty="0" smtClean="0"/>
              <a:t>	call Point of Care </a:t>
            </a:r>
            <a:r>
              <a:rPr lang="en-US" sz="3800" dirty="0" err="1" smtClean="0"/>
              <a:t>ext</a:t>
            </a:r>
            <a:r>
              <a:rPr lang="en-US" sz="3800" dirty="0" smtClean="0"/>
              <a:t> 4643 or 4645.</a:t>
            </a:r>
          </a:p>
          <a:p>
            <a:pPr marL="0" indent="0">
              <a:buNone/>
            </a:pPr>
            <a:endParaRPr lang="en-US" sz="3800" dirty="0" smtClean="0"/>
          </a:p>
          <a:p>
            <a:pPr marL="0" indent="0">
              <a:buNone/>
            </a:pPr>
            <a:r>
              <a:rPr lang="en-US" sz="3800" i="1" dirty="0" smtClean="0"/>
              <a:t>Do not perform any patient testing using </a:t>
            </a:r>
            <a:r>
              <a:rPr lang="en-US" sz="3800" i="1" dirty="0" err="1" smtClean="0"/>
              <a:t>iCups</a:t>
            </a:r>
            <a:r>
              <a:rPr lang="en-US" sz="3800" i="1" dirty="0" smtClean="0"/>
              <a:t> from this shipment until the problem is resolved.</a:t>
            </a:r>
          </a:p>
          <a:p>
            <a:pPr marL="0" indent="0">
              <a:buNone/>
            </a:pPr>
            <a:endParaRPr lang="en-US" dirty="0"/>
          </a:p>
          <a:p>
            <a:endParaRPr lang="en-US" dirty="0"/>
          </a:p>
        </p:txBody>
      </p:sp>
    </p:spTree>
    <p:extLst>
      <p:ext uri="{BB962C8B-B14F-4D97-AF65-F5344CB8AC3E}">
        <p14:creationId xmlns:p14="http://schemas.microsoft.com/office/powerpoint/2010/main" val="240924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Patient testing/Sample Validity testing</a:t>
            </a:r>
            <a:endParaRPr lang="en-US" sz="3200" dirty="0"/>
          </a:p>
        </p:txBody>
      </p:sp>
      <p:sp>
        <p:nvSpPr>
          <p:cNvPr id="3" name="Content Placeholder 2"/>
          <p:cNvSpPr>
            <a:spLocks noGrp="1"/>
          </p:cNvSpPr>
          <p:nvPr>
            <p:ph idx="1"/>
          </p:nvPr>
        </p:nvSpPr>
        <p:spPr>
          <a:xfrm>
            <a:off x="304800" y="762000"/>
            <a:ext cx="3962400" cy="5943600"/>
          </a:xfrm>
        </p:spPr>
        <p:txBody>
          <a:bodyPr>
            <a:normAutofit/>
          </a:bodyPr>
          <a:lstStyle/>
          <a:p>
            <a:r>
              <a:rPr lang="en-US" sz="1800" dirty="0" err="1"/>
              <a:t>i</a:t>
            </a:r>
            <a:r>
              <a:rPr lang="en-US" sz="1800" dirty="0" err="1" smtClean="0"/>
              <a:t>Cup</a:t>
            </a:r>
            <a:r>
              <a:rPr lang="en-US" sz="1800" dirty="0" smtClean="0"/>
              <a:t> Cover- Where all the action happens!!</a:t>
            </a:r>
          </a:p>
          <a:p>
            <a:r>
              <a:rPr lang="en-US" sz="1800" dirty="0" smtClean="0"/>
              <a:t>There are seven test strips.</a:t>
            </a:r>
          </a:p>
          <a:p>
            <a:r>
              <a:rPr lang="en-US" sz="1800" dirty="0" smtClean="0"/>
              <a:t>Each test strip has a control line at the top followed by T1 and T2 which indicates a drug test.</a:t>
            </a:r>
          </a:p>
          <a:p>
            <a:r>
              <a:rPr lang="en-US" sz="1800" dirty="0" smtClean="0"/>
              <a:t>Mid way on the cover you will see a legend that shows examples:</a:t>
            </a:r>
          </a:p>
          <a:p>
            <a:pPr marL="0" indent="0">
              <a:buNone/>
            </a:pPr>
            <a:r>
              <a:rPr lang="en-US" sz="1800" dirty="0" smtClean="0"/>
              <a:t>	Negative test results</a:t>
            </a:r>
          </a:p>
          <a:p>
            <a:pPr marL="0" indent="0">
              <a:buNone/>
            </a:pPr>
            <a:r>
              <a:rPr lang="en-US" sz="1800" dirty="0" smtClean="0"/>
              <a:t>	Positive test results</a:t>
            </a:r>
          </a:p>
          <a:p>
            <a:pPr marL="0" indent="0">
              <a:buNone/>
            </a:pPr>
            <a:r>
              <a:rPr lang="en-US" sz="1800" dirty="0" smtClean="0"/>
              <a:t>	Invalid test results</a:t>
            </a:r>
          </a:p>
          <a:p>
            <a:r>
              <a:rPr lang="en-US" sz="1800" i="1" dirty="0" smtClean="0"/>
              <a:t>We will not be using the ID/Date line</a:t>
            </a:r>
          </a:p>
          <a:p>
            <a:pPr marL="0" indent="0">
              <a:buNone/>
            </a:pPr>
            <a:r>
              <a:rPr lang="en-US" sz="1800" dirty="0" smtClean="0"/>
              <a:t>At the very bottom of the cap you will see the Specimen Validity Test (SVT) pads.  At the prescribed time found on the chart (in red) you will match the color for each test and record the corresponding result on the patient result log.</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5979" y="838200"/>
            <a:ext cx="3208421" cy="31056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836" y="4343401"/>
            <a:ext cx="3589421" cy="2019050"/>
          </a:xfrm>
          <a:prstGeom prst="rect">
            <a:avLst/>
          </a:prstGeom>
        </p:spPr>
      </p:pic>
    </p:spTree>
    <p:extLst>
      <p:ext uri="{BB962C8B-B14F-4D97-AF65-F5344CB8AC3E}">
        <p14:creationId xmlns:p14="http://schemas.microsoft.com/office/powerpoint/2010/main" val="225937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Patient Testing/Sample Validity testing</a:t>
            </a:r>
            <a:endParaRPr lang="en-US" sz="3200" dirty="0"/>
          </a:p>
        </p:txBody>
      </p:sp>
      <p:sp>
        <p:nvSpPr>
          <p:cNvPr id="3" name="Content Placeholder 2"/>
          <p:cNvSpPr>
            <a:spLocks noGrp="1"/>
          </p:cNvSpPr>
          <p:nvPr>
            <p:ph idx="1"/>
          </p:nvPr>
        </p:nvSpPr>
        <p:spPr>
          <a:xfrm>
            <a:off x="381000" y="914400"/>
            <a:ext cx="8229600" cy="5562600"/>
          </a:xfrm>
        </p:spPr>
        <p:txBody>
          <a:bodyPr>
            <a:normAutofit/>
          </a:bodyPr>
          <a:lstStyle/>
          <a:p>
            <a:r>
              <a:rPr lang="en-US" sz="1800" dirty="0" err="1" smtClean="0"/>
              <a:t>iCup</a:t>
            </a:r>
            <a:r>
              <a:rPr lang="en-US" sz="1800" dirty="0" smtClean="0"/>
              <a:t> caps will only work with </a:t>
            </a:r>
            <a:r>
              <a:rPr lang="en-US" sz="1800" dirty="0" err="1" smtClean="0"/>
              <a:t>iCup</a:t>
            </a:r>
            <a:r>
              <a:rPr lang="en-US" sz="1800" dirty="0" smtClean="0"/>
              <a:t> cups.  They will not fit on other urine cups used for routine urine testing .</a:t>
            </a:r>
          </a:p>
          <a:p>
            <a:r>
              <a:rPr lang="en-US" sz="1800" dirty="0" smtClean="0"/>
              <a:t>If you need to do other testing on the sample, </a:t>
            </a:r>
            <a:r>
              <a:rPr lang="en-US" sz="1800" dirty="0"/>
              <a:t>such as a urine dip test or a pregnancy, it </a:t>
            </a:r>
            <a:r>
              <a:rPr lang="en-US" sz="1800" dirty="0" smtClean="0"/>
              <a:t>can be performed before or after urine drug testing.  Specimen temperature </a:t>
            </a:r>
            <a:r>
              <a:rPr lang="en-US" sz="1800" b="1" dirty="0" smtClean="0"/>
              <a:t>must</a:t>
            </a:r>
            <a:r>
              <a:rPr lang="en-US" sz="1800" dirty="0" smtClean="0"/>
              <a:t> be read at 2-4 minutes following specimen collection.  As the temperature of the specimen cools, the temperature on the strip will change as well.</a:t>
            </a:r>
          </a:p>
          <a:p>
            <a:r>
              <a:rPr lang="en-US" sz="1800" dirty="0" smtClean="0"/>
              <a:t>If the patient says they can give a sample, label the </a:t>
            </a:r>
            <a:r>
              <a:rPr lang="en-US" sz="1800" dirty="0" err="1" smtClean="0"/>
              <a:t>iCup</a:t>
            </a:r>
            <a:r>
              <a:rPr lang="en-US" sz="1800" dirty="0" smtClean="0"/>
              <a:t> with the patient’s name, DOB or MRN, and the date of collection.  Hand the iCup and Lid to the patient for collection. Instruct them not to tip the cup.</a:t>
            </a:r>
          </a:p>
          <a:p>
            <a:r>
              <a:rPr lang="en-US" sz="1800" dirty="0" smtClean="0"/>
              <a:t>When the specimen is handed back to you check that the iCup has the minimum volume needed for testing.  </a:t>
            </a:r>
            <a:endParaRPr lang="en-US" sz="1800" dirty="0"/>
          </a:p>
          <a:p>
            <a:endParaRPr lang="en-US" sz="1800" dirty="0" smtClean="0"/>
          </a:p>
          <a:p>
            <a:endParaRPr lang="en-US" sz="1800" dirty="0" smtClean="0"/>
          </a:p>
          <a:p>
            <a:endParaRPr lang="en-US" sz="1800" dirty="0" smtClean="0"/>
          </a:p>
          <a:p>
            <a:r>
              <a:rPr lang="en-US" sz="1800" dirty="0" smtClean="0"/>
              <a:t>Add the collection time and your initials to the patient information on the </a:t>
            </a:r>
            <a:r>
              <a:rPr lang="en-US" sz="1800" dirty="0" err="1" smtClean="0"/>
              <a:t>iCup</a:t>
            </a:r>
            <a:r>
              <a:rPr lang="en-US" sz="1800" dirty="0" smtClean="0"/>
              <a:t>.</a:t>
            </a:r>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599" y="4267200"/>
            <a:ext cx="1845733" cy="990600"/>
          </a:xfrm>
          <a:prstGeom prst="rect">
            <a:avLst/>
          </a:prstGeom>
        </p:spPr>
      </p:pic>
    </p:spTree>
    <p:extLst>
      <p:ext uri="{BB962C8B-B14F-4D97-AF65-F5344CB8AC3E}">
        <p14:creationId xmlns:p14="http://schemas.microsoft.com/office/powerpoint/2010/main" val="113298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68730"/>
          </a:xfrm>
        </p:spPr>
        <p:txBody>
          <a:bodyPr>
            <a:normAutofit fontScale="90000"/>
          </a:bodyPr>
          <a:lstStyle/>
          <a:p>
            <a:r>
              <a:rPr lang="en-US" sz="3200" dirty="0" smtClean="0"/>
              <a:t/>
            </a:r>
            <a:br>
              <a:rPr lang="en-US" sz="3200" dirty="0" smtClean="0"/>
            </a:br>
            <a:r>
              <a:rPr lang="en-US" sz="3200" dirty="0" smtClean="0"/>
              <a:t>Patient testing/Sample Validity testing </a:t>
            </a:r>
            <a:br>
              <a:rPr lang="en-US" sz="3200" dirty="0" smtClean="0"/>
            </a:br>
            <a:endParaRPr lang="en-US" sz="3200" dirty="0"/>
          </a:p>
        </p:txBody>
      </p:sp>
      <p:sp>
        <p:nvSpPr>
          <p:cNvPr id="3" name="Content Placeholder 2"/>
          <p:cNvSpPr>
            <a:spLocks noGrp="1"/>
          </p:cNvSpPr>
          <p:nvPr>
            <p:ph idx="1"/>
          </p:nvPr>
        </p:nvSpPr>
        <p:spPr>
          <a:xfrm>
            <a:off x="381000" y="761767"/>
            <a:ext cx="3352800" cy="5486633"/>
          </a:xfrm>
        </p:spPr>
        <p:txBody>
          <a:bodyPr>
            <a:normAutofit/>
          </a:bodyPr>
          <a:lstStyle/>
          <a:p>
            <a:pPr marL="0" indent="0">
              <a:buNone/>
            </a:pPr>
            <a:r>
              <a:rPr lang="en-US" sz="1800" dirty="0" smtClean="0"/>
              <a:t>On patient result form you will write:</a:t>
            </a:r>
          </a:p>
          <a:p>
            <a:r>
              <a:rPr lang="en-US" sz="1800" dirty="0" smtClean="0"/>
              <a:t>Patient information &amp; date and time of collection</a:t>
            </a:r>
          </a:p>
          <a:p>
            <a:r>
              <a:rPr lang="en-US" sz="1800" dirty="0" smtClean="0"/>
              <a:t>The lot number and expiration date for the pouch that contained the cap.</a:t>
            </a:r>
          </a:p>
          <a:p>
            <a:r>
              <a:rPr lang="en-US" sz="1800" dirty="0" smtClean="0"/>
              <a:t>Specimen Validity Results</a:t>
            </a:r>
          </a:p>
          <a:p>
            <a:pPr marL="0" indent="0">
              <a:buNone/>
            </a:pPr>
            <a:r>
              <a:rPr lang="en-US" sz="1800" dirty="0" smtClean="0"/>
              <a:t>	Temperature</a:t>
            </a:r>
          </a:p>
          <a:p>
            <a:pPr marL="0" indent="0">
              <a:buNone/>
            </a:pPr>
            <a:r>
              <a:rPr lang="en-US" sz="1800" dirty="0" smtClean="0"/>
              <a:t>	Cr (Creatinine)</a:t>
            </a:r>
          </a:p>
          <a:p>
            <a:pPr marL="0" indent="0">
              <a:buNone/>
            </a:pPr>
            <a:r>
              <a:rPr lang="en-US" sz="1800" dirty="0" smtClean="0"/>
              <a:t>	Ni (Nitrate)</a:t>
            </a:r>
          </a:p>
          <a:p>
            <a:pPr marL="0" indent="0">
              <a:buNone/>
            </a:pPr>
            <a:r>
              <a:rPr lang="en-US" sz="1800" dirty="0" smtClean="0"/>
              <a:t>	pH</a:t>
            </a:r>
          </a:p>
          <a:p>
            <a:pPr marL="0" indent="0">
              <a:buNone/>
            </a:pPr>
            <a:r>
              <a:rPr lang="en-US" sz="1800" dirty="0" smtClean="0"/>
              <a:t>	</a:t>
            </a:r>
            <a:r>
              <a:rPr lang="en-US" sz="1800" dirty="0" err="1" smtClean="0"/>
              <a:t>Bl</a:t>
            </a:r>
            <a:r>
              <a:rPr lang="en-US" sz="1800" dirty="0" smtClean="0"/>
              <a:t> (Bleach)</a:t>
            </a:r>
          </a:p>
          <a:p>
            <a:pPr marL="0" indent="0">
              <a:buNone/>
            </a:pPr>
            <a:r>
              <a:rPr lang="en-US" sz="1800" dirty="0" smtClean="0"/>
              <a:t>	S. G. (Specific Gravity)</a:t>
            </a:r>
          </a:p>
          <a:p>
            <a:r>
              <a:rPr lang="en-US" sz="1800" dirty="0" smtClean="0"/>
              <a:t>Drug test results</a:t>
            </a:r>
          </a:p>
          <a:p>
            <a:r>
              <a:rPr lang="en-US" sz="1800" dirty="0" smtClean="0"/>
              <a:t>Control results</a:t>
            </a:r>
          </a:p>
          <a:p>
            <a:pPr marL="457200" lvl="1" indent="0">
              <a:buNone/>
            </a:pPr>
            <a:endParaRPr lang="en-US" sz="1400" dirty="0" smtClean="0"/>
          </a:p>
          <a:p>
            <a:pPr marL="0" indent="0">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756954"/>
            <a:ext cx="4572000" cy="586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6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200" dirty="0" smtClean="0"/>
              <a:t>Patient testing/Sample Validity Testing</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180" y="2209800"/>
            <a:ext cx="2667001" cy="2581595"/>
          </a:xfrm>
          <a:prstGeom prst="rect">
            <a:avLst/>
          </a:prstGeom>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806670"/>
            <a:ext cx="4648200" cy="59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5781" y="5029200"/>
            <a:ext cx="2819400" cy="15859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6781" y="721895"/>
            <a:ext cx="2438400" cy="1371600"/>
          </a:xfrm>
          <a:prstGeom prst="rect">
            <a:avLst/>
          </a:prstGeom>
        </p:spPr>
      </p:pic>
    </p:spTree>
    <p:extLst>
      <p:ext uri="{BB962C8B-B14F-4D97-AF65-F5344CB8AC3E}">
        <p14:creationId xmlns:p14="http://schemas.microsoft.com/office/powerpoint/2010/main" val="402796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200" dirty="0" smtClean="0"/>
              <a:t>Sample Validity Testing - Temperature</a:t>
            </a:r>
            <a:endParaRPr lang="en-US" sz="3200" dirty="0"/>
          </a:p>
        </p:txBody>
      </p:sp>
      <p:sp>
        <p:nvSpPr>
          <p:cNvPr id="3" name="Content Placeholder 2"/>
          <p:cNvSpPr>
            <a:spLocks noGrp="1"/>
          </p:cNvSpPr>
          <p:nvPr>
            <p:ph idx="1"/>
          </p:nvPr>
        </p:nvSpPr>
        <p:spPr>
          <a:xfrm>
            <a:off x="457200" y="914400"/>
            <a:ext cx="4876800" cy="5715000"/>
          </a:xfrm>
        </p:spPr>
        <p:txBody>
          <a:bodyPr>
            <a:normAutofit/>
          </a:bodyPr>
          <a:lstStyle/>
          <a:p>
            <a:r>
              <a:rPr lang="en-US" sz="1800" dirty="0"/>
              <a:t>Look at the temperature strip and  record result</a:t>
            </a:r>
            <a:r>
              <a:rPr lang="en-US" sz="1800" dirty="0" smtClean="0"/>
              <a:t>.</a:t>
            </a:r>
          </a:p>
          <a:p>
            <a:pPr marL="0" lvl="1" indent="0">
              <a:buNone/>
            </a:pPr>
            <a:r>
              <a:rPr lang="en-US" sz="1800" dirty="0" smtClean="0"/>
              <a:t>	</a:t>
            </a:r>
            <a:r>
              <a:rPr lang="en-US" sz="1800" i="1" dirty="0" smtClean="0"/>
              <a:t>Note</a:t>
            </a:r>
            <a:r>
              <a:rPr lang="en-US" sz="1800" i="1" dirty="0"/>
              <a:t>: the minimum fill line is just above </a:t>
            </a:r>
            <a:r>
              <a:rPr lang="en-US" sz="1800" i="1" dirty="0" smtClean="0"/>
              <a:t>	the placement </a:t>
            </a:r>
            <a:r>
              <a:rPr lang="en-US" sz="1800" i="1" dirty="0"/>
              <a:t>of the temperature </a:t>
            </a:r>
            <a:r>
              <a:rPr lang="en-US" sz="1800" i="1" dirty="0" smtClean="0"/>
              <a:t>strip. 	You need enough sample </a:t>
            </a:r>
            <a:r>
              <a:rPr lang="en-US" sz="1800" i="1" dirty="0"/>
              <a:t>volume to </a:t>
            </a:r>
            <a:r>
              <a:rPr lang="en-US" sz="1800" i="1" dirty="0" smtClean="0"/>
              <a:t>	completely fill the area where </a:t>
            </a:r>
            <a:r>
              <a:rPr lang="en-US" sz="1800" i="1" dirty="0"/>
              <a:t>the </a:t>
            </a:r>
            <a:r>
              <a:rPr lang="en-US" sz="1800" i="1" dirty="0" smtClean="0"/>
              <a:t>	temperature strip </a:t>
            </a:r>
            <a:r>
              <a:rPr lang="en-US" sz="1800" i="1" dirty="0"/>
              <a:t>is on the cup</a:t>
            </a:r>
            <a:r>
              <a:rPr lang="en-US" sz="1800" i="1" dirty="0" smtClean="0"/>
              <a:t>.</a:t>
            </a:r>
          </a:p>
          <a:p>
            <a:r>
              <a:rPr lang="en-US" sz="1800" dirty="0"/>
              <a:t>The temperature is read at 2-4 minutes </a:t>
            </a:r>
            <a:r>
              <a:rPr lang="en-US" sz="1800" dirty="0" smtClean="0"/>
              <a:t>of the </a:t>
            </a:r>
            <a:r>
              <a:rPr lang="en-US" sz="1800" dirty="0"/>
              <a:t>donor providing the specimen</a:t>
            </a:r>
            <a:r>
              <a:rPr lang="en-US" sz="1800" dirty="0" smtClean="0"/>
              <a:t>.</a:t>
            </a:r>
          </a:p>
          <a:p>
            <a:r>
              <a:rPr lang="en-US" sz="1800" dirty="0" smtClean="0"/>
              <a:t>Read the </a:t>
            </a:r>
            <a:r>
              <a:rPr lang="en-US" sz="1800" dirty="0"/>
              <a:t>green color on the temperature strip.</a:t>
            </a:r>
          </a:p>
          <a:p>
            <a:r>
              <a:rPr lang="en-US" sz="1800" dirty="0" smtClean="0"/>
              <a:t>A </a:t>
            </a:r>
            <a:r>
              <a:rPr lang="en-US" sz="1800" dirty="0"/>
              <a:t>freshly voided specimen will be in </a:t>
            </a:r>
            <a:r>
              <a:rPr lang="en-US" sz="1800" dirty="0" smtClean="0"/>
              <a:t>the range </a:t>
            </a:r>
            <a:r>
              <a:rPr lang="en-US" sz="1800" dirty="0"/>
              <a:t>of 90-100°F</a:t>
            </a:r>
            <a:r>
              <a:rPr lang="en-US" sz="1800" dirty="0" smtClean="0"/>
              <a:t>.</a:t>
            </a:r>
          </a:p>
          <a:p>
            <a:r>
              <a:rPr lang="en-US" sz="1800" dirty="0" smtClean="0"/>
              <a:t>The example shown to the right would be read as a temperature of 96°F. </a:t>
            </a:r>
          </a:p>
          <a:p>
            <a:r>
              <a:rPr lang="en-US" sz="1800" dirty="0" smtClean="0"/>
              <a:t>As the sample cools, the temperature on the strip will change.</a:t>
            </a:r>
            <a:endParaRPr lang="en-US" sz="1800" dirty="0"/>
          </a:p>
          <a:p>
            <a:endParaRPr lang="en-US" sz="1800" i="1" dirty="0" smtClean="0"/>
          </a:p>
          <a:p>
            <a:endParaRPr lang="en-US" sz="1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441" y="914400"/>
            <a:ext cx="2819400" cy="16002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705" y="4724400"/>
            <a:ext cx="2620977"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mlabbe\Documents\GroupWise\20170512_1053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19400"/>
            <a:ext cx="2948788"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9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Specimen Validity </a:t>
            </a:r>
            <a:r>
              <a:rPr lang="en-US" sz="3200" dirty="0"/>
              <a:t>T</a:t>
            </a:r>
            <a:r>
              <a:rPr lang="en-US" sz="3200" dirty="0" smtClean="0"/>
              <a:t>esting – Adulteration Detection </a:t>
            </a:r>
            <a:endParaRPr lang="en-US" sz="3200" dirty="0"/>
          </a:p>
        </p:txBody>
      </p:sp>
      <p:sp>
        <p:nvSpPr>
          <p:cNvPr id="3" name="Content Placeholder 2"/>
          <p:cNvSpPr>
            <a:spLocks noGrp="1"/>
          </p:cNvSpPr>
          <p:nvPr>
            <p:ph sz="half" idx="1"/>
          </p:nvPr>
        </p:nvSpPr>
        <p:spPr/>
        <p:txBody>
          <a:bodyPr/>
          <a:lstStyle/>
          <a:p>
            <a:pPr marL="0" lvl="1" indent="0">
              <a:buNone/>
            </a:pPr>
            <a:r>
              <a:rPr lang="en-US" sz="1800" dirty="0"/>
              <a:t>Sample Validity Test (SVT) Results </a:t>
            </a:r>
          </a:p>
          <a:p>
            <a:r>
              <a:rPr lang="en-US" sz="1800" dirty="0"/>
              <a:t>Tip the cup on it’s side and start your timer.  </a:t>
            </a:r>
            <a:r>
              <a:rPr lang="en-US" sz="1800" dirty="0" smtClean="0"/>
              <a:t>You </a:t>
            </a:r>
            <a:r>
              <a:rPr lang="en-US" sz="1800" dirty="0"/>
              <a:t>will notice the tray you used for the QC is not used for patient testing.  You will want the cover of the cup to face you.</a:t>
            </a:r>
          </a:p>
          <a:p>
            <a:r>
              <a:rPr lang="en-US" sz="1800" dirty="0"/>
              <a:t>SVT results are read rapidly after the cup it tilted onto it’s side.  You may want to time these tests with a watch that has a second hand.  The read times to follow on the Comparison Color Chart are in red. Record the number/word that corresponds to the color on the chart.</a:t>
            </a:r>
          </a:p>
          <a:p>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1905000"/>
            <a:ext cx="2140527" cy="120534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581400"/>
            <a:ext cx="3009900" cy="1693069"/>
          </a:xfrm>
          <a:prstGeom prst="rect">
            <a:avLst/>
          </a:prstGeom>
        </p:spPr>
      </p:pic>
    </p:spTree>
    <p:extLst>
      <p:ext uri="{BB962C8B-B14F-4D97-AF65-F5344CB8AC3E}">
        <p14:creationId xmlns:p14="http://schemas.microsoft.com/office/powerpoint/2010/main" val="141704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Patient Testing</a:t>
            </a:r>
            <a:endParaRPr lang="en-US" sz="3200" dirty="0"/>
          </a:p>
        </p:txBody>
      </p:sp>
      <p:sp>
        <p:nvSpPr>
          <p:cNvPr id="3" name="Content Placeholder 2"/>
          <p:cNvSpPr>
            <a:spLocks noGrp="1"/>
          </p:cNvSpPr>
          <p:nvPr>
            <p:ph idx="1"/>
          </p:nvPr>
        </p:nvSpPr>
        <p:spPr>
          <a:xfrm>
            <a:off x="457200" y="914400"/>
            <a:ext cx="5257800" cy="5791200"/>
          </a:xfrm>
        </p:spPr>
        <p:txBody>
          <a:bodyPr>
            <a:normAutofit/>
          </a:bodyPr>
          <a:lstStyle/>
          <a:p>
            <a:pPr marL="0" indent="0">
              <a:buNone/>
            </a:pPr>
            <a:r>
              <a:rPr lang="en-US" sz="1800" dirty="0" smtClean="0"/>
              <a:t>	     </a:t>
            </a:r>
            <a:r>
              <a:rPr lang="en-US" sz="2000" dirty="0" smtClean="0"/>
              <a:t>Drug Screen Test results</a:t>
            </a:r>
          </a:p>
          <a:p>
            <a:r>
              <a:rPr lang="en-US" sz="1800" dirty="0" smtClean="0"/>
              <a:t>When your timer goes off at 5 minutes the drug screen tests are read.</a:t>
            </a:r>
          </a:p>
          <a:p>
            <a:r>
              <a:rPr lang="en-US" sz="1800" dirty="0" smtClean="0"/>
              <a:t>The control line </a:t>
            </a:r>
            <a:r>
              <a:rPr lang="en-US" sz="1800" b="1" dirty="0" smtClean="0"/>
              <a:t>( C )</a:t>
            </a:r>
            <a:r>
              <a:rPr lang="en-US" sz="1800" dirty="0" smtClean="0"/>
              <a:t>must always be present.  	The control lines may not be the same 	density and strength of color.  </a:t>
            </a:r>
          </a:p>
          <a:p>
            <a:pPr marL="0" indent="0">
              <a:buNone/>
            </a:pPr>
            <a:r>
              <a:rPr lang="en-US" sz="1800" dirty="0"/>
              <a:t>	</a:t>
            </a:r>
            <a:r>
              <a:rPr lang="en-US" sz="1800" dirty="0" smtClean="0"/>
              <a:t>Any red line is an acceptable control line. </a:t>
            </a:r>
          </a:p>
          <a:p>
            <a:pPr marL="0" indent="0">
              <a:buNone/>
            </a:pPr>
            <a:r>
              <a:rPr lang="en-US" sz="1800" dirty="0"/>
              <a:t>	</a:t>
            </a:r>
            <a:r>
              <a:rPr lang="en-US" sz="1800" dirty="0" smtClean="0"/>
              <a:t>There is one control line for every two drug 	screen tests.</a:t>
            </a:r>
          </a:p>
          <a:p>
            <a:r>
              <a:rPr lang="en-US" sz="1800" dirty="0" smtClean="0"/>
              <a:t>The second line matches </a:t>
            </a:r>
            <a:r>
              <a:rPr lang="en-US" sz="1800" b="1" dirty="0" smtClean="0">
                <a:solidFill>
                  <a:srgbClr val="7030A0"/>
                </a:solidFill>
              </a:rPr>
              <a:t>T1</a:t>
            </a:r>
            <a:r>
              <a:rPr lang="en-US" sz="1800" dirty="0" smtClean="0"/>
              <a:t> which is for the top drug listed on the top of the test strip.</a:t>
            </a:r>
          </a:p>
          <a:p>
            <a:r>
              <a:rPr lang="en-US" sz="1800" dirty="0" smtClean="0"/>
              <a:t>The third line </a:t>
            </a:r>
            <a:r>
              <a:rPr lang="en-US" sz="1800" b="1" dirty="0" smtClean="0">
                <a:solidFill>
                  <a:srgbClr val="C00000"/>
                </a:solidFill>
              </a:rPr>
              <a:t>T2</a:t>
            </a:r>
            <a:r>
              <a:rPr lang="en-US" sz="1800" dirty="0" smtClean="0"/>
              <a:t> matches the second drug listed on the test strip</a:t>
            </a:r>
          </a:p>
          <a:p>
            <a:r>
              <a:rPr lang="en-US" sz="1800" dirty="0" smtClean="0"/>
              <a:t>Example:  first test strip on left is </a:t>
            </a:r>
            <a:r>
              <a:rPr lang="en-US" sz="1800" b="1" dirty="0" smtClean="0">
                <a:solidFill>
                  <a:srgbClr val="7030A0"/>
                </a:solidFill>
              </a:rPr>
              <a:t>THC</a:t>
            </a:r>
            <a:r>
              <a:rPr lang="en-US" sz="1800" dirty="0" smtClean="0"/>
              <a:t>/</a:t>
            </a:r>
            <a:r>
              <a:rPr lang="en-US" sz="1800" b="1" dirty="0" smtClean="0">
                <a:solidFill>
                  <a:srgbClr val="C00000"/>
                </a:solidFill>
              </a:rPr>
              <a:t>COC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113" y="1752600"/>
            <a:ext cx="3070115" cy="2971800"/>
          </a:xfrm>
          <a:prstGeom prst="rect">
            <a:avLst/>
          </a:prstGeom>
        </p:spPr>
      </p:pic>
    </p:spTree>
    <p:extLst>
      <p:ext uri="{BB962C8B-B14F-4D97-AF65-F5344CB8AC3E}">
        <p14:creationId xmlns:p14="http://schemas.microsoft.com/office/powerpoint/2010/main" val="362650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a:t>Patient Testing</a:t>
            </a:r>
          </a:p>
        </p:txBody>
      </p:sp>
      <p:sp>
        <p:nvSpPr>
          <p:cNvPr id="3" name="Content Placeholder 2"/>
          <p:cNvSpPr>
            <a:spLocks noGrp="1"/>
          </p:cNvSpPr>
          <p:nvPr>
            <p:ph idx="1"/>
          </p:nvPr>
        </p:nvSpPr>
        <p:spPr>
          <a:xfrm>
            <a:off x="457200" y="838200"/>
            <a:ext cx="3962400" cy="5181600"/>
          </a:xfrm>
        </p:spPr>
        <p:txBody>
          <a:bodyPr>
            <a:normAutofit/>
          </a:bodyPr>
          <a:lstStyle/>
          <a:p>
            <a:pPr marL="0" indent="0">
              <a:buNone/>
            </a:pPr>
            <a:r>
              <a:rPr lang="en-US" sz="1800" dirty="0"/>
              <a:t> </a:t>
            </a:r>
            <a:r>
              <a:rPr lang="en-US" sz="1800" dirty="0" smtClean="0"/>
              <a:t>       </a:t>
            </a:r>
          </a:p>
          <a:p>
            <a:pPr marL="0" indent="0">
              <a:buNone/>
            </a:pPr>
            <a:r>
              <a:rPr lang="en-US" sz="1800" dirty="0"/>
              <a:t> </a:t>
            </a:r>
            <a:r>
              <a:rPr lang="en-US" sz="1800" dirty="0" smtClean="0"/>
              <a:t>  When looking at the drug test strips:</a:t>
            </a:r>
          </a:p>
          <a:p>
            <a:pPr marL="0" indent="0">
              <a:buNone/>
            </a:pPr>
            <a:endParaRPr lang="en-US" sz="1800" dirty="0" smtClean="0"/>
          </a:p>
          <a:p>
            <a:r>
              <a:rPr lang="en-US" sz="1800" dirty="0"/>
              <a:t>R</a:t>
            </a:r>
            <a:r>
              <a:rPr lang="en-US" sz="1800" dirty="0" smtClean="0"/>
              <a:t>ed lines will vary in color intensity.  </a:t>
            </a:r>
          </a:p>
          <a:p>
            <a:r>
              <a:rPr lang="en-US" sz="1800" dirty="0" smtClean="0"/>
              <a:t>Any </a:t>
            </a:r>
            <a:r>
              <a:rPr lang="en-US" sz="1800" dirty="0"/>
              <a:t>visible </a:t>
            </a:r>
            <a:r>
              <a:rPr lang="en-US" sz="1800" dirty="0" smtClean="0"/>
              <a:t>red line </a:t>
            </a:r>
            <a:r>
              <a:rPr lang="en-US" sz="1800" dirty="0"/>
              <a:t>is </a:t>
            </a:r>
            <a:r>
              <a:rPr lang="en-US" sz="1800" dirty="0" smtClean="0"/>
              <a:t>resulted as a “not detected”</a:t>
            </a:r>
          </a:p>
          <a:p>
            <a:r>
              <a:rPr lang="en-US" sz="1800" dirty="0" smtClean="0"/>
              <a:t>The absence of a visible  red line is resulted as  “positive”  </a:t>
            </a:r>
          </a:p>
          <a:p>
            <a:r>
              <a:rPr lang="en-US" sz="1800" dirty="0" smtClean="0"/>
              <a:t>We use the term “not detected” instead of negative because it is possible for someone to have a drug in their system, but it is at a level that is too low to detect with this test.  </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657" y="1676400"/>
            <a:ext cx="3227557" cy="3124200"/>
          </a:xfrm>
          <a:prstGeom prst="rect">
            <a:avLst/>
          </a:prstGeom>
        </p:spPr>
      </p:pic>
    </p:spTree>
    <p:extLst>
      <p:ext uri="{BB962C8B-B14F-4D97-AF65-F5344CB8AC3E}">
        <p14:creationId xmlns:p14="http://schemas.microsoft.com/office/powerpoint/2010/main" val="296959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dirty="0" smtClean="0"/>
              <a:t>Patient Resulting</a:t>
            </a:r>
            <a:endParaRPr lang="en-US" sz="3200" dirty="0"/>
          </a:p>
        </p:txBody>
      </p:sp>
      <p:sp>
        <p:nvSpPr>
          <p:cNvPr id="3" name="Content Placeholder 2"/>
          <p:cNvSpPr>
            <a:spLocks noGrp="1"/>
          </p:cNvSpPr>
          <p:nvPr>
            <p:ph idx="1"/>
          </p:nvPr>
        </p:nvSpPr>
        <p:spPr>
          <a:xfrm>
            <a:off x="457200" y="914400"/>
            <a:ext cx="4114800" cy="5211763"/>
          </a:xfrm>
        </p:spPr>
        <p:txBody>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The </a:t>
            </a:r>
            <a:r>
              <a:rPr lang="en-US" sz="1800" dirty="0"/>
              <a:t>paper patient </a:t>
            </a:r>
            <a:r>
              <a:rPr lang="en-US" sz="1800" dirty="0" smtClean="0"/>
              <a:t>result log/down time form </a:t>
            </a:r>
            <a:r>
              <a:rPr lang="en-US" sz="1800" dirty="0"/>
              <a:t>lists the drugs in order to match the test strips.</a:t>
            </a:r>
          </a:p>
          <a:p>
            <a:r>
              <a:rPr lang="en-US" sz="1800" dirty="0"/>
              <a:t>If only one of the control lines is deemed not acceptable, none of the drugs will be resulted.  Repeat testing or confirmation testing is needed.</a:t>
            </a:r>
          </a:p>
          <a:p>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8909"/>
            <a:ext cx="4272433" cy="616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94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799"/>
            <a:ext cx="7315200" cy="4462760"/>
          </a:xfrm>
          <a:prstGeom prst="rect">
            <a:avLst/>
          </a:prstGeom>
          <a:noFill/>
        </p:spPr>
        <p:txBody>
          <a:bodyPr wrap="square" rtlCol="0">
            <a:spAutoFit/>
          </a:bodyPr>
          <a:lstStyle/>
          <a:p>
            <a:pPr algn="ctr"/>
            <a:r>
              <a:rPr lang="en-US" sz="3200" dirty="0" smtClean="0">
                <a:solidFill>
                  <a:srgbClr val="A13556"/>
                </a:solidFill>
              </a:rPr>
              <a:t>Alere</a:t>
            </a:r>
            <a:r>
              <a:rPr lang="en-US" sz="3200" dirty="0" smtClean="0"/>
              <a:t> </a:t>
            </a:r>
            <a:r>
              <a:rPr lang="en-US" sz="3200" dirty="0" err="1" smtClean="0"/>
              <a:t>iCup</a:t>
            </a:r>
            <a:r>
              <a:rPr lang="en-US" sz="3200" dirty="0" smtClean="0"/>
              <a:t> </a:t>
            </a:r>
            <a:r>
              <a:rPr lang="en-US" sz="3200" dirty="0" err="1" smtClean="0"/>
              <a:t>Dx</a:t>
            </a:r>
            <a:r>
              <a:rPr lang="en-US" sz="3200" dirty="0" smtClean="0"/>
              <a:t> 14 </a:t>
            </a:r>
            <a:r>
              <a:rPr lang="en-US" sz="3200" dirty="0"/>
              <a:t>D</a:t>
            </a:r>
            <a:r>
              <a:rPr lang="en-US" sz="3200" dirty="0" smtClean="0"/>
              <a:t>rug Screen Testing</a:t>
            </a:r>
          </a:p>
          <a:p>
            <a:endParaRPr lang="en-US" dirty="0"/>
          </a:p>
          <a:p>
            <a:endParaRPr lang="en-US" dirty="0" smtClean="0"/>
          </a:p>
          <a:p>
            <a:r>
              <a:rPr lang="en-US" dirty="0" smtClean="0"/>
              <a:t>In this presentation you will learn how to perform </a:t>
            </a:r>
          </a:p>
          <a:p>
            <a:r>
              <a:rPr lang="en-US" dirty="0" smtClean="0"/>
              <a:t>The </a:t>
            </a:r>
            <a:r>
              <a:rPr lang="en-US" dirty="0" err="1" smtClean="0"/>
              <a:t>iCup</a:t>
            </a:r>
            <a:r>
              <a:rPr lang="en-US" dirty="0" smtClean="0"/>
              <a:t> Dx14 Drug Screen test with Specimen Validity.</a:t>
            </a:r>
          </a:p>
          <a:p>
            <a:r>
              <a:rPr lang="en-US" dirty="0" smtClean="0"/>
              <a:t> </a:t>
            </a:r>
          </a:p>
          <a:p>
            <a:r>
              <a:rPr lang="en-US" dirty="0" smtClean="0"/>
              <a:t>Included is: </a:t>
            </a:r>
          </a:p>
          <a:p>
            <a:pPr marL="285750" indent="-285750">
              <a:buFont typeface="Arial" panose="020B0604020202020204" pitchFamily="34" charset="0"/>
              <a:buChar char="•"/>
            </a:pPr>
            <a:r>
              <a:rPr lang="en-US" dirty="0" smtClean="0"/>
              <a:t>Technical information </a:t>
            </a:r>
          </a:p>
          <a:p>
            <a:pPr marL="285750" indent="-285750">
              <a:buFont typeface="Arial" panose="020B0604020202020204" pitchFamily="34" charset="0"/>
              <a:buChar char="•"/>
            </a:pPr>
            <a:r>
              <a:rPr lang="en-US" dirty="0" smtClean="0"/>
              <a:t>Product overview </a:t>
            </a:r>
          </a:p>
          <a:p>
            <a:pPr marL="285750" indent="-285750">
              <a:buFont typeface="Arial" panose="020B0604020202020204" pitchFamily="34" charset="0"/>
              <a:buChar char="•"/>
            </a:pPr>
            <a:r>
              <a:rPr lang="en-US" dirty="0" smtClean="0"/>
              <a:t>Ordering and handling information</a:t>
            </a:r>
          </a:p>
          <a:p>
            <a:pPr marL="285750" indent="-285750">
              <a:buFont typeface="Arial" panose="020B0604020202020204" pitchFamily="34" charset="0"/>
              <a:buChar char="•"/>
            </a:pPr>
            <a:r>
              <a:rPr lang="en-US" dirty="0" smtClean="0"/>
              <a:t>Performance </a:t>
            </a:r>
            <a:r>
              <a:rPr lang="en-US" dirty="0"/>
              <a:t>of Quality </a:t>
            </a:r>
            <a:r>
              <a:rPr lang="en-US" dirty="0" smtClean="0"/>
              <a:t>Control</a:t>
            </a:r>
          </a:p>
          <a:p>
            <a:pPr marL="285750" indent="-285750">
              <a:buFont typeface="Arial" panose="020B0604020202020204" pitchFamily="34" charset="0"/>
              <a:buChar char="•"/>
            </a:pPr>
            <a:r>
              <a:rPr lang="en-US" dirty="0"/>
              <a:t>S</a:t>
            </a:r>
            <a:r>
              <a:rPr lang="en-US" dirty="0" smtClean="0"/>
              <a:t>pecimen collection </a:t>
            </a:r>
          </a:p>
          <a:p>
            <a:pPr marL="285750" indent="-285750">
              <a:buFont typeface="Arial" panose="020B0604020202020204" pitchFamily="34" charset="0"/>
              <a:buChar char="•"/>
            </a:pPr>
            <a:r>
              <a:rPr lang="en-US" dirty="0" smtClean="0"/>
              <a:t>Testing procedures  </a:t>
            </a:r>
          </a:p>
          <a:p>
            <a:pPr marL="285750" indent="-285750">
              <a:buFont typeface="Arial" panose="020B0604020202020204" pitchFamily="34" charset="0"/>
              <a:buChar char="•"/>
            </a:pPr>
            <a:r>
              <a:rPr lang="en-US" dirty="0"/>
              <a:t>R</a:t>
            </a:r>
            <a:r>
              <a:rPr lang="en-US" dirty="0" smtClean="0"/>
              <a:t>ecording test results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20" y="2286000"/>
            <a:ext cx="4114800" cy="4114800"/>
          </a:xfrm>
          <a:prstGeom prst="rect">
            <a:avLst/>
          </a:prstGeom>
        </p:spPr>
      </p:pic>
    </p:spTree>
    <p:extLst>
      <p:ext uri="{BB962C8B-B14F-4D97-AF65-F5344CB8AC3E}">
        <p14:creationId xmlns:p14="http://schemas.microsoft.com/office/powerpoint/2010/main" val="151765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4572000" cy="5355312"/>
          </a:xfrm>
          <a:prstGeom prst="rect">
            <a:avLst/>
          </a:prstGeom>
        </p:spPr>
        <p:txBody>
          <a:bodyPr>
            <a:spAutoFit/>
          </a:bodyPr>
          <a:lstStyle/>
          <a:p>
            <a:r>
              <a:rPr lang="en-US" dirty="0" smtClean="0"/>
              <a:t>Overview:</a:t>
            </a:r>
          </a:p>
          <a:p>
            <a:pPr algn="ctr"/>
            <a:r>
              <a:rPr lang="en-US" dirty="0" err="1" smtClean="0"/>
              <a:t>i</a:t>
            </a:r>
            <a:r>
              <a:rPr lang="en-US" dirty="0" smtClean="0"/>
              <a:t>-Cup </a:t>
            </a:r>
            <a:r>
              <a:rPr lang="en-US" dirty="0" err="1" smtClean="0"/>
              <a:t>Dx</a:t>
            </a:r>
            <a:r>
              <a:rPr lang="en-US" dirty="0" smtClean="0"/>
              <a:t> 14 test device </a:t>
            </a:r>
          </a:p>
          <a:p>
            <a:pPr algn="ctr"/>
            <a:r>
              <a:rPr lang="en-US" dirty="0" smtClean="0"/>
              <a:t>with specimen validity tests</a:t>
            </a:r>
          </a:p>
          <a:p>
            <a:endParaRPr lang="en-US" dirty="0"/>
          </a:p>
          <a:p>
            <a:pPr marL="285750" indent="-285750">
              <a:buFont typeface="Arial" panose="020B0604020202020204" pitchFamily="34" charset="0"/>
              <a:buChar char="•"/>
            </a:pPr>
            <a:r>
              <a:rPr lang="en-US" dirty="0" smtClean="0"/>
              <a:t>CLIA-waived</a:t>
            </a:r>
            <a:endParaRPr lang="en-US" dirty="0"/>
          </a:p>
          <a:p>
            <a:pPr marL="285750" indent="-285750">
              <a:buFont typeface="Arial" panose="020B0604020202020204" pitchFamily="34" charset="0"/>
              <a:buChar char="•"/>
            </a:pPr>
            <a:r>
              <a:rPr lang="en-US" dirty="0" smtClean="0"/>
              <a:t>Integrated </a:t>
            </a:r>
            <a:r>
              <a:rPr lang="en-US" dirty="0"/>
              <a:t>urine test cup targets 14 illicit</a:t>
            </a:r>
          </a:p>
          <a:p>
            <a:r>
              <a:rPr lang="en-US" dirty="0" smtClean="0"/>
              <a:t>      and </a:t>
            </a:r>
            <a:r>
              <a:rPr lang="en-US" dirty="0"/>
              <a:t>prescription drugs</a:t>
            </a:r>
          </a:p>
          <a:p>
            <a:pPr marL="285750" indent="-285750">
              <a:buFont typeface="Arial" panose="020B0604020202020204" pitchFamily="34" charset="0"/>
              <a:buChar char="•"/>
            </a:pPr>
            <a:r>
              <a:rPr lang="en-US" dirty="0" smtClean="0"/>
              <a:t>Simple </a:t>
            </a:r>
            <a:r>
              <a:rPr lang="en-US" dirty="0"/>
              <a:t>procedure: collect specimen, tilt </a:t>
            </a:r>
            <a:r>
              <a:rPr lang="en-US" dirty="0" smtClean="0"/>
              <a:t>   cup</a:t>
            </a:r>
            <a:r>
              <a:rPr lang="en-US" dirty="0"/>
              <a:t>, </a:t>
            </a:r>
            <a:r>
              <a:rPr lang="en-US" dirty="0" smtClean="0"/>
              <a:t>and read </a:t>
            </a:r>
            <a:r>
              <a:rPr lang="en-US" dirty="0"/>
              <a:t>results in five minutes</a:t>
            </a:r>
          </a:p>
          <a:p>
            <a:pPr marL="285750" indent="-285750">
              <a:buFont typeface="Arial" panose="020B0604020202020204" pitchFamily="34" charset="0"/>
              <a:buChar char="•"/>
            </a:pPr>
            <a:r>
              <a:rPr lang="en-US" dirty="0" smtClean="0"/>
              <a:t>Specimen </a:t>
            </a:r>
            <a:r>
              <a:rPr lang="en-US" dirty="0"/>
              <a:t>validity test </a:t>
            </a:r>
            <a:r>
              <a:rPr lang="en-US" dirty="0" smtClean="0"/>
              <a:t>combinations:</a:t>
            </a:r>
            <a:endParaRPr lang="en-US" dirty="0"/>
          </a:p>
          <a:p>
            <a:r>
              <a:rPr lang="en-US" dirty="0" smtClean="0"/>
              <a:t>         Bleach </a:t>
            </a:r>
            <a:r>
              <a:rPr lang="en-US" dirty="0"/>
              <a:t>(BL), Creatinine (CR), Nitrate (NI), </a:t>
            </a:r>
            <a:r>
              <a:rPr lang="en-US" dirty="0" smtClean="0"/>
              <a:t>           	pH </a:t>
            </a:r>
            <a:r>
              <a:rPr lang="en-US" dirty="0"/>
              <a:t>(pH</a:t>
            </a:r>
            <a:r>
              <a:rPr lang="en-US" dirty="0" smtClean="0"/>
              <a:t>), and </a:t>
            </a:r>
            <a:r>
              <a:rPr lang="en-US" dirty="0"/>
              <a:t>Specific Gravity (SG)</a:t>
            </a:r>
          </a:p>
          <a:p>
            <a:pPr marL="285750" indent="-285750">
              <a:buFont typeface="Arial" panose="020B0604020202020204" pitchFamily="34" charset="0"/>
              <a:buChar char="•"/>
            </a:pPr>
            <a:r>
              <a:rPr lang="en-US" dirty="0" smtClean="0"/>
              <a:t>Self-contained </a:t>
            </a:r>
            <a:r>
              <a:rPr lang="en-US" dirty="0"/>
              <a:t>cup is ideal for sending </a:t>
            </a:r>
            <a:r>
              <a:rPr lang="en-US" dirty="0" smtClean="0"/>
              <a:t>presumptive positive </a:t>
            </a:r>
            <a:r>
              <a:rPr lang="en-US" dirty="0"/>
              <a:t>specimens for </a:t>
            </a:r>
            <a:r>
              <a:rPr lang="en-US" dirty="0" smtClean="0"/>
              <a:t>confirmation </a:t>
            </a:r>
            <a:endParaRPr lang="en-US" dirty="0"/>
          </a:p>
          <a:p>
            <a:pPr marL="285750" indent="-285750">
              <a:buFont typeface="Arial" panose="020B0604020202020204" pitchFamily="34" charset="0"/>
              <a:buChar char="•"/>
            </a:pPr>
            <a:r>
              <a:rPr lang="en-US" dirty="0" smtClean="0"/>
              <a:t>Each test strip has an Internal QC line</a:t>
            </a:r>
          </a:p>
          <a:p>
            <a:pPr marL="285750" indent="-285750">
              <a:buFont typeface="Arial" panose="020B0604020202020204" pitchFamily="34" charset="0"/>
              <a:buChar char="•"/>
            </a:pPr>
            <a:r>
              <a:rPr lang="en-US" dirty="0" smtClean="0"/>
              <a:t>External QC is performed on each shipment (same lot number) and for trouble shooting</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1143000"/>
            <a:ext cx="424719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8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Ordering</a:t>
            </a:r>
            <a:endParaRPr lang="en-US" dirty="0"/>
          </a:p>
        </p:txBody>
      </p:sp>
      <p:sp>
        <p:nvSpPr>
          <p:cNvPr id="3" name="Content Placeholder 2"/>
          <p:cNvSpPr>
            <a:spLocks noGrp="1"/>
          </p:cNvSpPr>
          <p:nvPr>
            <p:ph idx="1"/>
          </p:nvPr>
        </p:nvSpPr>
        <p:spPr>
          <a:xfrm>
            <a:off x="457200" y="1066801"/>
            <a:ext cx="8229600" cy="3505200"/>
          </a:xfrm>
        </p:spPr>
        <p:txBody>
          <a:bodyPr>
            <a:normAutofit/>
          </a:bodyPr>
          <a:lstStyle/>
          <a:p>
            <a:r>
              <a:rPr lang="en-US" sz="1800" dirty="0" smtClean="0"/>
              <a:t>Both the </a:t>
            </a:r>
            <a:r>
              <a:rPr lang="en-US" sz="1800" dirty="0" err="1" smtClean="0"/>
              <a:t>iCup</a:t>
            </a:r>
            <a:r>
              <a:rPr lang="en-US" sz="1800" dirty="0" smtClean="0"/>
              <a:t> </a:t>
            </a:r>
            <a:r>
              <a:rPr lang="en-US" sz="1800" dirty="0" err="1" smtClean="0"/>
              <a:t>Dx</a:t>
            </a:r>
            <a:r>
              <a:rPr lang="en-US" sz="1800" dirty="0" smtClean="0"/>
              <a:t> 14 Drug Screen test cups and the liquid QC material have been added to your HEMM ordering template.</a:t>
            </a:r>
          </a:p>
          <a:p>
            <a:r>
              <a:rPr lang="en-US" sz="1800" dirty="0" smtClean="0"/>
              <a:t>One box of test cups contains 25 cups.  HEMM item # 48317</a:t>
            </a:r>
          </a:p>
          <a:p>
            <a:r>
              <a:rPr lang="en-US" sz="1800" dirty="0" smtClean="0"/>
              <a:t>One box of Urine drug controls contain 1 bottle of negative control and 1 bottle of  positive control.  HEMM item # 48318.</a:t>
            </a:r>
          </a:p>
          <a:p>
            <a:r>
              <a:rPr lang="en-US" sz="1800" dirty="0" smtClean="0"/>
              <a:t>When you place an order for test cups and you want more than one box, please add a note requesting the same lot number for all boxes ordered.</a:t>
            </a:r>
          </a:p>
          <a:p>
            <a:r>
              <a:rPr lang="en-US" sz="1800" dirty="0" smtClean="0"/>
              <a:t>At the same time you will order  1 box of the urine drug control.</a:t>
            </a:r>
          </a:p>
          <a:p>
            <a:r>
              <a:rPr lang="en-US" sz="1800" dirty="0" smtClean="0"/>
              <a:t>      Note:  QC is performed on receipt of your shipment.  If all your boxes of test   	cups are the same lot number, QC is done once for the whole shipment.</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45" y="4419600"/>
            <a:ext cx="842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1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a:bodyPr>
          <a:lstStyle/>
          <a:p>
            <a:r>
              <a:rPr lang="en-US" sz="3200" dirty="0" smtClean="0"/>
              <a:t>Receipt of </a:t>
            </a:r>
            <a:r>
              <a:rPr lang="en-US" sz="3200" dirty="0" err="1" smtClean="0"/>
              <a:t>iCups</a:t>
            </a:r>
            <a:r>
              <a:rPr lang="en-US" sz="3200" dirty="0" smtClean="0"/>
              <a:t> and QC</a:t>
            </a:r>
            <a:endParaRPr lang="en-US" sz="3200" dirty="0"/>
          </a:p>
        </p:txBody>
      </p:sp>
      <p:sp>
        <p:nvSpPr>
          <p:cNvPr id="3" name="Content Placeholder 2"/>
          <p:cNvSpPr>
            <a:spLocks noGrp="1"/>
          </p:cNvSpPr>
          <p:nvPr>
            <p:ph idx="1"/>
          </p:nvPr>
        </p:nvSpPr>
        <p:spPr>
          <a:xfrm>
            <a:off x="381000" y="990600"/>
            <a:ext cx="8229600" cy="5486400"/>
          </a:xfrm>
        </p:spPr>
        <p:txBody>
          <a:bodyPr>
            <a:normAutofit lnSpcReduction="10000"/>
          </a:bodyPr>
          <a:lstStyle/>
          <a:p>
            <a:r>
              <a:rPr lang="en-US" sz="1800" dirty="0" smtClean="0"/>
              <a:t>On receipt of your materials, the box of test </a:t>
            </a:r>
            <a:r>
              <a:rPr lang="en-US" sz="1800" dirty="0" err="1" smtClean="0"/>
              <a:t>iCups</a:t>
            </a:r>
            <a:r>
              <a:rPr lang="en-US" sz="1800" dirty="0" smtClean="0"/>
              <a:t> is stored at room temperature.  The QC material needs to be refrigerated on receipt and stored at refrigerated temps until you  perform your shipment QC.</a:t>
            </a:r>
            <a:endParaRPr lang="en-US" sz="1800" dirty="0"/>
          </a:p>
          <a:p>
            <a:r>
              <a:rPr lang="en-US" sz="1800" dirty="0" smtClean="0"/>
              <a:t>When you open the box of </a:t>
            </a:r>
            <a:r>
              <a:rPr lang="en-US" sz="1800" dirty="0" err="1" smtClean="0"/>
              <a:t>iCups</a:t>
            </a:r>
            <a:r>
              <a:rPr lang="en-US" sz="1800" dirty="0" smtClean="0"/>
              <a:t>  you will have 25 cups, individually packaged, 25 covers individually packaged, one specimen verification reference card and the manufacturer’s instructions for use.</a:t>
            </a:r>
          </a:p>
          <a:p>
            <a:r>
              <a:rPr lang="en-US" sz="1800" dirty="0" smtClean="0"/>
              <a:t>Select a cap package and look for the lot number and expiration date.  It should match the lot number and expiration date on the front of the box. Do not take the cap out of it’s sealed pouch until use.</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r>
              <a:rPr lang="en-US" sz="1800" dirty="0" smtClean="0"/>
              <a:t>When you perform QC testing you will open the box of QC. In the box you will have one bottle for a positive control and one bottle for a negative control and a plastic tray.  Keep the tray.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454667"/>
            <a:ext cx="3530330" cy="198581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5200"/>
            <a:ext cx="260832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45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Perform Shipment QC</a:t>
            </a:r>
            <a:endParaRPr lang="en-US" sz="3200" dirty="0"/>
          </a:p>
        </p:txBody>
      </p:sp>
      <p:sp>
        <p:nvSpPr>
          <p:cNvPr id="3" name="Content Placeholder 2"/>
          <p:cNvSpPr>
            <a:spLocks noGrp="1"/>
          </p:cNvSpPr>
          <p:nvPr>
            <p:ph idx="1"/>
          </p:nvPr>
        </p:nvSpPr>
        <p:spPr>
          <a:xfrm>
            <a:off x="381000" y="1066800"/>
            <a:ext cx="8229600" cy="5486400"/>
          </a:xfrm>
        </p:spPr>
        <p:txBody>
          <a:bodyPr>
            <a:normAutofit/>
          </a:bodyPr>
          <a:lstStyle/>
          <a:p>
            <a:r>
              <a:rPr lang="en-US" sz="1800" dirty="0" smtClean="0"/>
              <a:t>Bring your QC up to room temperature before testing.  This will take about 20 minutes.</a:t>
            </a:r>
          </a:p>
          <a:p>
            <a:r>
              <a:rPr lang="en-US" sz="1800" dirty="0" smtClean="0"/>
              <a:t>You will need a timer.</a:t>
            </a:r>
          </a:p>
          <a:p>
            <a:r>
              <a:rPr lang="en-US" sz="1800" dirty="0" smtClean="0"/>
              <a:t>You will need the Alere </a:t>
            </a:r>
            <a:r>
              <a:rPr lang="en-US" sz="1800" dirty="0" err="1" smtClean="0"/>
              <a:t>iCup</a:t>
            </a:r>
            <a:r>
              <a:rPr lang="en-US" sz="1800" dirty="0" smtClean="0"/>
              <a:t> </a:t>
            </a:r>
            <a:r>
              <a:rPr lang="en-US" sz="1800" dirty="0" err="1" smtClean="0"/>
              <a:t>Dx</a:t>
            </a:r>
            <a:r>
              <a:rPr lang="en-US" sz="1800" dirty="0" smtClean="0"/>
              <a:t> 14 QC log sheet to record lot numbers ,expiration dates and results.  One form is used to document both the positive and negative controls .</a:t>
            </a:r>
          </a:p>
          <a:p>
            <a:r>
              <a:rPr lang="en-US" sz="1800" dirty="0" smtClean="0"/>
              <a:t>You will need two </a:t>
            </a:r>
            <a:r>
              <a:rPr lang="en-US" sz="1800" dirty="0" err="1" smtClean="0"/>
              <a:t>iCups</a:t>
            </a:r>
            <a:r>
              <a:rPr lang="en-US" sz="1800" dirty="0" smtClean="0"/>
              <a:t> and caps.</a:t>
            </a:r>
          </a:p>
          <a:p>
            <a:r>
              <a:rPr lang="en-US" sz="1800" dirty="0" smtClean="0"/>
              <a:t>Label an </a:t>
            </a:r>
            <a:r>
              <a:rPr lang="en-US" sz="1800" dirty="0" err="1" smtClean="0"/>
              <a:t>iCup</a:t>
            </a:r>
            <a:r>
              <a:rPr lang="en-US" sz="1800" dirty="0" smtClean="0"/>
              <a:t> positive and negative, one for each control.</a:t>
            </a:r>
          </a:p>
          <a:p>
            <a:r>
              <a:rPr lang="en-US" sz="1800" dirty="0" smtClean="0"/>
              <a:t>Just prior to use, gently mix the QC by swirling or inverting the bottles.  DO NOT SHAKE. </a:t>
            </a:r>
            <a:endParaRPr lang="en-US" sz="1800" dirty="0"/>
          </a:p>
          <a:p>
            <a:r>
              <a:rPr lang="en-US" sz="1800" dirty="0" smtClean="0"/>
              <a:t>Pour the entire contents of the negative control into the </a:t>
            </a:r>
            <a:r>
              <a:rPr lang="en-US" sz="1800" dirty="0" err="1" smtClean="0"/>
              <a:t>iCup</a:t>
            </a:r>
            <a:r>
              <a:rPr lang="en-US" sz="1800" dirty="0" smtClean="0"/>
              <a:t> labeled negative.</a:t>
            </a:r>
          </a:p>
          <a:p>
            <a:r>
              <a:rPr lang="en-US" sz="1800" dirty="0" smtClean="0"/>
              <a:t>Pour the entire contents of the positive control into the </a:t>
            </a:r>
            <a:r>
              <a:rPr lang="en-US" sz="1800" dirty="0" err="1" smtClean="0"/>
              <a:t>iCup</a:t>
            </a:r>
            <a:r>
              <a:rPr lang="en-US" sz="1800" dirty="0" smtClean="0"/>
              <a:t> labeled positive.</a:t>
            </a:r>
          </a:p>
          <a:p>
            <a:r>
              <a:rPr lang="en-US" sz="1800" dirty="0" smtClean="0"/>
              <a:t>Open a pouch and remove the cap and screw it onto the </a:t>
            </a:r>
            <a:r>
              <a:rPr lang="en-US" sz="1800" dirty="0" err="1" smtClean="0"/>
              <a:t>iCup</a:t>
            </a:r>
            <a:r>
              <a:rPr lang="en-US" sz="1800" dirty="0" smtClean="0"/>
              <a:t>.  Make sure it is secure to prevent leakage.</a:t>
            </a:r>
          </a:p>
          <a:p>
            <a:r>
              <a:rPr lang="en-US" sz="1800" dirty="0" smtClean="0"/>
              <a:t>The tray that came with the controls has one side that is higher than the other.  Place the lower side facing you.</a:t>
            </a:r>
            <a:endParaRPr lang="en-US" sz="1800" dirty="0"/>
          </a:p>
        </p:txBody>
      </p:sp>
    </p:spTree>
    <p:extLst>
      <p:ext uri="{BB962C8B-B14F-4D97-AF65-F5344CB8AC3E}">
        <p14:creationId xmlns:p14="http://schemas.microsoft.com/office/powerpoint/2010/main" val="353231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Perform Shipment QC</a:t>
            </a:r>
          </a:p>
        </p:txBody>
      </p:sp>
      <p:sp>
        <p:nvSpPr>
          <p:cNvPr id="3" name="Content Placeholder 2"/>
          <p:cNvSpPr>
            <a:spLocks noGrp="1"/>
          </p:cNvSpPr>
          <p:nvPr>
            <p:ph idx="1"/>
          </p:nvPr>
        </p:nvSpPr>
        <p:spPr>
          <a:xfrm>
            <a:off x="533400" y="1066800"/>
            <a:ext cx="8229600" cy="5410200"/>
          </a:xfrm>
        </p:spPr>
        <p:txBody>
          <a:bodyPr>
            <a:normAutofit/>
          </a:bodyPr>
          <a:lstStyle/>
          <a:p>
            <a:r>
              <a:rPr lang="en-US" sz="1800" dirty="0" smtClean="0"/>
              <a:t>Tipping the cup on to it’s side, place it in the tray so the bottom of the cup rests on the higher support of the tray the cover is resting against the lower end that is facing you.  Make sure the test strips are aligned straight up.</a:t>
            </a:r>
          </a:p>
          <a:p>
            <a:r>
              <a:rPr lang="en-US" sz="1800" dirty="0" smtClean="0"/>
              <a:t>Start your timer for 5 minutes.</a:t>
            </a:r>
          </a:p>
          <a:p>
            <a:endParaRPr lang="en-US" sz="1800" dirty="0"/>
          </a:p>
          <a:p>
            <a:endParaRPr lang="en-US" sz="1800" dirty="0" smtClean="0"/>
          </a:p>
          <a:p>
            <a:pPr marL="0" indent="0">
              <a:buNone/>
            </a:pPr>
            <a:endParaRPr lang="en-US" sz="1800" dirty="0" smtClean="0"/>
          </a:p>
          <a:p>
            <a:r>
              <a:rPr lang="en-US" sz="1800" dirty="0" smtClean="0"/>
              <a:t>Watch to make sure the fluid moves up the test strips.  You will see a pink color as the fluid climbs up.  The pink color will go away.  The creeping action will be faster on some test strips than others.</a:t>
            </a:r>
          </a:p>
          <a:p>
            <a:endParaRPr lang="en-US" sz="1800" dirty="0"/>
          </a:p>
          <a:p>
            <a:pPr marL="0" indent="0">
              <a:buNone/>
            </a:pPr>
            <a:endParaRPr lang="en-US" sz="1800" dirty="0" smtClean="0"/>
          </a:p>
          <a:p>
            <a:pPr marL="0" indent="0">
              <a:buNone/>
            </a:pPr>
            <a:endParaRPr lang="en-US" sz="1800" dirty="0" smtClean="0"/>
          </a:p>
          <a:p>
            <a:r>
              <a:rPr lang="en-US" sz="1800" dirty="0" smtClean="0"/>
              <a:t>At 5 minutes record your results on the QC log.</a:t>
            </a:r>
          </a:p>
          <a:p>
            <a:r>
              <a:rPr lang="en-US" sz="1800" dirty="0" smtClean="0"/>
              <a:t>If a control line does not appear the QC needs to be repeated.  </a:t>
            </a:r>
          </a:p>
          <a:p>
            <a:r>
              <a:rPr lang="en-US" sz="1800" dirty="0" smtClean="0"/>
              <a:t>If you have a test strip that did not have the fluid move up, the QC needs to be repeated.</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981200"/>
            <a:ext cx="2209800" cy="12430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114800"/>
            <a:ext cx="2247900" cy="1264444"/>
          </a:xfrm>
          <a:prstGeom prst="rect">
            <a:avLst/>
          </a:prstGeom>
        </p:spPr>
      </p:pic>
    </p:spTree>
    <p:extLst>
      <p:ext uri="{BB962C8B-B14F-4D97-AF65-F5344CB8AC3E}">
        <p14:creationId xmlns:p14="http://schemas.microsoft.com/office/powerpoint/2010/main" val="404982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Perform Shipment QC</a:t>
            </a:r>
          </a:p>
        </p:txBody>
      </p:sp>
      <p:sp>
        <p:nvSpPr>
          <p:cNvPr id="3" name="Content Placeholder 2"/>
          <p:cNvSpPr>
            <a:spLocks noGrp="1"/>
          </p:cNvSpPr>
          <p:nvPr>
            <p:ph idx="1"/>
          </p:nvPr>
        </p:nvSpPr>
        <p:spPr>
          <a:xfrm>
            <a:off x="457200" y="685800"/>
            <a:ext cx="8229600" cy="5943600"/>
          </a:xfrm>
        </p:spPr>
        <p:txBody>
          <a:bodyPr>
            <a:normAutofit/>
          </a:bodyPr>
          <a:lstStyle/>
          <a:p>
            <a:r>
              <a:rPr lang="en-US" sz="1800" dirty="0" smtClean="0"/>
              <a:t>You will notice that we do not record any QC results for the Specimen Verification tests.  The Specimen Verification results are only recorded when performing a patient test.  More to come on that.</a:t>
            </a:r>
          </a:p>
          <a:p>
            <a:pPr marL="0" indent="0">
              <a:buNone/>
            </a:pPr>
            <a:endParaRPr lang="en-US" sz="1800" dirty="0" smtClean="0"/>
          </a:p>
          <a:p>
            <a:pPr marL="0" indent="0">
              <a:buNone/>
            </a:pPr>
            <a:r>
              <a:rPr lang="en-US" sz="1800" dirty="0" smtClean="0"/>
              <a:t>On the QC log we will be recording :</a:t>
            </a:r>
          </a:p>
          <a:p>
            <a:r>
              <a:rPr lang="en-US" sz="1800" dirty="0"/>
              <a:t>T</a:t>
            </a:r>
            <a:r>
              <a:rPr lang="en-US" sz="1800" dirty="0" smtClean="0"/>
              <a:t>he lot number and expiration date on the box of </a:t>
            </a:r>
            <a:r>
              <a:rPr lang="en-US" sz="1800" dirty="0" err="1" smtClean="0"/>
              <a:t>iCups</a:t>
            </a:r>
            <a:r>
              <a:rPr lang="en-US" sz="1800" dirty="0" smtClean="0"/>
              <a:t>. </a:t>
            </a:r>
          </a:p>
          <a:p>
            <a:r>
              <a:rPr lang="en-US" sz="1800" dirty="0"/>
              <a:t>T</a:t>
            </a:r>
            <a:r>
              <a:rPr lang="en-US" sz="1800" dirty="0" smtClean="0"/>
              <a:t>he date you received the order.</a:t>
            </a:r>
          </a:p>
          <a:p>
            <a:r>
              <a:rPr lang="en-US" sz="1800" dirty="0"/>
              <a:t>T</a:t>
            </a:r>
            <a:r>
              <a:rPr lang="en-US" sz="1800" dirty="0" smtClean="0"/>
              <a:t>he lot number and expiration date for the QC material.</a:t>
            </a:r>
          </a:p>
          <a:p>
            <a:r>
              <a:rPr lang="en-US" sz="1800" dirty="0" smtClean="0"/>
              <a:t>The negative and positive QC results are recorded separately.</a:t>
            </a:r>
          </a:p>
          <a:p>
            <a:r>
              <a:rPr lang="en-US" sz="1800" dirty="0" smtClean="0"/>
              <a:t>Your initials, date, and time QC was performed.</a:t>
            </a:r>
          </a:p>
          <a:p>
            <a:r>
              <a:rPr lang="en-US" sz="1800" dirty="0" smtClean="0"/>
              <a:t>On the box you will record “QC OK” and the date the QC was done with your initials.</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When you receive a new lot number, you can perform QC on the new shipment before you finish your current supply.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191000"/>
            <a:ext cx="2971800" cy="1671638"/>
          </a:xfrm>
          <a:prstGeom prst="rect">
            <a:avLst/>
          </a:prstGeom>
        </p:spPr>
      </p:pic>
    </p:spTree>
    <p:extLst>
      <p:ext uri="{BB962C8B-B14F-4D97-AF65-F5344CB8AC3E}">
        <p14:creationId xmlns:p14="http://schemas.microsoft.com/office/powerpoint/2010/main" val="90866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411162"/>
          </a:xfrm>
        </p:spPr>
        <p:txBody>
          <a:bodyPr>
            <a:normAutofit fontScale="90000"/>
          </a:bodyPr>
          <a:lstStyle/>
          <a:p>
            <a:pPr algn="l"/>
            <a:r>
              <a:rPr lang="en-US" sz="3200" dirty="0" smtClean="0"/>
              <a:t>      </a:t>
            </a:r>
            <a:br>
              <a:rPr lang="en-US" sz="3200" dirty="0" smtClean="0"/>
            </a:br>
            <a:r>
              <a:rPr lang="en-US" sz="3200" dirty="0"/>
              <a:t> </a:t>
            </a:r>
            <a:r>
              <a:rPr lang="en-US" sz="3200" dirty="0" smtClean="0"/>
              <a:t>   QC Results and Log</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228600" y="762000"/>
            <a:ext cx="3886200" cy="5562600"/>
          </a:xfrm>
        </p:spPr>
        <p:txBody>
          <a:bodyPr>
            <a:normAutofit/>
          </a:bodyPr>
          <a:lstStyle/>
          <a:p>
            <a:pPr marL="0" indent="0">
              <a:buNone/>
            </a:pPr>
            <a:endParaRPr lang="en-US" sz="1800" dirty="0" smtClean="0"/>
          </a:p>
          <a:p>
            <a:pPr marL="0" indent="0">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1"/>
            <a:ext cx="4371343"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33" y="4191000"/>
            <a:ext cx="3894667" cy="2190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33" y="914400"/>
            <a:ext cx="3826935" cy="2152651"/>
          </a:xfrm>
          <a:prstGeom prst="rect">
            <a:avLst/>
          </a:prstGeom>
        </p:spPr>
      </p:pic>
    </p:spTree>
    <p:extLst>
      <p:ext uri="{BB962C8B-B14F-4D97-AF65-F5344CB8AC3E}">
        <p14:creationId xmlns:p14="http://schemas.microsoft.com/office/powerpoint/2010/main" val="2796230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1474</Words>
  <Application>Microsoft Office PowerPoint</Application>
  <PresentationFormat>On-screen Show (4:3)</PresentationFormat>
  <Paragraphs>178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Alere iCup Dx 14 Drug Screen Testing</vt:lpstr>
      <vt:lpstr>PowerPoint Presentation</vt:lpstr>
      <vt:lpstr>PowerPoint Presentation</vt:lpstr>
      <vt:lpstr>Ordering</vt:lpstr>
      <vt:lpstr>Receipt of iCups and QC</vt:lpstr>
      <vt:lpstr>Perform Shipment QC</vt:lpstr>
      <vt:lpstr>Perform Shipment QC</vt:lpstr>
      <vt:lpstr>Perform Shipment QC</vt:lpstr>
      <vt:lpstr>           QC Results and Log                              </vt:lpstr>
      <vt:lpstr>QC  Results</vt:lpstr>
      <vt:lpstr>Patient testing/Sample Validity testing</vt:lpstr>
      <vt:lpstr>Patient Testing/Sample Validity testing</vt:lpstr>
      <vt:lpstr> Patient testing/Sample Validity testing  </vt:lpstr>
      <vt:lpstr>Patient testing/Sample Validity Testing</vt:lpstr>
      <vt:lpstr>Sample Validity Testing - Temperature</vt:lpstr>
      <vt:lpstr>Specimen Validity Testing – Adulteration Detection </vt:lpstr>
      <vt:lpstr>Patient Testing</vt:lpstr>
      <vt:lpstr>Patient Testing</vt:lpstr>
      <vt:lpstr>Patient Resulting</vt:lpstr>
    </vt:vector>
  </TitlesOfParts>
  <Company>Concord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E Chute</dc:creator>
  <cp:lastModifiedBy>Michelle Labbe</cp:lastModifiedBy>
  <cp:revision>57</cp:revision>
  <dcterms:created xsi:type="dcterms:W3CDTF">2017-05-09T16:47:30Z</dcterms:created>
  <dcterms:modified xsi:type="dcterms:W3CDTF">2018-04-13T14:50:45Z</dcterms:modified>
</cp:coreProperties>
</file>