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4" d="100"/>
          <a:sy n="84" d="100"/>
        </p:scale>
        <p:origin x="-1776" y="2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EFCE0C-7F95-46D6-B260-6CA90CBED87D}" type="datetimeFigureOut">
              <a:rPr lang="en-US" smtClean="0"/>
              <a:t>4/13/2016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26178FE-5EB0-46BB-A4BE-0A8E840C3A9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FCE0C-7F95-46D6-B260-6CA90CBED87D}"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FCE0C-7F95-46D6-B260-6CA90CBED87D}"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FCE0C-7F95-46D6-B260-6CA90CBED87D}"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EFCE0C-7F95-46D6-B260-6CA90CBED87D}"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EFCE0C-7F95-46D6-B260-6CA90CBED87D}"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FEFCE0C-7F95-46D6-B260-6CA90CBED87D}" type="datetimeFigureOut">
              <a:rPr lang="en-US" smtClean="0"/>
              <a:t>4/13/2016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EFCE0C-7F95-46D6-B260-6CA90CBED87D}" type="datetimeFigureOut">
              <a:rPr lang="en-US" smtClean="0"/>
              <a:t>4/13/2016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FCE0C-7F95-46D6-B260-6CA90CBED87D}" type="datetimeFigureOut">
              <a:rPr lang="en-US" smtClean="0"/>
              <a:t>4/13/2016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EFCE0C-7F95-46D6-B260-6CA90CBED87D}"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EFCE0C-7F95-46D6-B260-6CA90CBED87D}"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26178FE-5EB0-46BB-A4BE-0A8E840C3A9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EFCE0C-7F95-46D6-B260-6CA90CBED87D}" type="datetimeFigureOut">
              <a:rPr lang="en-US" smtClean="0"/>
              <a:t>4/13/2016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6178FE-5EB0-46BB-A4BE-0A8E840C3A9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SXPrl30x2bs&amp;feature=player_embedde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AWbXnGPJdp4&amp;feature=player_embedd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ROM PLUS Training</a:t>
            </a:r>
            <a:endParaRPr lang="en-US" dirty="0"/>
          </a:p>
        </p:txBody>
      </p:sp>
      <p:sp>
        <p:nvSpPr>
          <p:cNvPr id="3" name="Subtitle 2"/>
          <p:cNvSpPr>
            <a:spLocks noGrp="1"/>
          </p:cNvSpPr>
          <p:nvPr>
            <p:ph type="subTitle" idx="1"/>
          </p:nvPr>
        </p:nvSpPr>
        <p:spPr/>
        <p:txBody>
          <a:bodyPr/>
          <a:lstStyle/>
          <a:p>
            <a:r>
              <a:rPr lang="en-US" dirty="0" smtClean="0"/>
              <a:t>Concord Hospital</a:t>
            </a:r>
            <a:endParaRPr lang="en-US" dirty="0"/>
          </a:p>
        </p:txBody>
      </p:sp>
      <p:pic>
        <p:nvPicPr>
          <p:cNvPr id="1026" name="Picture 2" descr="C:\Users\mlabbe\Desktop\ROM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393988"/>
            <a:ext cx="2057687" cy="3372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153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 Plus training video</a:t>
            </a:r>
            <a:endParaRPr lang="en-US" dirty="0"/>
          </a:p>
        </p:txBody>
      </p:sp>
      <p:sp>
        <p:nvSpPr>
          <p:cNvPr id="3" name="Content Placeholder 2"/>
          <p:cNvSpPr>
            <a:spLocks noGrp="1"/>
          </p:cNvSpPr>
          <p:nvPr>
            <p:ph idx="1"/>
          </p:nvPr>
        </p:nvSpPr>
        <p:spPr/>
        <p:txBody>
          <a:bodyPr/>
          <a:lstStyle/>
          <a:p>
            <a:r>
              <a:rPr lang="en-US" dirty="0"/>
              <a:t>Please copy and </a:t>
            </a:r>
            <a:r>
              <a:rPr lang="en-US" dirty="0" smtClean="0"/>
              <a:t>paste </a:t>
            </a:r>
            <a:r>
              <a:rPr lang="en-US" dirty="0"/>
              <a:t>the link below into your browser to watch </a:t>
            </a:r>
            <a:r>
              <a:rPr lang="en-US" dirty="0" smtClean="0"/>
              <a:t>a short </a:t>
            </a:r>
            <a:r>
              <a:rPr lang="en-US" dirty="0"/>
              <a:t>video demonstrating how to use the ROM Plus </a:t>
            </a:r>
            <a:r>
              <a:rPr lang="en-US" dirty="0" smtClean="0"/>
              <a:t>test.</a:t>
            </a:r>
            <a:endParaRPr lang="en-US" dirty="0"/>
          </a:p>
          <a:p>
            <a:endParaRPr lang="en-US" dirty="0">
              <a:hlinkClick r:id="rId2"/>
            </a:endParaRPr>
          </a:p>
          <a:p>
            <a:r>
              <a:rPr lang="en-US" dirty="0" smtClean="0">
                <a:hlinkClick r:id="rId2"/>
              </a:rPr>
              <a:t>https</a:t>
            </a:r>
            <a:r>
              <a:rPr lang="en-US" dirty="0">
                <a:hlinkClick r:id="rId2"/>
              </a:rPr>
              <a:t>://</a:t>
            </a:r>
            <a:r>
              <a:rPr lang="en-US" dirty="0" smtClean="0">
                <a:hlinkClick r:id="rId2"/>
              </a:rPr>
              <a:t>www.youtube.com/watch?v=SXPrl30x2bs&amp;feature=player_embedded</a:t>
            </a:r>
            <a:endParaRPr lang="en-US" dirty="0" smtClean="0"/>
          </a:p>
        </p:txBody>
      </p:sp>
    </p:spTree>
    <p:extLst>
      <p:ext uri="{BB962C8B-B14F-4D97-AF65-F5344CB8AC3E}">
        <p14:creationId xmlns:p14="http://schemas.microsoft.com/office/powerpoint/2010/main" val="297178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 Plus QC video</a:t>
            </a:r>
            <a:endParaRPr lang="en-US" dirty="0"/>
          </a:p>
        </p:txBody>
      </p:sp>
      <p:sp>
        <p:nvSpPr>
          <p:cNvPr id="3" name="Content Placeholder 2"/>
          <p:cNvSpPr>
            <a:spLocks noGrp="1"/>
          </p:cNvSpPr>
          <p:nvPr>
            <p:ph idx="1"/>
          </p:nvPr>
        </p:nvSpPr>
        <p:spPr/>
        <p:txBody>
          <a:bodyPr/>
          <a:lstStyle/>
          <a:p>
            <a:r>
              <a:rPr lang="en-US" dirty="0" smtClean="0"/>
              <a:t>Please copy and paste the link below to watch a short video demonstrating how to perform the ROM Plus QC.  </a:t>
            </a:r>
          </a:p>
          <a:p>
            <a:endParaRPr lang="en-US" dirty="0" smtClean="0">
              <a:hlinkClick r:id="rId2"/>
            </a:endParaRPr>
          </a:p>
          <a:p>
            <a:r>
              <a:rPr lang="en-US" dirty="0" smtClean="0">
                <a:hlinkClick r:id="rId2"/>
              </a:rPr>
              <a:t>https</a:t>
            </a:r>
            <a:r>
              <a:rPr lang="en-US" dirty="0">
                <a:hlinkClick r:id="rId2"/>
              </a:rPr>
              <a:t>://</a:t>
            </a:r>
            <a:r>
              <a:rPr lang="en-US" dirty="0" smtClean="0">
                <a:hlinkClick r:id="rId2"/>
              </a:rPr>
              <a:t>www.youtube.com/watch?v=AWbXnGPJdp4&amp;feature=player_embedded</a:t>
            </a:r>
            <a:endParaRPr lang="en-US" dirty="0" smtClean="0"/>
          </a:p>
        </p:txBody>
      </p:sp>
    </p:spTree>
    <p:extLst>
      <p:ext uri="{BB962C8B-B14F-4D97-AF65-F5344CB8AC3E}">
        <p14:creationId xmlns:p14="http://schemas.microsoft.com/office/powerpoint/2010/main" val="1464206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ROM Plus External QC requirements</a:t>
            </a:r>
            <a:endParaRPr lang="en-US" sz="4400" dirty="0"/>
          </a:p>
        </p:txBody>
      </p:sp>
      <p:sp>
        <p:nvSpPr>
          <p:cNvPr id="3" name="Content Placeholder 2"/>
          <p:cNvSpPr>
            <a:spLocks noGrp="1"/>
          </p:cNvSpPr>
          <p:nvPr>
            <p:ph idx="1"/>
          </p:nvPr>
        </p:nvSpPr>
        <p:spPr/>
        <p:txBody>
          <a:bodyPr>
            <a:normAutofit fontScale="85000" lnSpcReduction="20000"/>
          </a:bodyPr>
          <a:lstStyle/>
          <a:p>
            <a:r>
              <a:rPr lang="en-US" dirty="0"/>
              <a:t>Each </a:t>
            </a:r>
            <a:r>
              <a:rPr lang="en-US" dirty="0" smtClean="0"/>
              <a:t>kit </a:t>
            </a:r>
            <a:r>
              <a:rPr lang="en-US" dirty="0"/>
              <a:t>must </a:t>
            </a:r>
            <a:r>
              <a:rPr lang="en-US" dirty="0" smtClean="0"/>
              <a:t>have external </a:t>
            </a:r>
            <a:r>
              <a:rPr lang="en-US" dirty="0"/>
              <a:t>QC performed on it prior to being used for patient testing.  </a:t>
            </a:r>
          </a:p>
          <a:p>
            <a:r>
              <a:rPr lang="en-US" dirty="0"/>
              <a:t>DO NOT QC all </a:t>
            </a:r>
            <a:r>
              <a:rPr lang="en-US" dirty="0" smtClean="0"/>
              <a:t>kits </a:t>
            </a:r>
            <a:r>
              <a:rPr lang="en-US" dirty="0"/>
              <a:t>when a shipment </a:t>
            </a:r>
            <a:r>
              <a:rPr lang="en-US" dirty="0" smtClean="0"/>
              <a:t>arrives.</a:t>
            </a:r>
            <a:endParaRPr lang="en-US" dirty="0"/>
          </a:p>
          <a:p>
            <a:r>
              <a:rPr lang="en-US" b="1" dirty="0"/>
              <a:t>Perform </a:t>
            </a:r>
            <a:r>
              <a:rPr lang="en-US" b="1" dirty="0" smtClean="0"/>
              <a:t>external liquid QC on a new box when you have approximately 5 tests left  in the box currently in use. </a:t>
            </a:r>
          </a:p>
          <a:p>
            <a:r>
              <a:rPr lang="en-US" dirty="0" smtClean="0"/>
              <a:t>To meet regulatory requirements  we must be preforming external liquid QC at least every 30 days. </a:t>
            </a:r>
          </a:p>
          <a:p>
            <a:r>
              <a:rPr lang="en-US" dirty="0" smtClean="0"/>
              <a:t>If QC fails it should be repeated.</a:t>
            </a:r>
          </a:p>
          <a:p>
            <a:r>
              <a:rPr lang="en-US" dirty="0" smtClean="0"/>
              <a:t>If you have multiple QC failures please contact point of care testing at 4645, 4643, or 4600.</a:t>
            </a:r>
          </a:p>
          <a:p>
            <a:r>
              <a:rPr lang="en-US" dirty="0" smtClean="0"/>
              <a:t>Document kit lot, kit expiration date, QC lot, QC expiration date, internal QC results, external QC results, and your initials on the log sheet.</a:t>
            </a:r>
          </a:p>
          <a:p>
            <a:endParaRPr lang="en-US" dirty="0"/>
          </a:p>
          <a:p>
            <a:endParaRPr lang="en-US" dirty="0"/>
          </a:p>
        </p:txBody>
      </p:sp>
    </p:spTree>
    <p:extLst>
      <p:ext uri="{BB962C8B-B14F-4D97-AF65-F5344CB8AC3E}">
        <p14:creationId xmlns:p14="http://schemas.microsoft.com/office/powerpoint/2010/main" val="257925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Test Resulting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process for reporting patient test results will </a:t>
            </a:r>
            <a:r>
              <a:rPr lang="en-US" b="1" dirty="0" smtClean="0"/>
              <a:t>remain the same.</a:t>
            </a:r>
          </a:p>
          <a:p>
            <a:r>
              <a:rPr lang="en-US" dirty="0" smtClean="0"/>
              <a:t>A patient label is put on the test log.</a:t>
            </a:r>
          </a:p>
          <a:p>
            <a:r>
              <a:rPr lang="en-US" dirty="0" smtClean="0"/>
              <a:t>Test result is recorded (circle positive or negative).</a:t>
            </a:r>
          </a:p>
          <a:p>
            <a:r>
              <a:rPr lang="en-US" dirty="0" smtClean="0"/>
              <a:t>If a label is not available record patient name, MRN, and DOB.</a:t>
            </a:r>
          </a:p>
          <a:p>
            <a:r>
              <a:rPr lang="en-US" dirty="0" smtClean="0"/>
              <a:t>Internal QC result is recorded (circle Y/N).</a:t>
            </a:r>
          </a:p>
          <a:p>
            <a:r>
              <a:rPr lang="en-US" dirty="0" smtClean="0"/>
              <a:t>The ordering provider is notified of results.</a:t>
            </a:r>
          </a:p>
          <a:p>
            <a:r>
              <a:rPr lang="en-US" dirty="0" smtClean="0"/>
              <a:t>The family place resource RN will manually result the test on the family place template in </a:t>
            </a:r>
            <a:r>
              <a:rPr lang="en-US" dirty="0" err="1" smtClean="0"/>
              <a:t>SoftLab</a:t>
            </a:r>
            <a:r>
              <a:rPr lang="en-US" dirty="0" smtClean="0"/>
              <a:t> with a comment indicating who performed the test and when. </a:t>
            </a:r>
          </a:p>
          <a:p>
            <a:endParaRPr lang="en-US" dirty="0"/>
          </a:p>
        </p:txBody>
      </p:sp>
    </p:spTree>
    <p:extLst>
      <p:ext uri="{BB962C8B-B14F-4D97-AF65-F5344CB8AC3E}">
        <p14:creationId xmlns:p14="http://schemas.microsoft.com/office/powerpoint/2010/main" val="3268867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Precautions, Limits, and Warnings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ROM diagnoses should not be based on any single test. </a:t>
            </a:r>
          </a:p>
          <a:p>
            <a:r>
              <a:rPr lang="en-US" dirty="0" smtClean="0"/>
              <a:t>ROM Plus is for in vitro diagnostic use only.</a:t>
            </a:r>
          </a:p>
          <a:p>
            <a:r>
              <a:rPr lang="en-US" dirty="0" smtClean="0"/>
              <a:t>ROM Plus is for healthcare professional use only.</a:t>
            </a:r>
          </a:p>
          <a:p>
            <a:r>
              <a:rPr lang="en-US" dirty="0" smtClean="0"/>
              <a:t>ROM Plus box contains 25 test pouches and is stored at room temp 40-75F.</a:t>
            </a:r>
          </a:p>
          <a:p>
            <a:r>
              <a:rPr lang="en-US" dirty="0" smtClean="0"/>
              <a:t>All instructions should be followed carefully for accurate results.</a:t>
            </a:r>
          </a:p>
          <a:p>
            <a:r>
              <a:rPr lang="en-US" dirty="0" smtClean="0"/>
              <a:t>Each ROM Plus kit is single use and disposable and should not be reused. </a:t>
            </a:r>
          </a:p>
          <a:p>
            <a:r>
              <a:rPr lang="en-US" dirty="0" smtClean="0"/>
              <a:t>ROM Plus results are qualitative.  No quantitative interpretations should be made. </a:t>
            </a:r>
            <a:endParaRPr lang="en-US" dirty="0"/>
          </a:p>
        </p:txBody>
      </p:sp>
    </p:spTree>
    <p:extLst>
      <p:ext uri="{BB962C8B-B14F-4D97-AF65-F5344CB8AC3E}">
        <p14:creationId xmlns:p14="http://schemas.microsoft.com/office/powerpoint/2010/main" val="34811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Precautions, Limits, and Warnings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ROM Plus test kits will function properly with trace amounts of blood in the sample.  </a:t>
            </a:r>
            <a:r>
              <a:rPr lang="en-US" b="1" dirty="0" smtClean="0"/>
              <a:t>Significant amounts of blood discharge may cause the test to malfunction and is not recommended. </a:t>
            </a:r>
          </a:p>
          <a:p>
            <a:r>
              <a:rPr lang="en-US" dirty="0" smtClean="0"/>
              <a:t>Safety precautions should be observed when collecting, handling, and disposing of test samples.  Used test kits are </a:t>
            </a:r>
            <a:r>
              <a:rPr lang="en-US" dirty="0" err="1" smtClean="0"/>
              <a:t>biohazardous</a:t>
            </a:r>
            <a:r>
              <a:rPr lang="en-US" dirty="0" smtClean="0"/>
              <a:t>.</a:t>
            </a:r>
          </a:p>
          <a:p>
            <a:r>
              <a:rPr lang="en-US" dirty="0" smtClean="0"/>
              <a:t>Elevated fetal serum, urine, cord blood, and amniotic fluid as </a:t>
            </a:r>
            <a:r>
              <a:rPr lang="en-US" dirty="0" smtClean="0"/>
              <a:t>well </a:t>
            </a:r>
            <a:r>
              <a:rPr lang="en-US" dirty="0" smtClean="0"/>
              <a:t>as maternal serum levels of AFP have been reported in the literature in various developmental disorders such as neural-tube defects, hypothyroidism, autoimmune states, congenital heart defects, cystic fibrosis, etc. ROM Plus has not been evaluated for potential interference in these conditions.</a:t>
            </a:r>
            <a:endParaRPr lang="en-US" dirty="0"/>
          </a:p>
        </p:txBody>
      </p:sp>
    </p:spTree>
    <p:extLst>
      <p:ext uri="{BB962C8B-B14F-4D97-AF65-F5344CB8AC3E}">
        <p14:creationId xmlns:p14="http://schemas.microsoft.com/office/powerpoint/2010/main" val="3130605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Precautions, Limits, and Warnings </a:t>
            </a:r>
          </a:p>
        </p:txBody>
      </p:sp>
      <p:sp>
        <p:nvSpPr>
          <p:cNvPr id="3" name="Content Placeholder 2"/>
          <p:cNvSpPr>
            <a:spLocks noGrp="1"/>
          </p:cNvSpPr>
          <p:nvPr>
            <p:ph idx="1"/>
          </p:nvPr>
        </p:nvSpPr>
        <p:spPr/>
        <p:txBody>
          <a:bodyPr/>
          <a:lstStyle/>
          <a:p>
            <a:r>
              <a:rPr lang="en-US" b="1" dirty="0" smtClean="0"/>
              <a:t>Warning: The test may report positive results in patients with intact membranes (see package insert for specificity) and therefore decisions to induce labor should NOT be based solely on the ROM Plus test results. </a:t>
            </a:r>
            <a:endParaRPr lang="en-US" b="1" dirty="0"/>
          </a:p>
        </p:txBody>
      </p:sp>
    </p:spTree>
    <p:extLst>
      <p:ext uri="{BB962C8B-B14F-4D97-AF65-F5344CB8AC3E}">
        <p14:creationId xmlns:p14="http://schemas.microsoft.com/office/powerpoint/2010/main" val="255701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147</TotalTime>
  <Words>544</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ROM PLUS Training</vt:lpstr>
      <vt:lpstr>ROM Plus training video</vt:lpstr>
      <vt:lpstr>ROM Plus QC video</vt:lpstr>
      <vt:lpstr>ROM Plus External QC requirements</vt:lpstr>
      <vt:lpstr>Patient Test Resulting </vt:lpstr>
      <vt:lpstr>Precautions, Limits, and Warnings</vt:lpstr>
      <vt:lpstr>Precautions, Limits, and Warnings </vt:lpstr>
      <vt:lpstr>Precautions, Limits, and Warnings </vt:lpstr>
    </vt:vector>
  </TitlesOfParts>
  <Company>Concord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 PLUS Training</dc:title>
  <dc:creator>Michelle M. Labbe</dc:creator>
  <cp:lastModifiedBy>Michelle M. Labbe</cp:lastModifiedBy>
  <cp:revision>11</cp:revision>
  <dcterms:created xsi:type="dcterms:W3CDTF">2016-04-08T17:28:25Z</dcterms:created>
  <dcterms:modified xsi:type="dcterms:W3CDTF">2016-04-13T12:01:14Z</dcterms:modified>
</cp:coreProperties>
</file>