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9" r:id="rId2"/>
    <p:sldId id="260" r:id="rId3"/>
    <p:sldId id="258" r:id="rId4"/>
    <p:sldId id="257" r:id="rId5"/>
    <p:sldId id="261" r:id="rId6"/>
    <p:sldId id="262" r:id="rId7"/>
    <p:sldId id="267" r:id="rId8"/>
    <p:sldId id="263" r:id="rId9"/>
    <p:sldId id="265" r:id="rId10"/>
    <p:sldId id="266" r:id="rId11"/>
    <p:sldId id="268" r:id="rId12"/>
    <p:sldId id="269" r:id="rId13"/>
    <p:sldId id="284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3" autoAdjust="0"/>
    <p:restoredTop sz="94660"/>
  </p:normalViewPr>
  <p:slideViewPr>
    <p:cSldViewPr>
      <p:cViewPr varScale="1">
        <p:scale>
          <a:sx n="71" d="100"/>
          <a:sy n="71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07FE8-3D3E-4B60-9C73-C93C5875E2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B79ED-7CC9-44C0-A8B8-5B4DCF072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7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D0A11-92EF-4248-95F5-7FC452FBCD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79ED-7CC9-44C0-A8B8-5B4DCF0722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1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A3AC-EF32-49E1-A283-EBB702C4B3F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D2660-DD66-43CA-B40B-8277E6ADEA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A3AC-EF32-49E1-A283-EBB702C4B3F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2660-DD66-43CA-B40B-8277E6ADE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A3AC-EF32-49E1-A283-EBB702C4B3F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D2660-DD66-43CA-B40B-8277E6ADE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A3AC-EF32-49E1-A283-EBB702C4B3F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D2660-DD66-43CA-B40B-8277E6ADEA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A3AC-EF32-49E1-A283-EBB702C4B3F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D2660-DD66-43CA-B40B-8277E6ADEA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A3AC-EF32-49E1-A283-EBB702C4B3F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D2660-DD66-43CA-B40B-8277E6ADEA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A3AC-EF32-49E1-A283-EBB702C4B3F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D2660-DD66-43CA-B40B-8277E6ADEAB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A3AC-EF32-49E1-A283-EBB702C4B3F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D2660-DD66-43CA-B40B-8277E6ADEA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A3AC-EF32-49E1-A283-EBB702C4B3F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D2660-DD66-43CA-B40B-8277E6ADEA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A3AC-EF32-49E1-A283-EBB702C4B3F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D2660-DD66-43CA-B40B-8277E6ADEAB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A3AC-EF32-49E1-A283-EBB702C4B3F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D2660-DD66-43CA-B40B-8277E6ADEAB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158A3AC-EF32-49E1-A283-EBB702C4B3FF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DCD2660-DD66-43CA-B40B-8277E6ADEAB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7543800" cy="2057400"/>
          </a:xfrm>
        </p:spPr>
        <p:txBody>
          <a:bodyPr/>
          <a:lstStyle/>
          <a:p>
            <a:r>
              <a:rPr lang="en-US" dirty="0" err="1"/>
              <a:t>LeadCare</a:t>
            </a:r>
            <a:r>
              <a:rPr lang="en-US" baseline="30000" dirty="0"/>
              <a:t>®</a:t>
            </a:r>
            <a:r>
              <a:rPr lang="en-US" dirty="0"/>
              <a:t>  II Capillary Blood Lead Analyzer</a:t>
            </a:r>
          </a:p>
        </p:txBody>
      </p:sp>
    </p:spTree>
    <p:extLst>
      <p:ext uri="{BB962C8B-B14F-4D97-AF65-F5344CB8AC3E}">
        <p14:creationId xmlns:p14="http://schemas.microsoft.com/office/powerpoint/2010/main" val="45740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7" y="676818"/>
            <a:ext cx="806619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735" r="5650" b="5147"/>
          <a:stretch/>
        </p:blipFill>
        <p:spPr bwMode="auto">
          <a:xfrm>
            <a:off x="6477000" y="3962400"/>
            <a:ext cx="2533650" cy="243840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 bwMode="auto">
          <a:xfrm>
            <a:off x="6793203" y="4623547"/>
            <a:ext cx="1981200" cy="1981200"/>
          </a:xfrm>
          <a:prstGeom prst="mathMultiply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5153"/>
            <a:ext cx="8066193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Hand washing is a </a:t>
            </a:r>
            <a:r>
              <a:rPr lang="en-US" b="1" dirty="0" smtClean="0">
                <a:solidFill>
                  <a:schemeClr val="bg1"/>
                </a:solidFill>
              </a:rPr>
              <a:t>critical first step. Alcohol swab second.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Alcohol swabs do not remove heavy metals, including lead.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  Parents can assist with handwashing to support workflow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138483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Allow hands to air dry after washing with soap and water.  Do not allow clean finger to touch any surfaces including other fingers.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9625" y="35859"/>
            <a:ext cx="7543800" cy="914400"/>
          </a:xfrm>
        </p:spPr>
        <p:txBody>
          <a:bodyPr/>
          <a:lstStyle/>
          <a:p>
            <a:r>
              <a:rPr lang="en-US" dirty="0" smtClean="0"/>
              <a:t>Capillary Collection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1034034"/>
            <a:ext cx="6705600" cy="55138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Open and arrange </a:t>
            </a:r>
            <a:r>
              <a:rPr lang="en-US" dirty="0" smtClean="0"/>
              <a:t>equipment.</a:t>
            </a:r>
          </a:p>
          <a:p>
            <a:r>
              <a:rPr lang="en-US" dirty="0" smtClean="0"/>
              <a:t>Wash hands with soap and water.  Following </a:t>
            </a:r>
            <a:r>
              <a:rPr lang="en-US" dirty="0"/>
              <a:t>washing, the finger to be punctured must not </a:t>
            </a:r>
            <a:r>
              <a:rPr lang="en-US" dirty="0" smtClean="0"/>
              <a:t>be allowed </a:t>
            </a:r>
            <a:r>
              <a:rPr lang="en-US" dirty="0"/>
              <a:t>to touch any surface, including the other fingers.</a:t>
            </a:r>
          </a:p>
          <a:p>
            <a:r>
              <a:rPr lang="en-US" dirty="0" smtClean="0"/>
              <a:t>Scrub </a:t>
            </a:r>
            <a:r>
              <a:rPr lang="en-US" dirty="0"/>
              <a:t>the finger (</a:t>
            </a:r>
            <a:r>
              <a:rPr lang="en-US" dirty="0" smtClean="0"/>
              <a:t>use </a:t>
            </a:r>
            <a:r>
              <a:rPr lang="en-US" dirty="0"/>
              <a:t>the middle or ring finger) with an alcohol pad.</a:t>
            </a:r>
          </a:p>
          <a:p>
            <a:r>
              <a:rPr lang="en-US" dirty="0" smtClean="0"/>
              <a:t>Puncture </a:t>
            </a:r>
            <a:r>
              <a:rPr lang="en-US" dirty="0"/>
              <a:t>the </a:t>
            </a:r>
            <a:r>
              <a:rPr lang="en-US" dirty="0" smtClean="0"/>
              <a:t>finger, </a:t>
            </a:r>
            <a:r>
              <a:rPr lang="en-US" dirty="0"/>
              <a:t>using a sterile lancet. The puncture should be slightly to the side </a:t>
            </a:r>
            <a:r>
              <a:rPr lang="en-US" dirty="0" smtClean="0"/>
              <a:t>of the </a:t>
            </a:r>
            <a:r>
              <a:rPr lang="en-US" dirty="0"/>
              <a:t>pad of the finger.</a:t>
            </a:r>
          </a:p>
          <a:p>
            <a:r>
              <a:rPr lang="en-US" b="1" u="sng" dirty="0" smtClean="0"/>
              <a:t>Wipe away the first drop of blood</a:t>
            </a:r>
            <a:r>
              <a:rPr lang="en-US" dirty="0" smtClean="0"/>
              <a:t>.  </a:t>
            </a:r>
            <a:r>
              <a:rPr lang="en-US" dirty="0"/>
              <a:t>It is often diluted with tissue fluid.</a:t>
            </a:r>
          </a:p>
          <a:p>
            <a:r>
              <a:rPr lang="en-US" dirty="0" smtClean="0"/>
              <a:t>Touch </a:t>
            </a:r>
            <a:r>
              <a:rPr lang="en-US" dirty="0"/>
              <a:t>the capillary tip of the blood container to the second blood drop, minimizing direct contact </a:t>
            </a:r>
            <a:r>
              <a:rPr lang="en-US" dirty="0" smtClean="0"/>
              <a:t>with the </a:t>
            </a:r>
            <a:r>
              <a:rPr lang="en-US" dirty="0"/>
              <a:t>skin surface. The container works best if held horizontal or angled downward slightly for </a:t>
            </a:r>
            <a:r>
              <a:rPr lang="en-US" dirty="0" smtClean="0"/>
              <a:t>proper blood </a:t>
            </a:r>
            <a:r>
              <a:rPr lang="en-US" dirty="0"/>
              <a:t>flow. </a:t>
            </a:r>
          </a:p>
          <a:p>
            <a:r>
              <a:rPr lang="en-US" dirty="0" smtClean="0"/>
              <a:t>If </a:t>
            </a:r>
            <a:r>
              <a:rPr lang="en-US" dirty="0"/>
              <a:t>necessary, gently massage the base of the finger to improve blood flow. Do not 'milk' the finger </a:t>
            </a:r>
            <a:r>
              <a:rPr lang="en-US" dirty="0" smtClean="0"/>
              <a:t>as this </a:t>
            </a:r>
            <a:r>
              <a:rPr lang="en-US" dirty="0"/>
              <a:t>may dilute the blood with tissue fluids.</a:t>
            </a:r>
          </a:p>
          <a:p>
            <a:r>
              <a:rPr lang="en-US" dirty="0" smtClean="0"/>
              <a:t>Fill the capillary tube to the black line.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20764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4" r="476"/>
          <a:stretch/>
        </p:blipFill>
        <p:spPr bwMode="auto">
          <a:xfrm rot="9039094">
            <a:off x="713172" y="-1987477"/>
            <a:ext cx="7565538" cy="642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881818"/>
            <a:ext cx="984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Keep capillary tube almost horizontal – just slightly raised at 10° angle.</a:t>
            </a:r>
            <a:endParaRPr lang="en-US" sz="24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3967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Fill to black line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3200" dirty="0" smtClean="0"/>
              <a:t>Do NOT use venous blood with this system!  Use of Venous blood could cause inaccurate results!! </a:t>
            </a:r>
            <a:endParaRPr lang="en-US" sz="3200" dirty="0"/>
          </a:p>
        </p:txBody>
      </p:sp>
      <p:sp>
        <p:nvSpPr>
          <p:cNvPr id="4" name="5-Point Star 3"/>
          <p:cNvSpPr/>
          <p:nvPr/>
        </p:nvSpPr>
        <p:spPr>
          <a:xfrm>
            <a:off x="1905000" y="762000"/>
            <a:ext cx="8382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524500" y="762000"/>
            <a:ext cx="8382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647700"/>
            <a:ext cx="7543800" cy="914400"/>
          </a:xfrm>
        </p:spPr>
        <p:txBody>
          <a:bodyPr/>
          <a:lstStyle/>
          <a:p>
            <a:r>
              <a:rPr lang="en-US" dirty="0" smtClean="0"/>
              <a:t>              Caution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8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1524000" cy="1066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4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0"/>
            <a:ext cx="716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1100" y="0"/>
            <a:ext cx="1409700" cy="1371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7800" y="32766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Use a downward motion to remove excess sample from the outside of the tube with a clean gauze pad.  Use caution not to absorb the sample from the end of the capillary tube. 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/>
          <a:stretch/>
        </p:blipFill>
        <p:spPr bwMode="auto">
          <a:xfrm>
            <a:off x="152400" y="-11299"/>
            <a:ext cx="5410200" cy="697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083"/>
            <a:ext cx="34671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2600" y="58240"/>
            <a:ext cx="685800" cy="6275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5000" y="36576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 the capillary tube into the treatment reagent tube.  Insert a plunger into the top of the capillary tube and push down ensuring the entire volume of control is dispensed into the treatment reagent.  Replace cap and invert sample 8 to 10 times to mix the sample completely.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82"/>
            <a:ext cx="70104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3253" y="8964"/>
            <a:ext cx="1143000" cy="1295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67600" y="1981200"/>
            <a:ext cx="1447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samples will turn brown when cells have been lysed (QC will not change color).  The sample is now ready for testing.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458288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9591" y="4879741"/>
            <a:ext cx="20050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83" y="2859882"/>
            <a:ext cx="4714867" cy="399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" y="0"/>
            <a:ext cx="8001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0083" y="2859882"/>
            <a:ext cx="771517" cy="7977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381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a sensor from the sensor container.  Close container tightly.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150" y="4495800"/>
            <a:ext cx="3524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sensor (with the black bars facing up) under the sensor guides on the sensor deck.  Insert completely into the analyzer until you hear a beep.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3148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2317376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sure the sensor lot number matches the display.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7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9050"/>
            <a:ext cx="6515100" cy="6199496"/>
          </a:xfrm>
          <a:prstGeom prst="rect">
            <a:avLst/>
          </a:prstGeom>
        </p:spPr>
      </p:pic>
      <p:pic>
        <p:nvPicPr>
          <p:cNvPr id="13" name="Picture 2" descr="LeadCare II Analyzer_angle_smal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50" y="3924300"/>
            <a:ext cx="4572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0"/>
          <a:stretch/>
        </p:blipFill>
        <p:spPr bwMode="auto">
          <a:xfrm>
            <a:off x="1676400" y="3921"/>
            <a:ext cx="6982928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65" y="2057400"/>
            <a:ext cx="129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dropper to pick up sample from treatment reagent tube.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21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109491" y="5888504"/>
            <a:ext cx="89154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Add sample to the X on the sensor.  The analyzer will beep when enough sample has been added and the three minute countdown will begin. 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066800" y="76200"/>
            <a:ext cx="121920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5650706" cy="454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4495800" cy="381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4798546"/>
            <a:ext cx="4038600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LOW = &lt; 3.3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457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3 minutes until the test is done.  The analyzer will beep and display the lead result.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" cy="9049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3045647"/>
            <a:ext cx="762000" cy="7643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791199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 results on patient log sheet and enter results in </a:t>
            </a:r>
            <a:r>
              <a:rPr lang="en-US" dirty="0" smtClean="0"/>
              <a:t>computer system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031529"/>
            <a:ext cx="4419600" cy="382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4572000" cy="411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150"/>
            <a:ext cx="762000" cy="8572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05350" y="3031529"/>
            <a:ext cx="781050" cy="7784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6800" y="304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Remove the used sensor and discard material in the appropriate container.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81" y="-37417"/>
            <a:ext cx="5369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4876800"/>
            <a:ext cx="4038600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LOW = &lt; 3.3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7796" y="2745251"/>
            <a:ext cx="6360937" cy="9233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 Post Office Boxes – physical address require.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Test Result – A number value is required. Do not write low.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4165" y="896471"/>
            <a:ext cx="464820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Report Every BLL Test Result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9937" y="5943600"/>
            <a:ext cx="7086600" cy="70788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Each and every piece </a:t>
            </a:r>
            <a:r>
              <a:rPr lang="en-US" sz="2000" dirty="0" smtClean="0">
                <a:solidFill>
                  <a:schemeClr val="bg1"/>
                </a:solidFill>
              </a:rPr>
              <a:t>of information asked for on these forms – Reported quarterly to the Center for Disease Control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7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 results must </a:t>
            </a:r>
            <a:r>
              <a:rPr lang="en-US" dirty="0" smtClean="0"/>
              <a:t>also be sent </a:t>
            </a:r>
            <a:r>
              <a:rPr lang="en-US" dirty="0" smtClean="0"/>
              <a:t>to the state of New Hampshire.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77200" cy="914400"/>
          </a:xfrm>
        </p:spPr>
        <p:txBody>
          <a:bodyPr/>
          <a:lstStyle/>
          <a:p>
            <a:r>
              <a:rPr lang="en-US" dirty="0" smtClean="0"/>
              <a:t>Analyzer Reportable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438400"/>
            <a:ext cx="73914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Reportable range is &lt; 3.3 </a:t>
            </a:r>
            <a:r>
              <a:rPr lang="en-US" dirty="0" smtClean="0"/>
              <a:t>µg/</a:t>
            </a:r>
            <a:r>
              <a:rPr lang="en-US" dirty="0" err="1" smtClean="0"/>
              <a:t>dL</a:t>
            </a:r>
            <a:r>
              <a:rPr lang="en-US" dirty="0" smtClean="0"/>
              <a:t>- </a:t>
            </a:r>
            <a:r>
              <a:rPr lang="en-US" dirty="0" smtClean="0"/>
              <a:t>45.0 </a:t>
            </a:r>
            <a:r>
              <a:rPr lang="en-US" dirty="0" smtClean="0"/>
              <a:t>µg/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“Low” in the result display window </a:t>
            </a:r>
            <a:r>
              <a:rPr lang="en-US" dirty="0" smtClean="0"/>
              <a:t>= &lt; </a:t>
            </a:r>
            <a:r>
              <a:rPr lang="en-US" dirty="0" smtClean="0"/>
              <a:t>3.3 µg/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High” </a:t>
            </a:r>
            <a:r>
              <a:rPr lang="en-US" dirty="0" smtClean="0"/>
              <a:t>in the result display window indicates a result </a:t>
            </a:r>
            <a:r>
              <a:rPr lang="en-US" dirty="0"/>
              <a:t>&gt; </a:t>
            </a:r>
            <a:r>
              <a:rPr lang="en-US" dirty="0" smtClean="0"/>
              <a:t>65.0 µg/</a:t>
            </a:r>
            <a:r>
              <a:rPr lang="en-US" dirty="0" err="1" smtClean="0"/>
              <a:t>dL</a:t>
            </a:r>
            <a:r>
              <a:rPr lang="en-US" dirty="0" smtClean="0"/>
              <a:t>.  You MUST report this to our organization’s limit of &gt; 45.0 µg/</a:t>
            </a:r>
            <a:r>
              <a:rPr lang="en-US" dirty="0" err="1" smtClean="0"/>
              <a:t>dL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Our organization’s  reportable range goes up to </a:t>
            </a:r>
            <a:r>
              <a:rPr lang="en-US" dirty="0"/>
              <a:t>45.0 </a:t>
            </a:r>
            <a:r>
              <a:rPr lang="en-US" dirty="0" smtClean="0"/>
              <a:t>µg/</a:t>
            </a:r>
            <a:r>
              <a:rPr lang="en-US" dirty="0" err="1" smtClean="0"/>
              <a:t>dL</a:t>
            </a:r>
            <a:r>
              <a:rPr lang="en-US" dirty="0" smtClean="0"/>
              <a:t>.   If you see a result over </a:t>
            </a:r>
            <a:r>
              <a:rPr lang="en-US" dirty="0"/>
              <a:t>45.0 </a:t>
            </a:r>
            <a:r>
              <a:rPr lang="en-US" dirty="0" smtClean="0"/>
              <a:t>µg/</a:t>
            </a:r>
            <a:r>
              <a:rPr lang="en-US" dirty="0" err="1" smtClean="0"/>
              <a:t>dL</a:t>
            </a:r>
            <a:r>
              <a:rPr lang="en-US" dirty="0" smtClean="0"/>
              <a:t>, you CANNOT report that number.  You MUST report </a:t>
            </a:r>
            <a:r>
              <a:rPr lang="en-US" dirty="0"/>
              <a:t>&gt; 45.0 </a:t>
            </a:r>
            <a:r>
              <a:rPr lang="en-US" dirty="0" smtClean="0"/>
              <a:t>µg/</a:t>
            </a:r>
            <a:r>
              <a:rPr lang="en-US" dirty="0" err="1" smtClean="0"/>
              <a:t>dL</a:t>
            </a:r>
            <a:r>
              <a:rPr lang="en-US" dirty="0" smtClean="0"/>
              <a:t>, including results that display as “High.”</a:t>
            </a:r>
            <a:endParaRPr lang="en-US" dirty="0"/>
          </a:p>
          <a:p>
            <a:pPr marL="18288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2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24384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 smtClean="0"/>
              <a:t>A  laminated copy of The state of New Hampshire's “Child Medical Management Quick Guide for Lead Testing &amp; Treatment” should be available in your office.  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b="1" dirty="0" smtClean="0"/>
              <a:t>The state of New Hampshire guidelines for obtaining a venous sample to confirm capillary lead levels are: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7543800" cy="914400"/>
          </a:xfrm>
        </p:spPr>
        <p:txBody>
          <a:bodyPr/>
          <a:lstStyle/>
          <a:p>
            <a:r>
              <a:rPr lang="en-US" dirty="0" smtClean="0"/>
              <a:t>Result Interpretation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88711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429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Make sure the expiration date of the kit has not passed. </a:t>
            </a:r>
          </a:p>
          <a:p>
            <a:endParaRPr lang="en-US" dirty="0" smtClean="0"/>
          </a:p>
          <a:p>
            <a:r>
              <a:rPr lang="en-US" dirty="0" smtClean="0"/>
              <a:t>Check that the analyzer is properly calibrated.  The lot number displayed on the screen should match the lot number printed on the sensor container, the control vials, and test kit.  </a:t>
            </a:r>
          </a:p>
          <a:p>
            <a:endParaRPr lang="en-US" dirty="0" smtClean="0"/>
          </a:p>
          <a:p>
            <a:r>
              <a:rPr lang="en-US" dirty="0" smtClean="0"/>
              <a:t>Check the analyzer and kit contents using proper control material.  Acceptable performance is assured if results of the controls are within the proper range.  </a:t>
            </a:r>
          </a:p>
          <a:p>
            <a:endParaRPr lang="en-US" dirty="0" smtClean="0"/>
          </a:p>
          <a:p>
            <a:r>
              <a:rPr lang="en-US" dirty="0" smtClean="0"/>
              <a:t>If the above steps result in unacceptable performance, call Point of Care at 227-7000 ext. 4643 or 4645.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914400"/>
          </a:xfrm>
        </p:spPr>
        <p:txBody>
          <a:bodyPr/>
          <a:lstStyle/>
          <a:p>
            <a:r>
              <a:rPr lang="en-US" dirty="0" smtClean="0"/>
              <a:t>Questionable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59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7924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LeadCare</a:t>
            </a:r>
            <a:r>
              <a:rPr lang="en-US" dirty="0" smtClean="0"/>
              <a:t> II System needs very little maintenance.  Follow the maintenance procedures listed in Chapter 5 (Troubleshooting and Maintenance) of the User’s Guide. </a:t>
            </a:r>
          </a:p>
          <a:p>
            <a:endParaRPr lang="en-US" dirty="0" smtClean="0"/>
          </a:p>
          <a:p>
            <a:r>
              <a:rPr lang="en-US" dirty="0" smtClean="0"/>
              <a:t>Cleaning the Analyzer:</a:t>
            </a:r>
          </a:p>
          <a:p>
            <a:pPr lvl="1"/>
            <a:r>
              <a:rPr lang="en-US" dirty="0" smtClean="0"/>
              <a:t>Remove used sensors from the analyzer as soon as the result is recorded.  </a:t>
            </a:r>
          </a:p>
          <a:p>
            <a:pPr lvl="1"/>
            <a:r>
              <a:rPr lang="en-US" dirty="0" smtClean="0"/>
              <a:t>Disinfect with dilute (10%) bleach solution after every patient test. </a:t>
            </a:r>
          </a:p>
          <a:p>
            <a:pPr lvl="1"/>
            <a:r>
              <a:rPr lang="en-US" dirty="0" smtClean="0"/>
              <a:t>Do NOT allow liquid of any kind into the sensor connector. </a:t>
            </a:r>
          </a:p>
          <a:p>
            <a:pPr lvl="1"/>
            <a:r>
              <a:rPr lang="en-US" dirty="0" smtClean="0"/>
              <a:t>Do NOT get the metal pins in the sensor connector wet. </a:t>
            </a:r>
          </a:p>
          <a:p>
            <a:pPr lvl="1"/>
            <a:r>
              <a:rPr lang="en-US" dirty="0" smtClean="0"/>
              <a:t>Do NOT wash the inside of the calibration button reader.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914400"/>
          </a:xfrm>
        </p:spPr>
        <p:txBody>
          <a:bodyPr/>
          <a:lstStyle/>
          <a:p>
            <a:r>
              <a:rPr lang="en-US" dirty="0" smtClean="0"/>
              <a:t>Instrument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50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671" y="1143000"/>
            <a:ext cx="89154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Dispense </a:t>
            </a:r>
            <a:r>
              <a:rPr lang="en-US" dirty="0"/>
              <a:t>the blood from </a:t>
            </a:r>
            <a:r>
              <a:rPr lang="en-US" dirty="0" smtClean="0"/>
              <a:t>the capillary collection </a:t>
            </a:r>
            <a:r>
              <a:rPr lang="en-US" dirty="0"/>
              <a:t>tube into a treatment reagent tube within 10 minutes of collection, and mix well, </a:t>
            </a:r>
            <a:r>
              <a:rPr lang="en-US" dirty="0" smtClean="0"/>
              <a:t>to prevent </a:t>
            </a:r>
            <a:r>
              <a:rPr lang="en-US" dirty="0"/>
              <a:t>the blood from clotting inside the heparinized capillary tube</a:t>
            </a:r>
            <a:r>
              <a:rPr lang="en-US" dirty="0" smtClean="0"/>
              <a:t>.</a:t>
            </a:r>
          </a:p>
          <a:p>
            <a:r>
              <a:rPr lang="en-US" dirty="0"/>
              <a:t>Do NOT use the </a:t>
            </a:r>
            <a:r>
              <a:rPr lang="en-US" dirty="0" err="1"/>
              <a:t>LeadCare</a:t>
            </a:r>
            <a:r>
              <a:rPr lang="en-US" dirty="0"/>
              <a:t> II System in drafts. This could lead to inaccurate results</a:t>
            </a:r>
            <a:r>
              <a:rPr lang="en-US" dirty="0" smtClean="0"/>
              <a:t>.</a:t>
            </a:r>
          </a:p>
          <a:p>
            <a:r>
              <a:rPr lang="en-US" dirty="0"/>
              <a:t>Keep the </a:t>
            </a:r>
            <a:r>
              <a:rPr lang="en-US" dirty="0" err="1"/>
              <a:t>LeadCare</a:t>
            </a:r>
            <a:r>
              <a:rPr lang="en-US" dirty="0"/>
              <a:t> II System out of direct sunlight</a:t>
            </a:r>
            <a:r>
              <a:rPr lang="en-US" dirty="0" smtClean="0"/>
              <a:t>.</a:t>
            </a:r>
          </a:p>
          <a:p>
            <a:r>
              <a:rPr lang="en-US" dirty="0"/>
              <a:t>Use the sensors, the treatment reagent tubes, capillary tubes and transfer droppers only once. </a:t>
            </a:r>
            <a:r>
              <a:rPr lang="en-US" dirty="0" smtClean="0"/>
              <a:t>Do NOT </a:t>
            </a:r>
            <a:r>
              <a:rPr lang="en-US" dirty="0"/>
              <a:t>reuse. Reuse could lead to erroneous results</a:t>
            </a:r>
            <a:r>
              <a:rPr lang="en-US" dirty="0" smtClean="0"/>
              <a:t>.</a:t>
            </a:r>
          </a:p>
          <a:p>
            <a:r>
              <a:rPr lang="en-US" dirty="0"/>
              <a:t>A capillary blood sample that generates an elevated lead level should be confirmed with a </a:t>
            </a:r>
            <a:r>
              <a:rPr lang="en-US" dirty="0" smtClean="0"/>
              <a:t>venous sample</a:t>
            </a:r>
            <a:r>
              <a:rPr lang="en-US" dirty="0"/>
              <a:t>. In cases where the capillary specimen demonstrates an elevated lead level but </a:t>
            </a:r>
            <a:r>
              <a:rPr lang="en-US" dirty="0" smtClean="0"/>
              <a:t>the confirmation </a:t>
            </a:r>
            <a:r>
              <a:rPr lang="en-US" dirty="0"/>
              <a:t>venous sample does not, it is important to recognize that the child may live in </a:t>
            </a:r>
            <a:r>
              <a:rPr lang="en-US" dirty="0" smtClean="0"/>
              <a:t>a lead-contaminated </a:t>
            </a:r>
            <a:r>
              <a:rPr lang="en-US" dirty="0"/>
              <a:t>environment that resulted in contamination of the fingertip. Efforts should </a:t>
            </a:r>
            <a:r>
              <a:rPr lang="en-US" dirty="0" smtClean="0"/>
              <a:t>be made </a:t>
            </a:r>
            <a:r>
              <a:rPr lang="en-US" dirty="0"/>
              <a:t>to identify and eliminate the source of lead in these cases.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543800" cy="914400"/>
          </a:xfrm>
        </p:spPr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6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99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9958" y="117693"/>
            <a:ext cx="3054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Test Kit </a:t>
            </a:r>
          </a:p>
          <a:p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48 Lead Sensors (patient test strips)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48 Lead Treatment reagent tubes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50 Heparinized capillary collection tubes and plungers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50 Droppers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Level 1 control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Level 2 control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Calibration button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295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76400"/>
            <a:ext cx="6096000" cy="3657599"/>
          </a:xfrm>
        </p:spPr>
        <p:txBody>
          <a:bodyPr/>
          <a:lstStyle/>
          <a:p>
            <a:r>
              <a:rPr lang="en-US" dirty="0" smtClean="0"/>
              <a:t>Contact Point of Care. </a:t>
            </a:r>
          </a:p>
          <a:p>
            <a:endParaRPr lang="en-US" dirty="0" smtClean="0"/>
          </a:p>
          <a:p>
            <a:r>
              <a:rPr lang="en-US" dirty="0" smtClean="0"/>
              <a:t>You can reach us by phone at ext. 4643 or 4645.</a:t>
            </a:r>
          </a:p>
          <a:p>
            <a:endParaRPr lang="en-US" dirty="0" smtClean="0"/>
          </a:p>
          <a:p>
            <a:r>
              <a:rPr lang="en-US" dirty="0" smtClean="0"/>
              <a:t>You can email us in GroupWise by typing “Point of Care” into the address line.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914400"/>
          </a:xfrm>
        </p:spPr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5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7543800" cy="914400"/>
          </a:xfrm>
        </p:spPr>
        <p:txBody>
          <a:bodyPr/>
          <a:lstStyle/>
          <a:p>
            <a:r>
              <a:rPr lang="en-US" dirty="0" smtClean="0"/>
              <a:t>Turn on the Analyzer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43600" y="2209800"/>
            <a:ext cx="2663952" cy="2831446"/>
          </a:xfrm>
        </p:spPr>
        <p:txBody>
          <a:bodyPr/>
          <a:lstStyle/>
          <a:p>
            <a:r>
              <a:rPr lang="en-US" dirty="0" smtClean="0"/>
              <a:t>The power switch is a toggle switch located at the back of the analyzer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0" y="1981200"/>
            <a:ext cx="527573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3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543800" cy="914400"/>
          </a:xfrm>
        </p:spPr>
        <p:txBody>
          <a:bodyPr/>
          <a:lstStyle/>
          <a:p>
            <a:r>
              <a:rPr lang="en-US" dirty="0" smtClean="0"/>
              <a:t>Calibration Button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67200" y="1312718"/>
            <a:ext cx="4724400" cy="49356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test </a:t>
            </a:r>
            <a:r>
              <a:rPr lang="en-US" dirty="0" smtClean="0"/>
              <a:t>kit </a:t>
            </a:r>
            <a:r>
              <a:rPr lang="en-US" dirty="0" smtClean="0"/>
              <a:t>comes with a calibration button.</a:t>
            </a:r>
          </a:p>
          <a:p>
            <a:r>
              <a:rPr lang="en-US" dirty="0" smtClean="0"/>
              <a:t>The calibration button is specific to the test kit lot number. </a:t>
            </a:r>
          </a:p>
          <a:p>
            <a:r>
              <a:rPr lang="en-US" dirty="0" smtClean="0"/>
              <a:t>The calibration button must be read by the analyzer before using a test kit of a new lot number. </a:t>
            </a:r>
          </a:p>
          <a:p>
            <a:r>
              <a:rPr lang="en-US" dirty="0" smtClean="0"/>
              <a:t>Locate the calibration button in the test kit. </a:t>
            </a:r>
          </a:p>
          <a:p>
            <a:r>
              <a:rPr lang="en-US" dirty="0" smtClean="0"/>
              <a:t>Match the lot number on the button with the test strip lot number. </a:t>
            </a:r>
          </a:p>
          <a:p>
            <a:r>
              <a:rPr lang="en-US" dirty="0" smtClean="0"/>
              <a:t>Hold the calibration button to the button reader until you hear a beep.  </a:t>
            </a:r>
          </a:p>
          <a:p>
            <a:r>
              <a:rPr lang="en-US" dirty="0" smtClean="0"/>
              <a:t>When calibration is complete, the screen says “calibration successful” and then reads “</a:t>
            </a:r>
            <a:r>
              <a:rPr lang="en-US" dirty="0" smtClean="0"/>
              <a:t>if </a:t>
            </a:r>
            <a:r>
              <a:rPr lang="en-US" dirty="0" smtClean="0"/>
              <a:t>new lot test controls.”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429000" cy="471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514600" y="2362200"/>
            <a:ext cx="19812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14600" y="5105400"/>
            <a:ext cx="2057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1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2400" y="1447800"/>
            <a:ext cx="50292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sz="2400" b="1" dirty="0"/>
              <a:t>A level one and </a:t>
            </a:r>
            <a:r>
              <a:rPr lang="en-US" sz="2400" b="1" dirty="0" smtClean="0"/>
              <a:t>a level </a:t>
            </a:r>
            <a:r>
              <a:rPr lang="en-US" sz="2400" b="1" dirty="0"/>
              <a:t>two control are included with each kit. </a:t>
            </a:r>
          </a:p>
          <a:p>
            <a:pPr marL="18288" indent="0">
              <a:buNone/>
            </a:pPr>
            <a:endParaRPr lang="en-US" sz="2400" b="1" dirty="0"/>
          </a:p>
          <a:p>
            <a:r>
              <a:rPr lang="en-US" sz="2400" b="1" dirty="0" smtClean="0"/>
              <a:t>QC must </a:t>
            </a:r>
            <a:r>
              <a:rPr lang="en-US" sz="2400" b="1" dirty="0"/>
              <a:t>be run </a:t>
            </a:r>
            <a:r>
              <a:rPr lang="en-US" sz="2400" b="1" dirty="0" smtClean="0"/>
              <a:t>on each new lot, each new shipment (even if it’s the same lot), by each new operator, when problems are detected, and </a:t>
            </a:r>
            <a:r>
              <a:rPr lang="en-US" sz="2400" b="1" dirty="0"/>
              <a:t>every 30 days to check storage conditions.</a:t>
            </a:r>
          </a:p>
          <a:p>
            <a:endParaRPr lang="en-US" sz="2400" b="1" dirty="0"/>
          </a:p>
          <a:p>
            <a:r>
              <a:rPr lang="en-US" sz="2400" b="1" dirty="0"/>
              <a:t>Write </a:t>
            </a:r>
            <a:r>
              <a:rPr lang="en-US" sz="2400" b="1" dirty="0" smtClean="0"/>
              <a:t>date opened, your initials, and QC OK,  </a:t>
            </a:r>
            <a:r>
              <a:rPr lang="en-US" sz="2400" b="1" dirty="0"/>
              <a:t>on top and base of box.</a:t>
            </a:r>
          </a:p>
          <a:p>
            <a:pPr marL="18288" indent="0">
              <a:buNone/>
            </a:pPr>
            <a:endParaRPr lang="en-US" sz="2400" b="1" dirty="0"/>
          </a:p>
          <a:p>
            <a:r>
              <a:rPr lang="en-US" sz="2400" b="1" dirty="0"/>
              <a:t>Controls must be run before any patient testing is </a:t>
            </a:r>
            <a:r>
              <a:rPr lang="en-US" sz="2400" b="1" dirty="0" smtClean="0"/>
              <a:t>performed. 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Only use kit if BOTH controls are within the target range. 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QC target ranges are included with each kit. </a:t>
            </a:r>
          </a:p>
          <a:p>
            <a:endParaRPr lang="en-US" sz="2400" b="1" dirty="0"/>
          </a:p>
          <a:p>
            <a:r>
              <a:rPr lang="en-US" sz="2400" b="1" dirty="0" smtClean="0"/>
              <a:t>Document QC results on QC log sheet. </a:t>
            </a:r>
          </a:p>
          <a:p>
            <a:endParaRPr lang="en-US" sz="2400" b="1" dirty="0"/>
          </a:p>
          <a:p>
            <a:r>
              <a:rPr lang="en-US" sz="2400" b="1" dirty="0"/>
              <a:t>For problems call Point of Care at ext. 4643 or 4645.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914400"/>
          </a:xfrm>
        </p:spPr>
        <p:txBody>
          <a:bodyPr/>
          <a:lstStyle/>
          <a:p>
            <a:r>
              <a:rPr lang="en-US" dirty="0" smtClean="0"/>
              <a:t>Quality Control (QC)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200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00200" y="1420906"/>
            <a:ext cx="76200" cy="22479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8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0" y="929528"/>
            <a:ext cx="4419600" cy="3103468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CAUTION:  The treatment  reagent contains 0.34 M Hydrochloric Acid which may cause eye, skin, and respiratory system irritation.  You MUST wear gloves, lab coats, and safety glasses when handling blood and using the </a:t>
            </a:r>
            <a:r>
              <a:rPr lang="en-US" dirty="0" err="1" smtClean="0"/>
              <a:t>Leadcare</a:t>
            </a:r>
            <a:r>
              <a:rPr lang="en-US" dirty="0" smtClean="0"/>
              <a:t> II test system.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76200"/>
            <a:ext cx="6324600" cy="914400"/>
          </a:xfrm>
        </p:spPr>
        <p:txBody>
          <a:bodyPr/>
          <a:lstStyle/>
          <a:p>
            <a:r>
              <a:rPr lang="en-US" dirty="0" smtClean="0"/>
              <a:t>Treatment Reagent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494" y="2590800"/>
            <a:ext cx="3200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8097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806388" y="942975"/>
            <a:ext cx="1546412" cy="27003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Appropriate PPE for the Laboratory includes safety glasses or goggles; a lab coat; a chemical resistant gloves; long pants; and closed toed shoe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60" y="3809999"/>
            <a:ext cx="4762500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11302" y="5938242"/>
            <a:ext cx="1351429" cy="3012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6858000"/>
            <a:ext cx="3376331" cy="1509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988" y="35859"/>
            <a:ext cx="7543800" cy="914400"/>
          </a:xfrm>
        </p:spPr>
        <p:txBody>
          <a:bodyPr/>
          <a:lstStyle/>
          <a:p>
            <a:r>
              <a:rPr lang="en-US" dirty="0" smtClean="0"/>
              <a:t>Preparing the </a:t>
            </a:r>
            <a:r>
              <a:rPr lang="en-US" dirty="0" smtClean="0"/>
              <a:t>QC Sample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47800"/>
            <a:ext cx="4571999" cy="441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487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0592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QC and patient tests are analyzed the same way.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38100"/>
            <a:ext cx="92964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81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Obtain the supplies </a:t>
            </a:r>
            <a:r>
              <a:rPr lang="en-US" sz="2000" b="1" dirty="0" smtClean="0">
                <a:solidFill>
                  <a:srgbClr val="FFFF00"/>
                </a:solidFill>
              </a:rPr>
              <a:t>needed for the </a:t>
            </a:r>
            <a:r>
              <a:rPr lang="en-US" sz="2000" b="1" dirty="0" smtClean="0">
                <a:solidFill>
                  <a:srgbClr val="FFFF00"/>
                </a:solidFill>
              </a:rPr>
              <a:t>patient test .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5560"/>
            <a:ext cx="1219200" cy="135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562600"/>
            <a:ext cx="342900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Orange high flow lancets are recommended.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76400" y="2590800"/>
            <a:ext cx="533400" cy="2819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700</TotalTime>
  <Words>1482</Words>
  <Application>Microsoft Office PowerPoint</Application>
  <PresentationFormat>On-screen Show (4:3)</PresentationFormat>
  <Paragraphs>127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Elemental</vt:lpstr>
      <vt:lpstr>LeadCare®  II Capillary Blood Lead Analyzer</vt:lpstr>
      <vt:lpstr>PowerPoint Presentation</vt:lpstr>
      <vt:lpstr>PowerPoint Presentation</vt:lpstr>
      <vt:lpstr>Turn on the Analyzer</vt:lpstr>
      <vt:lpstr>Calibration Button</vt:lpstr>
      <vt:lpstr>Quality Control (QC)</vt:lpstr>
      <vt:lpstr>Treatment Reagent </vt:lpstr>
      <vt:lpstr>Preparing the QC Sample</vt:lpstr>
      <vt:lpstr>PowerPoint Presentation</vt:lpstr>
      <vt:lpstr>PowerPoint Presentation</vt:lpstr>
      <vt:lpstr>Capillary Collection </vt:lpstr>
      <vt:lpstr>PowerPoint Presentation</vt:lpstr>
      <vt:lpstr>              Caution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Analyzer Reportable Range</vt:lpstr>
      <vt:lpstr>Result Interpretation </vt:lpstr>
      <vt:lpstr>Questionable Results </vt:lpstr>
      <vt:lpstr>Instrument Maintenance</vt:lpstr>
      <vt:lpstr>Limitations</vt:lpstr>
      <vt:lpstr>Questions? </vt:lpstr>
    </vt:vector>
  </TitlesOfParts>
  <Company>Concord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LeadCare®  II Capillary Blood Lead Analyzer</dc:title>
  <dc:creator>Michelle Labbe</dc:creator>
  <cp:lastModifiedBy>Michelle Labbe</cp:lastModifiedBy>
  <cp:revision>40</cp:revision>
  <dcterms:created xsi:type="dcterms:W3CDTF">2018-06-21T15:59:01Z</dcterms:created>
  <dcterms:modified xsi:type="dcterms:W3CDTF">2018-07-05T17:49:26Z</dcterms:modified>
</cp:coreProperties>
</file>