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70" r:id="rId3"/>
    <p:sldId id="271" r:id="rId4"/>
    <p:sldId id="272" r:id="rId5"/>
    <p:sldId id="274" r:id="rId6"/>
    <p:sldId id="273" r:id="rId7"/>
    <p:sldId id="275" r:id="rId8"/>
    <p:sldId id="257" r:id="rId9"/>
    <p:sldId id="258" r:id="rId10"/>
    <p:sldId id="259" r:id="rId11"/>
    <p:sldId id="260" r:id="rId12"/>
    <p:sldId id="261" r:id="rId13"/>
    <p:sldId id="263" r:id="rId14"/>
    <p:sldId id="262" r:id="rId15"/>
    <p:sldId id="264" r:id="rId16"/>
    <p:sldId id="265" r:id="rId17"/>
    <p:sldId id="269" r:id="rId18"/>
    <p:sldId id="267" r:id="rId19"/>
    <p:sldId id="26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66FFFF"/>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74" autoAdjust="0"/>
    <p:restoredTop sz="94660"/>
  </p:normalViewPr>
  <p:slideViewPr>
    <p:cSldViewPr>
      <p:cViewPr varScale="1">
        <p:scale>
          <a:sx n="110" d="100"/>
          <a:sy n="110" d="100"/>
        </p:scale>
        <p:origin x="166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EF9897-FF12-4605-9014-E6CEB0113DCE}"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53154-43DF-4078-A043-EDB9B463CB50}" type="slidenum">
              <a:rPr lang="en-US" smtClean="0"/>
              <a:t>‹#›</a:t>
            </a:fld>
            <a:endParaRPr lang="en-US"/>
          </a:p>
        </p:txBody>
      </p:sp>
    </p:spTree>
    <p:extLst>
      <p:ext uri="{BB962C8B-B14F-4D97-AF65-F5344CB8AC3E}">
        <p14:creationId xmlns:p14="http://schemas.microsoft.com/office/powerpoint/2010/main" val="4144352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EF9897-FF12-4605-9014-E6CEB0113DCE}"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53154-43DF-4078-A043-EDB9B463CB50}" type="slidenum">
              <a:rPr lang="en-US" smtClean="0"/>
              <a:t>‹#›</a:t>
            </a:fld>
            <a:endParaRPr lang="en-US"/>
          </a:p>
        </p:txBody>
      </p:sp>
    </p:spTree>
    <p:extLst>
      <p:ext uri="{BB962C8B-B14F-4D97-AF65-F5344CB8AC3E}">
        <p14:creationId xmlns:p14="http://schemas.microsoft.com/office/powerpoint/2010/main" val="2573182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EF9897-FF12-4605-9014-E6CEB0113DCE}"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53154-43DF-4078-A043-EDB9B463CB50}" type="slidenum">
              <a:rPr lang="en-US" smtClean="0"/>
              <a:t>‹#›</a:t>
            </a:fld>
            <a:endParaRPr lang="en-US"/>
          </a:p>
        </p:txBody>
      </p:sp>
    </p:spTree>
    <p:extLst>
      <p:ext uri="{BB962C8B-B14F-4D97-AF65-F5344CB8AC3E}">
        <p14:creationId xmlns:p14="http://schemas.microsoft.com/office/powerpoint/2010/main" val="3247456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EF9897-FF12-4605-9014-E6CEB0113DCE}"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53154-43DF-4078-A043-EDB9B463CB50}" type="slidenum">
              <a:rPr lang="en-US" smtClean="0"/>
              <a:t>‹#›</a:t>
            </a:fld>
            <a:endParaRPr lang="en-US"/>
          </a:p>
        </p:txBody>
      </p:sp>
    </p:spTree>
    <p:extLst>
      <p:ext uri="{BB962C8B-B14F-4D97-AF65-F5344CB8AC3E}">
        <p14:creationId xmlns:p14="http://schemas.microsoft.com/office/powerpoint/2010/main" val="4266975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EF9897-FF12-4605-9014-E6CEB0113DCE}"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53154-43DF-4078-A043-EDB9B463CB50}" type="slidenum">
              <a:rPr lang="en-US" smtClean="0"/>
              <a:t>‹#›</a:t>
            </a:fld>
            <a:endParaRPr lang="en-US"/>
          </a:p>
        </p:txBody>
      </p:sp>
    </p:spTree>
    <p:extLst>
      <p:ext uri="{BB962C8B-B14F-4D97-AF65-F5344CB8AC3E}">
        <p14:creationId xmlns:p14="http://schemas.microsoft.com/office/powerpoint/2010/main" val="1167378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EF9897-FF12-4605-9014-E6CEB0113DCE}" type="datetimeFigureOut">
              <a:rPr lang="en-US" smtClean="0"/>
              <a:t>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053154-43DF-4078-A043-EDB9B463CB50}" type="slidenum">
              <a:rPr lang="en-US" smtClean="0"/>
              <a:t>‹#›</a:t>
            </a:fld>
            <a:endParaRPr lang="en-US"/>
          </a:p>
        </p:txBody>
      </p:sp>
    </p:spTree>
    <p:extLst>
      <p:ext uri="{BB962C8B-B14F-4D97-AF65-F5344CB8AC3E}">
        <p14:creationId xmlns:p14="http://schemas.microsoft.com/office/powerpoint/2010/main" val="1662784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EF9897-FF12-4605-9014-E6CEB0113DCE}" type="datetimeFigureOut">
              <a:rPr lang="en-US" smtClean="0"/>
              <a:t>6/11/2020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053154-43DF-4078-A043-EDB9B463CB50}" type="slidenum">
              <a:rPr lang="en-US" smtClean="0"/>
              <a:t>‹#›</a:t>
            </a:fld>
            <a:endParaRPr lang="en-US"/>
          </a:p>
        </p:txBody>
      </p:sp>
    </p:spTree>
    <p:extLst>
      <p:ext uri="{BB962C8B-B14F-4D97-AF65-F5344CB8AC3E}">
        <p14:creationId xmlns:p14="http://schemas.microsoft.com/office/powerpoint/2010/main" val="4099611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EF9897-FF12-4605-9014-E6CEB0113DCE}" type="datetimeFigureOut">
              <a:rPr lang="en-US" smtClean="0"/>
              <a:t>6/11/2020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053154-43DF-4078-A043-EDB9B463CB50}" type="slidenum">
              <a:rPr lang="en-US" smtClean="0"/>
              <a:t>‹#›</a:t>
            </a:fld>
            <a:endParaRPr lang="en-US"/>
          </a:p>
        </p:txBody>
      </p:sp>
    </p:spTree>
    <p:extLst>
      <p:ext uri="{BB962C8B-B14F-4D97-AF65-F5344CB8AC3E}">
        <p14:creationId xmlns:p14="http://schemas.microsoft.com/office/powerpoint/2010/main" val="463386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EF9897-FF12-4605-9014-E6CEB0113DCE}" type="datetimeFigureOut">
              <a:rPr lang="en-US" smtClean="0"/>
              <a:t>6/11/2020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053154-43DF-4078-A043-EDB9B463CB50}" type="slidenum">
              <a:rPr lang="en-US" smtClean="0"/>
              <a:t>‹#›</a:t>
            </a:fld>
            <a:endParaRPr lang="en-US"/>
          </a:p>
        </p:txBody>
      </p:sp>
    </p:spTree>
    <p:extLst>
      <p:ext uri="{BB962C8B-B14F-4D97-AF65-F5344CB8AC3E}">
        <p14:creationId xmlns:p14="http://schemas.microsoft.com/office/powerpoint/2010/main" val="3470709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EF9897-FF12-4605-9014-E6CEB0113DCE}" type="datetimeFigureOut">
              <a:rPr lang="en-US" smtClean="0"/>
              <a:t>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053154-43DF-4078-A043-EDB9B463CB50}" type="slidenum">
              <a:rPr lang="en-US" smtClean="0"/>
              <a:t>‹#›</a:t>
            </a:fld>
            <a:endParaRPr lang="en-US"/>
          </a:p>
        </p:txBody>
      </p:sp>
    </p:spTree>
    <p:extLst>
      <p:ext uri="{BB962C8B-B14F-4D97-AF65-F5344CB8AC3E}">
        <p14:creationId xmlns:p14="http://schemas.microsoft.com/office/powerpoint/2010/main" val="226214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EF9897-FF12-4605-9014-E6CEB0113DCE}" type="datetimeFigureOut">
              <a:rPr lang="en-US" smtClean="0"/>
              <a:t>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053154-43DF-4078-A043-EDB9B463CB50}" type="slidenum">
              <a:rPr lang="en-US" smtClean="0"/>
              <a:t>‹#›</a:t>
            </a:fld>
            <a:endParaRPr lang="en-US"/>
          </a:p>
        </p:txBody>
      </p:sp>
    </p:spTree>
    <p:extLst>
      <p:ext uri="{BB962C8B-B14F-4D97-AF65-F5344CB8AC3E}">
        <p14:creationId xmlns:p14="http://schemas.microsoft.com/office/powerpoint/2010/main" val="23049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EF9897-FF12-4605-9014-E6CEB0113DCE}" type="datetimeFigureOut">
              <a:rPr lang="en-US" smtClean="0"/>
              <a:t>6/11/2020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053154-43DF-4078-A043-EDB9B463CB50}" type="slidenum">
              <a:rPr lang="en-US" smtClean="0"/>
              <a:t>‹#›</a:t>
            </a:fld>
            <a:endParaRPr lang="en-US"/>
          </a:p>
        </p:txBody>
      </p:sp>
    </p:spTree>
    <p:extLst>
      <p:ext uri="{BB962C8B-B14F-4D97-AF65-F5344CB8AC3E}">
        <p14:creationId xmlns:p14="http://schemas.microsoft.com/office/powerpoint/2010/main" val="4273907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tx2">
                    <a:lumMod val="60000"/>
                    <a:lumOff val="40000"/>
                  </a:schemeClr>
                </a:solidFill>
              </a:rPr>
              <a:t>DCA Vantage Analyzer for Hemoglobin A1c in Blood</a:t>
            </a:r>
            <a:endParaRPr lang="en-US" dirty="0">
              <a:solidFill>
                <a:schemeClr val="tx2">
                  <a:lumMod val="60000"/>
                  <a:lumOff val="40000"/>
                </a:schemeClr>
              </a:solidFill>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22743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Testing a patient sample</a:t>
            </a:r>
            <a:endParaRPr lang="en-US" dirty="0">
              <a:solidFill>
                <a:schemeClr val="tx2">
                  <a:lumMod val="60000"/>
                  <a:lumOff val="40000"/>
                </a:schemeClr>
              </a:solidFill>
            </a:endParaRPr>
          </a:p>
        </p:txBody>
      </p:sp>
      <p:sp>
        <p:nvSpPr>
          <p:cNvPr id="3" name="Content Placeholder 2"/>
          <p:cNvSpPr>
            <a:spLocks noGrp="1"/>
          </p:cNvSpPr>
          <p:nvPr>
            <p:ph sz="half" idx="1"/>
          </p:nvPr>
        </p:nvSpPr>
        <p:spPr/>
        <p:txBody>
          <a:bodyPr>
            <a:normAutofit fontScale="92500" lnSpcReduction="20000"/>
          </a:bodyPr>
          <a:lstStyle/>
          <a:p>
            <a:r>
              <a:rPr lang="en-US" sz="1800" dirty="0" smtClean="0"/>
              <a:t>Using two patient identifiers, verify the patient identification, and explain the finger stick procedure to the patient and or family.</a:t>
            </a:r>
          </a:p>
          <a:p>
            <a:r>
              <a:rPr lang="en-US" sz="1800" dirty="0" smtClean="0"/>
              <a:t>Following the Patient Finger Stick Procedure perform a finger stick on the patient.</a:t>
            </a:r>
          </a:p>
          <a:p>
            <a:r>
              <a:rPr lang="en-US" sz="1800" dirty="0" smtClean="0"/>
              <a:t>After performing the finger stick, </a:t>
            </a:r>
            <a:r>
              <a:rPr lang="en-US" sz="1800" b="1" dirty="0" smtClean="0"/>
              <a:t>wipe away the first drop of blood </a:t>
            </a:r>
            <a:r>
              <a:rPr lang="en-US" sz="1800" dirty="0" smtClean="0"/>
              <a:t>that forms. </a:t>
            </a:r>
          </a:p>
          <a:p>
            <a:r>
              <a:rPr lang="en-US" sz="1800" dirty="0" smtClean="0"/>
              <a:t>Grasping the capillary holder (provided with the DCA Reagent Kit) at an angle, touch only the tip of the capillary holder to the drop of blood on the finger until the capillary is filled. </a:t>
            </a:r>
          </a:p>
          <a:p>
            <a:r>
              <a:rPr lang="en-US" sz="1800" dirty="0" smtClean="0"/>
              <a:t>If blood contacts the plastic part of the capillary holder, discard the capillary holder and start over.  </a:t>
            </a:r>
            <a:r>
              <a:rPr lang="en-US" sz="1800" b="1" dirty="0" smtClean="0"/>
              <a:t>Blood touching the plastic of the capillary holder can cause an invalid A1c result or possibly and error message. </a:t>
            </a:r>
            <a:endParaRPr lang="en-US" sz="1800" b="1" dirty="0"/>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76800" y="2362200"/>
            <a:ext cx="40386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9035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Testing a patient sample</a:t>
            </a:r>
            <a:endParaRPr lang="en-US" dirty="0">
              <a:solidFill>
                <a:schemeClr val="tx2">
                  <a:lumMod val="60000"/>
                  <a:lumOff val="40000"/>
                </a:schemeClr>
              </a:solidFill>
            </a:endParaRPr>
          </a:p>
        </p:txBody>
      </p:sp>
      <p:sp>
        <p:nvSpPr>
          <p:cNvPr id="3" name="Content Placeholder 2"/>
          <p:cNvSpPr>
            <a:spLocks noGrp="1"/>
          </p:cNvSpPr>
          <p:nvPr>
            <p:ph idx="1"/>
          </p:nvPr>
        </p:nvSpPr>
        <p:spPr>
          <a:xfrm>
            <a:off x="457200" y="1600200"/>
            <a:ext cx="4724400" cy="4525963"/>
          </a:xfrm>
        </p:spPr>
        <p:txBody>
          <a:bodyPr>
            <a:normAutofit fontScale="62500" lnSpcReduction="20000"/>
          </a:bodyPr>
          <a:lstStyle/>
          <a:p>
            <a:r>
              <a:rPr lang="en-US" dirty="0" smtClean="0"/>
              <a:t>Wipe the side of the capillary tube with a tissue. </a:t>
            </a:r>
          </a:p>
          <a:p>
            <a:r>
              <a:rPr lang="en-US" dirty="0" smtClean="0"/>
              <a:t>Do not allow the issue to touch the open end of the glass capillary.  Contact with the open end of the capillary could result in loss of sample.  If sample loss is obvious discard the capillary holder.  Repeat the procedure using a new capillary holder. </a:t>
            </a:r>
          </a:p>
          <a:p>
            <a:r>
              <a:rPr lang="en-US" dirty="0" smtClean="0"/>
              <a:t>Inspect the glass capillary for the presence of bubbles.  If bubbles are obvious, discard the capillary holder and repeat the procedure using a new capillary holder.  </a:t>
            </a:r>
          </a:p>
          <a:p>
            <a:r>
              <a:rPr lang="en-US" dirty="0" smtClean="0"/>
              <a:t>Once the capillary is filled with the sample, analysis must begin within 5 minutes.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209800"/>
            <a:ext cx="313316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4417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Testing a patient sample</a:t>
            </a:r>
            <a:endParaRPr lang="en-US" dirty="0">
              <a:solidFill>
                <a:schemeClr val="tx2">
                  <a:lumMod val="60000"/>
                  <a:lumOff val="40000"/>
                </a:schemeClr>
              </a:solidFill>
            </a:endParaRPr>
          </a:p>
        </p:txBody>
      </p:sp>
      <p:sp>
        <p:nvSpPr>
          <p:cNvPr id="3" name="Content Placeholder 2"/>
          <p:cNvSpPr>
            <a:spLocks noGrp="1"/>
          </p:cNvSpPr>
          <p:nvPr>
            <p:ph idx="1"/>
          </p:nvPr>
        </p:nvSpPr>
        <p:spPr/>
        <p:txBody>
          <a:bodyPr/>
          <a:lstStyle/>
          <a:p>
            <a:r>
              <a:rPr lang="en-US" dirty="0" smtClean="0"/>
              <a:t>Insert the capillary holder into the cartridge (flat side toward cartridge) until the holder snaps into place. </a:t>
            </a:r>
          </a:p>
          <a:p>
            <a:r>
              <a:rPr lang="en-US" dirty="0" smtClean="0"/>
              <a:t>Do not touch or </a:t>
            </a:r>
          </a:p>
          <a:p>
            <a:pPr marL="0" indent="0">
              <a:buNone/>
            </a:pPr>
            <a:r>
              <a:rPr lang="en-US" dirty="0" smtClean="0"/>
              <a:t>    otherwise contaminate</a:t>
            </a:r>
          </a:p>
          <a:p>
            <a:pPr marL="0" indent="0">
              <a:buNone/>
            </a:pPr>
            <a:r>
              <a:rPr lang="en-US" dirty="0"/>
              <a:t> </a:t>
            </a:r>
            <a:r>
              <a:rPr lang="en-US" dirty="0" smtClean="0"/>
              <a:t>   The optical window</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048000"/>
            <a:ext cx="3886200"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4267200" y="4757736"/>
            <a:ext cx="2057400" cy="423863"/>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8" name="Straight Arrow Connector 7"/>
          <p:cNvCxnSpPr/>
          <p:nvPr/>
        </p:nvCxnSpPr>
        <p:spPr>
          <a:xfrm flipH="1">
            <a:off x="7239000" y="2590800"/>
            <a:ext cx="228600" cy="11430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99202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Testing a patient sample</a:t>
            </a:r>
            <a:endParaRPr lang="en-US" dirty="0">
              <a:solidFill>
                <a:schemeClr val="tx2">
                  <a:lumMod val="60000"/>
                  <a:lumOff val="40000"/>
                </a:schemeClr>
              </a:solidFill>
            </a:endParaRPr>
          </a:p>
        </p:txBody>
      </p:sp>
      <p:sp>
        <p:nvSpPr>
          <p:cNvPr id="3" name="Content Placeholder 2"/>
          <p:cNvSpPr>
            <a:spLocks noGrp="1"/>
          </p:cNvSpPr>
          <p:nvPr>
            <p:ph idx="1"/>
          </p:nvPr>
        </p:nvSpPr>
        <p:spPr>
          <a:xfrm>
            <a:off x="457200" y="1600200"/>
            <a:ext cx="4114800" cy="4525963"/>
          </a:xfrm>
        </p:spPr>
        <p:txBody>
          <a:bodyPr>
            <a:normAutofit fontScale="85000" lnSpcReduction="20000"/>
          </a:bodyPr>
          <a:lstStyle/>
          <a:p>
            <a:r>
              <a:rPr lang="en-US" dirty="0" smtClean="0"/>
              <a:t>Hold the cartridge so that the barcode faces to the right.</a:t>
            </a:r>
          </a:p>
          <a:p>
            <a:r>
              <a:rPr lang="en-US" dirty="0" smtClean="0"/>
              <a:t>Insert the cartridge into the barcode track above the dot. </a:t>
            </a:r>
          </a:p>
          <a:p>
            <a:r>
              <a:rPr lang="en-US" dirty="0" smtClean="0"/>
              <a:t>Quickly and smoothly, slide the cartridge down. A beep and display change indicate a successful scan; repeat if not successful. </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4047" y="1600200"/>
            <a:ext cx="42672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9059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Testing a patient sample</a:t>
            </a:r>
            <a:endParaRPr lang="en-US" dirty="0">
              <a:solidFill>
                <a:schemeClr val="tx2">
                  <a:lumMod val="60000"/>
                  <a:lumOff val="40000"/>
                </a:schemeClr>
              </a:solidFill>
            </a:endParaRPr>
          </a:p>
        </p:txBody>
      </p:sp>
      <p:sp>
        <p:nvSpPr>
          <p:cNvPr id="4" name="Content Placeholder 3"/>
          <p:cNvSpPr>
            <a:spLocks noGrp="1"/>
          </p:cNvSpPr>
          <p:nvPr>
            <p:ph idx="1"/>
          </p:nvPr>
        </p:nvSpPr>
        <p:spPr>
          <a:xfrm>
            <a:off x="457200" y="1600200"/>
            <a:ext cx="3962400" cy="4525963"/>
          </a:xfrm>
        </p:spPr>
        <p:txBody>
          <a:bodyPr>
            <a:normAutofit fontScale="85000" lnSpcReduction="10000"/>
          </a:bodyPr>
          <a:lstStyle/>
          <a:p>
            <a:r>
              <a:rPr lang="en-US" dirty="0" smtClean="0"/>
              <a:t>Hold the cartridge so that the barcode faces to the right.</a:t>
            </a:r>
          </a:p>
          <a:p>
            <a:r>
              <a:rPr lang="en-US" dirty="0" smtClean="0"/>
              <a:t>Open the door and insert the cartridge into the compartment until a click is heard. </a:t>
            </a:r>
          </a:p>
          <a:p>
            <a:r>
              <a:rPr lang="en-US" dirty="0" smtClean="0"/>
              <a:t>Slowly and firmly pull to remove the flexible tab. </a:t>
            </a:r>
          </a:p>
          <a:p>
            <a:r>
              <a:rPr lang="en-US" dirty="0" smtClean="0"/>
              <a:t>Close the door to start the test. </a:t>
            </a:r>
            <a:endParaRPr lang="en-US"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438400"/>
            <a:ext cx="3962400"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3373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Testing a patient sample </a:t>
            </a:r>
            <a:endParaRPr lang="en-US" dirty="0">
              <a:solidFill>
                <a:schemeClr val="tx2">
                  <a:lumMod val="60000"/>
                  <a:lumOff val="40000"/>
                </a:schemeClr>
              </a:solidFill>
            </a:endParaRPr>
          </a:p>
        </p:txBody>
      </p:sp>
      <p:sp>
        <p:nvSpPr>
          <p:cNvPr id="3" name="Content Placeholder 2"/>
          <p:cNvSpPr>
            <a:spLocks noGrp="1"/>
          </p:cNvSpPr>
          <p:nvPr>
            <p:ph idx="1"/>
          </p:nvPr>
        </p:nvSpPr>
        <p:spPr>
          <a:xfrm>
            <a:off x="457200" y="1600200"/>
            <a:ext cx="4114800" cy="4525963"/>
          </a:xfrm>
        </p:spPr>
        <p:txBody>
          <a:bodyPr>
            <a:normAutofit fontScale="85000" lnSpcReduction="10000"/>
          </a:bodyPr>
          <a:lstStyle/>
          <a:p>
            <a:r>
              <a:rPr lang="en-US" dirty="0" smtClean="0"/>
              <a:t>Enter patient name and DOB into the instrument. </a:t>
            </a:r>
          </a:p>
          <a:p>
            <a:r>
              <a:rPr lang="en-US" dirty="0" smtClean="0"/>
              <a:t>Allow 6 minutes for test to complete.</a:t>
            </a:r>
          </a:p>
          <a:p>
            <a:r>
              <a:rPr lang="en-US" dirty="0" smtClean="0"/>
              <a:t>Patient results will automatically print when test is complete. </a:t>
            </a:r>
          </a:p>
          <a:p>
            <a:r>
              <a:rPr lang="en-US" dirty="0" smtClean="0"/>
              <a:t>Record all patient and cartridge information on the patient results log. </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905000"/>
            <a:ext cx="44196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0531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Testing a patient sample</a:t>
            </a:r>
            <a:endParaRPr lang="en-US" dirty="0">
              <a:solidFill>
                <a:schemeClr val="tx2">
                  <a:lumMod val="60000"/>
                  <a:lumOff val="40000"/>
                </a:schemeClr>
              </a:solidFill>
            </a:endParaRPr>
          </a:p>
        </p:txBody>
      </p:sp>
      <p:sp>
        <p:nvSpPr>
          <p:cNvPr id="3" name="Content Placeholder 2"/>
          <p:cNvSpPr>
            <a:spLocks noGrp="1"/>
          </p:cNvSpPr>
          <p:nvPr>
            <p:ph idx="1"/>
          </p:nvPr>
        </p:nvSpPr>
        <p:spPr>
          <a:xfrm>
            <a:off x="457200" y="1600200"/>
            <a:ext cx="4114800" cy="4525963"/>
          </a:xfrm>
        </p:spPr>
        <p:txBody>
          <a:bodyPr>
            <a:normAutofit fontScale="85000" lnSpcReduction="10000"/>
          </a:bodyPr>
          <a:lstStyle/>
          <a:p>
            <a:pPr marL="0" indent="0">
              <a:buNone/>
            </a:pPr>
            <a:r>
              <a:rPr lang="en-US" dirty="0" smtClean="0"/>
              <a:t>To remove cartridge:</a:t>
            </a:r>
          </a:p>
          <a:p>
            <a:r>
              <a:rPr lang="en-US" dirty="0" smtClean="0"/>
              <a:t>Select next, then open the door. </a:t>
            </a:r>
          </a:p>
          <a:p>
            <a:r>
              <a:rPr lang="en-US" dirty="0" smtClean="0"/>
              <a:t>Push and hold down the button on the right side. </a:t>
            </a:r>
          </a:p>
          <a:p>
            <a:r>
              <a:rPr lang="en-US" dirty="0" smtClean="0"/>
              <a:t>To unlock, gently push the tab on the cartridge to the right. </a:t>
            </a:r>
          </a:p>
          <a:p>
            <a:r>
              <a:rPr lang="en-US" dirty="0" smtClean="0"/>
              <a:t>Pull out the cartridge.</a:t>
            </a:r>
          </a:p>
          <a:p>
            <a:r>
              <a:rPr lang="en-US" dirty="0" smtClean="0"/>
              <a:t>Discard the cartridge.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1305" y="1995487"/>
            <a:ext cx="3962400"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4419600" y="3505200"/>
            <a:ext cx="2209800" cy="6096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0" name="Straight Arrow Connector 9"/>
          <p:cNvCxnSpPr/>
          <p:nvPr/>
        </p:nvCxnSpPr>
        <p:spPr>
          <a:xfrm flipV="1">
            <a:off x="2971800" y="4267200"/>
            <a:ext cx="2895600" cy="5334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93019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Maintenance</a:t>
            </a:r>
            <a:endParaRPr lang="en-US" dirty="0">
              <a:solidFill>
                <a:schemeClr val="tx2">
                  <a:lumMod val="60000"/>
                  <a:lumOff val="40000"/>
                </a:schemeClr>
              </a:solidFill>
            </a:endParaRPr>
          </a:p>
        </p:txBody>
      </p:sp>
      <p:sp>
        <p:nvSpPr>
          <p:cNvPr id="3" name="Content Placeholder 2"/>
          <p:cNvSpPr>
            <a:spLocks noGrp="1"/>
          </p:cNvSpPr>
          <p:nvPr>
            <p:ph idx="1"/>
          </p:nvPr>
        </p:nvSpPr>
        <p:spPr/>
        <p:txBody>
          <a:bodyPr>
            <a:normAutofit fontScale="77500" lnSpcReduction="20000"/>
          </a:bodyPr>
          <a:lstStyle/>
          <a:p>
            <a:r>
              <a:rPr lang="en-US" dirty="0" smtClean="0"/>
              <a:t>Weekly:</a:t>
            </a:r>
          </a:p>
          <a:p>
            <a:pPr lvl="1"/>
            <a:r>
              <a:rPr lang="en-US" dirty="0" smtClean="0"/>
              <a:t>Clean exterior bar code window</a:t>
            </a:r>
          </a:p>
          <a:p>
            <a:r>
              <a:rPr lang="en-US" dirty="0" smtClean="0"/>
              <a:t>Quarterly:</a:t>
            </a:r>
          </a:p>
          <a:p>
            <a:pPr lvl="1"/>
            <a:r>
              <a:rPr lang="en-US" dirty="0" smtClean="0"/>
              <a:t>Clean cartridge compartment</a:t>
            </a:r>
          </a:p>
          <a:p>
            <a:pPr lvl="1"/>
            <a:r>
              <a:rPr lang="en-US" dirty="0" smtClean="0"/>
              <a:t>Change air filter</a:t>
            </a:r>
          </a:p>
          <a:p>
            <a:pPr lvl="1"/>
            <a:r>
              <a:rPr lang="en-US" dirty="0" smtClean="0"/>
              <a:t>Run optical test cartridge</a:t>
            </a:r>
          </a:p>
          <a:p>
            <a:r>
              <a:rPr lang="en-US" dirty="0" smtClean="0"/>
              <a:t>As Needed:</a:t>
            </a:r>
          </a:p>
          <a:p>
            <a:pPr lvl="1"/>
            <a:r>
              <a:rPr lang="en-US" dirty="0" smtClean="0"/>
              <a:t>Clean exterior</a:t>
            </a:r>
          </a:p>
          <a:p>
            <a:pPr lvl="1"/>
            <a:r>
              <a:rPr lang="en-US" dirty="0" smtClean="0"/>
              <a:t>Change air filter</a:t>
            </a:r>
          </a:p>
          <a:p>
            <a:pPr lvl="1"/>
            <a:r>
              <a:rPr lang="en-US" dirty="0" smtClean="0"/>
              <a:t>Calibrate touch screen</a:t>
            </a:r>
          </a:p>
          <a:p>
            <a:pPr lvl="1"/>
            <a:r>
              <a:rPr lang="en-US" dirty="0" smtClean="0"/>
              <a:t>Clean cartridge compartment bar code window</a:t>
            </a:r>
          </a:p>
          <a:p>
            <a:pPr lvl="1"/>
            <a:r>
              <a:rPr lang="en-US" dirty="0" smtClean="0"/>
              <a:t>Run optical test </a:t>
            </a:r>
          </a:p>
        </p:txBody>
      </p:sp>
    </p:spTree>
    <p:extLst>
      <p:ext uri="{BB962C8B-B14F-4D97-AF65-F5344CB8AC3E}">
        <p14:creationId xmlns:p14="http://schemas.microsoft.com/office/powerpoint/2010/main" val="2844782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chemeClr val="tx2">
                    <a:lumMod val="60000"/>
                    <a:lumOff val="40000"/>
                  </a:schemeClr>
                </a:solidFill>
              </a:rPr>
              <a:t>Limitations</a:t>
            </a:r>
            <a:endParaRPr lang="en-US" dirty="0">
              <a:solidFill>
                <a:schemeClr val="tx2">
                  <a:lumMod val="60000"/>
                  <a:lumOff val="40000"/>
                </a:schemeClr>
              </a:solidFill>
            </a:endParaRPr>
          </a:p>
        </p:txBody>
      </p:sp>
      <p:sp>
        <p:nvSpPr>
          <p:cNvPr id="7" name="Content Placeholder 6"/>
          <p:cNvSpPr>
            <a:spLocks noGrp="1"/>
          </p:cNvSpPr>
          <p:nvPr>
            <p:ph idx="1"/>
          </p:nvPr>
        </p:nvSpPr>
        <p:spPr/>
        <p:txBody>
          <a:bodyPr>
            <a:normAutofit fontScale="55000" lnSpcReduction="20000"/>
          </a:bodyPr>
          <a:lstStyle/>
          <a:p>
            <a:r>
              <a:rPr lang="en-US" b="1" dirty="0" smtClean="0"/>
              <a:t>The reportable range of the analyzer is 2.5%-14.0%.  Results outside this range must be reported as &lt;2.5% or &gt;14.0%.  </a:t>
            </a:r>
          </a:p>
          <a:p>
            <a:r>
              <a:rPr lang="en-US" dirty="0"/>
              <a:t>The DCA HbA1c assay gives accurate and precise results over a range of </a:t>
            </a:r>
            <a:r>
              <a:rPr lang="en-US" dirty="0" smtClean="0"/>
              <a:t>total hemoglobin </a:t>
            </a:r>
            <a:r>
              <a:rPr lang="en-US" dirty="0"/>
              <a:t>of 7 to 24 g/</a:t>
            </a:r>
            <a:r>
              <a:rPr lang="en-US" dirty="0" err="1"/>
              <a:t>dL</a:t>
            </a:r>
            <a:r>
              <a:rPr lang="en-US" dirty="0"/>
              <a:t>. Most patients will have hemoglobin concentrations </a:t>
            </a:r>
            <a:r>
              <a:rPr lang="en-US" dirty="0" smtClean="0"/>
              <a:t>within these </a:t>
            </a:r>
            <a:r>
              <a:rPr lang="en-US" dirty="0"/>
              <a:t>values. However, patients with severe </a:t>
            </a:r>
            <a:r>
              <a:rPr lang="en-US" dirty="0" err="1"/>
              <a:t>anemias</a:t>
            </a:r>
            <a:r>
              <a:rPr lang="en-US" dirty="0"/>
              <a:t> may have </a:t>
            </a:r>
            <a:r>
              <a:rPr lang="en-US" dirty="0" smtClean="0"/>
              <a:t>hemoglobin concentrations </a:t>
            </a:r>
            <a:r>
              <a:rPr lang="en-US" dirty="0"/>
              <a:t>lower than 7 g/</a:t>
            </a:r>
            <a:r>
              <a:rPr lang="en-US" dirty="0" err="1"/>
              <a:t>dL</a:t>
            </a:r>
            <a:r>
              <a:rPr lang="en-US" dirty="0"/>
              <a:t>, and patients with polycythemia may have </a:t>
            </a:r>
            <a:r>
              <a:rPr lang="en-US" dirty="0" smtClean="0"/>
              <a:t>hemoglobin concentrations </a:t>
            </a:r>
            <a:r>
              <a:rPr lang="en-US" dirty="0"/>
              <a:t>above 24 g/</a:t>
            </a:r>
            <a:r>
              <a:rPr lang="en-US" dirty="0" err="1"/>
              <a:t>dL</a:t>
            </a:r>
            <a:r>
              <a:rPr lang="en-US" dirty="0"/>
              <a:t>. Patients known to have these conditions should be </a:t>
            </a:r>
            <a:r>
              <a:rPr lang="en-US" dirty="0" smtClean="0"/>
              <a:t>assayed by </a:t>
            </a:r>
            <a:r>
              <a:rPr lang="en-US" dirty="0"/>
              <a:t>a test employing a different assay principle if their hemoglobin concentrations </a:t>
            </a:r>
            <a:r>
              <a:rPr lang="en-US" dirty="0" smtClean="0"/>
              <a:t>are outside </a:t>
            </a:r>
            <a:r>
              <a:rPr lang="en-US" dirty="0"/>
              <a:t>of the acceptable range</a:t>
            </a:r>
            <a:r>
              <a:rPr lang="en-US" dirty="0" smtClean="0"/>
              <a:t>.</a:t>
            </a:r>
          </a:p>
          <a:p>
            <a:r>
              <a:rPr lang="en-US" dirty="0" err="1"/>
              <a:t>Glycated</a:t>
            </a:r>
            <a:r>
              <a:rPr lang="en-US" dirty="0"/>
              <a:t> hemoglobin F is not measured by the DCA HbA1c assay</a:t>
            </a:r>
            <a:r>
              <a:rPr lang="en-US" dirty="0" smtClean="0"/>
              <a:t>.</a:t>
            </a:r>
          </a:p>
          <a:p>
            <a:r>
              <a:rPr lang="en-US" dirty="0"/>
              <a:t>At levels of hemoglobin F less than 10%, the DCA system accurately indicates </a:t>
            </a:r>
            <a:r>
              <a:rPr lang="en-US" dirty="0" smtClean="0"/>
              <a:t>the patient’s </a:t>
            </a:r>
            <a:r>
              <a:rPr lang="en-US" dirty="0"/>
              <a:t>glycemic control. However, at very high levels of hemoglobin F (&gt;10%), </a:t>
            </a:r>
            <a:r>
              <a:rPr lang="en-US" dirty="0" smtClean="0"/>
              <a:t>the amount </a:t>
            </a:r>
            <a:r>
              <a:rPr lang="en-US" dirty="0"/>
              <a:t>of HbA1c is lower than expected because a greater proportion of the </a:t>
            </a:r>
            <a:r>
              <a:rPr lang="en-US" dirty="0" err="1" smtClean="0"/>
              <a:t>glycated</a:t>
            </a:r>
            <a:r>
              <a:rPr lang="en-US" dirty="0" smtClean="0"/>
              <a:t> hemoglobin </a:t>
            </a:r>
            <a:r>
              <a:rPr lang="en-US" dirty="0"/>
              <a:t>is in the form of </a:t>
            </a:r>
            <a:r>
              <a:rPr lang="en-US" dirty="0" err="1"/>
              <a:t>glycated</a:t>
            </a:r>
            <a:r>
              <a:rPr lang="en-US" dirty="0"/>
              <a:t> hemoglobin F. HbA1c results for such patients </a:t>
            </a:r>
            <a:r>
              <a:rPr lang="en-US" dirty="0" smtClean="0"/>
              <a:t>do not </a:t>
            </a:r>
            <a:r>
              <a:rPr lang="en-US" dirty="0"/>
              <a:t>accurately indicate the patient’s glycemic control and should not be compared </a:t>
            </a:r>
            <a:r>
              <a:rPr lang="en-US" dirty="0" smtClean="0"/>
              <a:t>to published </a:t>
            </a:r>
            <a:r>
              <a:rPr lang="en-US" dirty="0"/>
              <a:t>normal or abnormal values.</a:t>
            </a:r>
          </a:p>
        </p:txBody>
      </p:sp>
    </p:spTree>
    <p:extLst>
      <p:ext uri="{BB962C8B-B14F-4D97-AF65-F5344CB8AC3E}">
        <p14:creationId xmlns:p14="http://schemas.microsoft.com/office/powerpoint/2010/main" val="2153560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Limitations continued</a:t>
            </a:r>
            <a:endParaRPr lang="en-US" dirty="0">
              <a:solidFill>
                <a:schemeClr val="tx2">
                  <a:lumMod val="60000"/>
                  <a:lumOff val="40000"/>
                </a:schemeClr>
              </a:solidFill>
            </a:endParaRPr>
          </a:p>
        </p:txBody>
      </p:sp>
      <p:sp>
        <p:nvSpPr>
          <p:cNvPr id="3" name="Content Placeholder 2"/>
          <p:cNvSpPr>
            <a:spLocks noGrp="1"/>
          </p:cNvSpPr>
          <p:nvPr>
            <p:ph idx="1"/>
          </p:nvPr>
        </p:nvSpPr>
        <p:spPr/>
        <p:txBody>
          <a:bodyPr>
            <a:normAutofit fontScale="62500" lnSpcReduction="20000"/>
          </a:bodyPr>
          <a:lstStyle/>
          <a:p>
            <a:r>
              <a:rPr lang="en-US" dirty="0"/>
              <a:t>Conditions such as hemolytic anemia, polycythemia, homozygous </a:t>
            </a:r>
            <a:r>
              <a:rPr lang="en-US" dirty="0" err="1"/>
              <a:t>HbS</a:t>
            </a:r>
            <a:r>
              <a:rPr lang="en-US" dirty="0"/>
              <a:t>, and </a:t>
            </a:r>
            <a:r>
              <a:rPr lang="en-US" dirty="0" err="1"/>
              <a:t>HbC</a:t>
            </a:r>
            <a:r>
              <a:rPr lang="en-US" dirty="0"/>
              <a:t>, </a:t>
            </a:r>
            <a:r>
              <a:rPr lang="en-US" dirty="0" smtClean="0"/>
              <a:t>can result </a:t>
            </a:r>
            <a:r>
              <a:rPr lang="en-US" dirty="0"/>
              <a:t>in decreased life span of the red blood cells, which causes HbA1c results to </a:t>
            </a:r>
            <a:r>
              <a:rPr lang="en-US" dirty="0" smtClean="0"/>
              <a:t>be lower </a:t>
            </a:r>
            <a:r>
              <a:rPr lang="en-US" dirty="0"/>
              <a:t>than expected, regardless of the method used, and not be related to </a:t>
            </a:r>
            <a:r>
              <a:rPr lang="en-US" dirty="0" smtClean="0"/>
              <a:t>glycemic control</a:t>
            </a:r>
            <a:r>
              <a:rPr lang="en-US" dirty="0"/>
              <a:t>, when using published reference ranges</a:t>
            </a:r>
            <a:r>
              <a:rPr lang="en-US" dirty="0" smtClean="0"/>
              <a:t>.</a:t>
            </a:r>
          </a:p>
          <a:p>
            <a:r>
              <a:rPr lang="en-US" dirty="0"/>
              <a:t>Bilirubin, up to a level of 20 mg/</a:t>
            </a:r>
            <a:r>
              <a:rPr lang="en-US" dirty="0" err="1"/>
              <a:t>dL</a:t>
            </a:r>
            <a:r>
              <a:rPr lang="en-US" dirty="0"/>
              <a:t>, does not interfere with this assay</a:t>
            </a:r>
            <a:r>
              <a:rPr lang="en-US" dirty="0" smtClean="0"/>
              <a:t>.</a:t>
            </a:r>
          </a:p>
          <a:p>
            <a:r>
              <a:rPr lang="en-US" dirty="0"/>
              <a:t>Triglycerides, up to 1347 mg/</a:t>
            </a:r>
            <a:r>
              <a:rPr lang="en-US" dirty="0" err="1"/>
              <a:t>dL</a:t>
            </a:r>
            <a:r>
              <a:rPr lang="en-US" dirty="0"/>
              <a:t> in fresh whole blood, do not interfere with this </a:t>
            </a:r>
            <a:r>
              <a:rPr lang="en-US" dirty="0" smtClean="0"/>
              <a:t>assay.  Highly </a:t>
            </a:r>
            <a:r>
              <a:rPr lang="en-US" dirty="0" err="1"/>
              <a:t>lipemic</a:t>
            </a:r>
            <a:r>
              <a:rPr lang="en-US" dirty="0"/>
              <a:t> blood samples stored for long periods of time or frozen should not </a:t>
            </a:r>
            <a:r>
              <a:rPr lang="en-US" dirty="0" smtClean="0"/>
              <a:t>be assayed </a:t>
            </a:r>
            <a:r>
              <a:rPr lang="en-US" dirty="0"/>
              <a:t>using this method</a:t>
            </a:r>
            <a:r>
              <a:rPr lang="en-US" dirty="0" smtClean="0"/>
              <a:t>.</a:t>
            </a:r>
          </a:p>
          <a:p>
            <a:r>
              <a:rPr lang="en-US" dirty="0"/>
              <a:t>Rheumatoid factor, up to 1:5120 titer, does not interfere with this assay</a:t>
            </a:r>
            <a:r>
              <a:rPr lang="en-US" dirty="0" smtClean="0"/>
              <a:t>.</a:t>
            </a:r>
          </a:p>
          <a:p>
            <a:r>
              <a:rPr lang="en-US" dirty="0"/>
              <a:t>Expected serum levels of the following drugs commonly prescribed to persons </a:t>
            </a:r>
            <a:r>
              <a:rPr lang="en-US" dirty="0" smtClean="0"/>
              <a:t>with diabetes </a:t>
            </a:r>
            <a:r>
              <a:rPr lang="en-US" dirty="0"/>
              <a:t>do not interfere with this assay: </a:t>
            </a:r>
            <a:r>
              <a:rPr lang="en-US" dirty="0" err="1"/>
              <a:t>Diabinese</a:t>
            </a:r>
            <a:r>
              <a:rPr lang="en-US" dirty="0"/>
              <a:t>, </a:t>
            </a:r>
            <a:r>
              <a:rPr lang="en-US" dirty="0" err="1"/>
              <a:t>Orinase</a:t>
            </a:r>
            <a:r>
              <a:rPr lang="en-US" dirty="0"/>
              <a:t>, </a:t>
            </a:r>
            <a:r>
              <a:rPr lang="en-US" dirty="0" err="1"/>
              <a:t>Tolinase</a:t>
            </a:r>
            <a:r>
              <a:rPr lang="en-US" dirty="0"/>
              <a:t>, </a:t>
            </a:r>
            <a:r>
              <a:rPr lang="en-US" dirty="0" err="1" smtClean="0"/>
              <a:t>Micronase,Dymelor</a:t>
            </a:r>
            <a:r>
              <a:rPr lang="en-US" dirty="0"/>
              <a:t>, </a:t>
            </a:r>
            <a:r>
              <a:rPr lang="en-US" dirty="0" err="1"/>
              <a:t>glipizide</a:t>
            </a:r>
            <a:r>
              <a:rPr lang="en-US" dirty="0"/>
              <a:t>.</a:t>
            </a:r>
          </a:p>
        </p:txBody>
      </p:sp>
    </p:spTree>
    <p:extLst>
      <p:ext uri="{BB962C8B-B14F-4D97-AF65-F5344CB8AC3E}">
        <p14:creationId xmlns:p14="http://schemas.microsoft.com/office/powerpoint/2010/main" val="4139695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Parts of the DCA System</a:t>
            </a:r>
            <a:endParaRPr lang="en-US" dirty="0">
              <a:solidFill>
                <a:schemeClr val="tx2">
                  <a:lumMod val="60000"/>
                  <a:lumOff val="40000"/>
                </a:schemeClr>
              </a:solidFill>
            </a:endParaRPr>
          </a:p>
        </p:txBody>
      </p:sp>
      <p:sp>
        <p:nvSpPr>
          <p:cNvPr id="3" name="Content Placeholder 2"/>
          <p:cNvSpPr>
            <a:spLocks noGrp="1"/>
          </p:cNvSpPr>
          <p:nvPr>
            <p:ph idx="1"/>
          </p:nvPr>
        </p:nvSpPr>
        <p:spPr/>
        <p:txBody>
          <a:bodyPr/>
          <a:lstStyle/>
          <a:p>
            <a:r>
              <a:rPr lang="en-US" dirty="0" smtClean="0"/>
              <a:t>Analyzer</a:t>
            </a:r>
          </a:p>
          <a:p>
            <a:r>
              <a:rPr lang="en-US" dirty="0" smtClean="0"/>
              <a:t>Reagent cartridge</a:t>
            </a:r>
          </a:p>
          <a:p>
            <a:r>
              <a:rPr lang="en-US" dirty="0" smtClean="0"/>
              <a:t>Capillary holder</a:t>
            </a:r>
          </a:p>
          <a:p>
            <a:r>
              <a:rPr lang="en-US" dirty="0" smtClean="0"/>
              <a:t>Calibration card</a:t>
            </a:r>
          </a:p>
          <a:p>
            <a:r>
              <a:rPr lang="en-US" dirty="0" smtClean="0"/>
              <a:t>Quality control</a:t>
            </a:r>
          </a:p>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057400"/>
            <a:ext cx="32004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9815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Analyzer</a:t>
            </a:r>
            <a:endParaRPr lang="en-US" dirty="0">
              <a:solidFill>
                <a:schemeClr val="tx2">
                  <a:lumMod val="60000"/>
                  <a:lumOff val="40000"/>
                </a:schemeClr>
              </a:solidFill>
            </a:endParaRPr>
          </a:p>
        </p:txBody>
      </p:sp>
      <p:sp>
        <p:nvSpPr>
          <p:cNvPr id="3" name="Content Placeholder 2"/>
          <p:cNvSpPr>
            <a:spLocks noGrp="1"/>
          </p:cNvSpPr>
          <p:nvPr>
            <p:ph idx="1"/>
          </p:nvPr>
        </p:nvSpPr>
        <p:spPr>
          <a:xfrm>
            <a:off x="457200" y="1600200"/>
            <a:ext cx="4038600" cy="4525963"/>
          </a:xfrm>
        </p:spPr>
        <p:txBody>
          <a:bodyPr/>
          <a:lstStyle/>
          <a:p>
            <a:r>
              <a:rPr lang="en-US" dirty="0" smtClean="0"/>
              <a:t>The DCA Vantage system is a semi-automated, bench top system.  It is designed to quantitatively measure the percent Hemoglobin A1c in blood. </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057400"/>
            <a:ext cx="32004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3016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Reagent Cartridge</a:t>
            </a:r>
            <a:endParaRPr lang="en-US" dirty="0">
              <a:solidFill>
                <a:schemeClr val="tx2">
                  <a:lumMod val="60000"/>
                  <a:lumOff val="40000"/>
                </a:schemeClr>
              </a:solidFill>
            </a:endParaRPr>
          </a:p>
        </p:txBody>
      </p:sp>
      <p:sp>
        <p:nvSpPr>
          <p:cNvPr id="3" name="Content Placeholder 2"/>
          <p:cNvSpPr>
            <a:spLocks noGrp="1"/>
          </p:cNvSpPr>
          <p:nvPr>
            <p:ph idx="1"/>
          </p:nvPr>
        </p:nvSpPr>
        <p:spPr>
          <a:xfrm>
            <a:off x="457200" y="1600200"/>
            <a:ext cx="4419600" cy="4525963"/>
          </a:xfrm>
        </p:spPr>
        <p:txBody>
          <a:bodyPr>
            <a:normAutofit fontScale="62500" lnSpcReduction="20000"/>
          </a:bodyPr>
          <a:lstStyle/>
          <a:p>
            <a:r>
              <a:rPr lang="en-US" dirty="0" smtClean="0"/>
              <a:t>Reagent cartridges can be stored refrigerated at 2-8 degrees Celsius until the manufacturer’s expiration date or for three months at room temperature. </a:t>
            </a:r>
          </a:p>
          <a:p>
            <a:r>
              <a:rPr lang="en-US" dirty="0" smtClean="0"/>
              <a:t>If storing at room temperature record the 3 month expiration date on the outside of the box. </a:t>
            </a:r>
          </a:p>
          <a:p>
            <a:r>
              <a:rPr lang="en-US" dirty="0" smtClean="0"/>
              <a:t>Cartridges must be brought to room temperature before being used for patient testing.</a:t>
            </a:r>
          </a:p>
          <a:p>
            <a:r>
              <a:rPr lang="en-US" dirty="0" smtClean="0"/>
              <a:t>CAUTION:  when handling the reagent cartridge, do not touch or otherwise contaminate the optical window as this may cause error codes during testing.  </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057400"/>
            <a:ext cx="38100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V="1">
            <a:off x="4572000" y="4800600"/>
            <a:ext cx="1752600" cy="3048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15552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Capillary Holder</a:t>
            </a:r>
            <a:endParaRPr lang="en-US" dirty="0">
              <a:solidFill>
                <a:schemeClr val="tx2">
                  <a:lumMod val="60000"/>
                  <a:lumOff val="40000"/>
                </a:schemeClr>
              </a:solidFill>
            </a:endParaRPr>
          </a:p>
        </p:txBody>
      </p:sp>
      <p:sp>
        <p:nvSpPr>
          <p:cNvPr id="3" name="Content Placeholder 2"/>
          <p:cNvSpPr>
            <a:spLocks noGrp="1"/>
          </p:cNvSpPr>
          <p:nvPr>
            <p:ph idx="1"/>
          </p:nvPr>
        </p:nvSpPr>
        <p:spPr>
          <a:xfrm>
            <a:off x="457200" y="1600200"/>
            <a:ext cx="4038600" cy="4525963"/>
          </a:xfrm>
        </p:spPr>
        <p:txBody>
          <a:bodyPr>
            <a:normAutofit fontScale="85000" lnSpcReduction="20000"/>
          </a:bodyPr>
          <a:lstStyle/>
          <a:p>
            <a:r>
              <a:rPr lang="en-US" dirty="0" smtClean="0"/>
              <a:t>Capillary holders are used to collect the patient sample. </a:t>
            </a:r>
          </a:p>
          <a:p>
            <a:r>
              <a:rPr lang="en-US" dirty="0" smtClean="0"/>
              <a:t>Capillary holders may be stored at room temperature or refrigerated. </a:t>
            </a:r>
          </a:p>
          <a:p>
            <a:r>
              <a:rPr lang="en-US" dirty="0" smtClean="0"/>
              <a:t>Unused capillary holders may be saved and used with any lot of Hemoglobin A1c reagent cartridges. </a:t>
            </a:r>
          </a:p>
          <a:p>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057400"/>
            <a:ext cx="3829050"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9675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Calibration Card</a:t>
            </a:r>
            <a:endParaRPr lang="en-US" dirty="0">
              <a:solidFill>
                <a:schemeClr val="tx2">
                  <a:lumMod val="60000"/>
                  <a:lumOff val="40000"/>
                </a:schemeClr>
              </a:solidFill>
            </a:endParaRPr>
          </a:p>
        </p:txBody>
      </p:sp>
      <p:sp>
        <p:nvSpPr>
          <p:cNvPr id="3" name="Content Placeholder 2"/>
          <p:cNvSpPr>
            <a:spLocks noGrp="1"/>
          </p:cNvSpPr>
          <p:nvPr>
            <p:ph idx="1"/>
          </p:nvPr>
        </p:nvSpPr>
        <p:spPr>
          <a:xfrm>
            <a:off x="457200" y="1600200"/>
            <a:ext cx="4648200" cy="4525963"/>
          </a:xfrm>
        </p:spPr>
        <p:txBody>
          <a:bodyPr>
            <a:normAutofit fontScale="70000" lnSpcReduction="20000"/>
          </a:bodyPr>
          <a:lstStyle/>
          <a:p>
            <a:r>
              <a:rPr lang="en-US" dirty="0" smtClean="0"/>
              <a:t>The DCA Vantage is calibrated each time a new lot number of reagent is used or at least every 6 months.  </a:t>
            </a:r>
          </a:p>
          <a:p>
            <a:r>
              <a:rPr lang="en-US" dirty="0" smtClean="0"/>
              <a:t>The values for reagent calibration parameters are encoded onto the calibration card provided with each lot of reagent cartridges. </a:t>
            </a:r>
          </a:p>
          <a:p>
            <a:r>
              <a:rPr lang="en-US" dirty="0" smtClean="0"/>
              <a:t>Prior to use of a new lot of reagent cartridges, or every 6 months, the calibration code must be scanned.</a:t>
            </a:r>
          </a:p>
          <a:p>
            <a:r>
              <a:rPr lang="en-US" dirty="0" smtClean="0"/>
              <a:t>Insert the card above the dot on the analyzer barcode track with the barcode facing to the right. </a:t>
            </a:r>
          </a:p>
          <a:p>
            <a:r>
              <a:rPr lang="en-US" dirty="0" smtClean="0"/>
              <a:t>A beep will sound when the scan is successful. </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133600"/>
            <a:ext cx="3276600" cy="323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6495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Quality Control</a:t>
            </a:r>
            <a:endParaRPr lang="en-US" dirty="0">
              <a:solidFill>
                <a:schemeClr val="tx2">
                  <a:lumMod val="60000"/>
                  <a:lumOff val="40000"/>
                </a:schemeClr>
              </a:solidFill>
            </a:endParaRPr>
          </a:p>
        </p:txBody>
      </p:sp>
      <p:sp>
        <p:nvSpPr>
          <p:cNvPr id="3" name="Content Placeholder 2"/>
          <p:cNvSpPr>
            <a:spLocks noGrp="1"/>
          </p:cNvSpPr>
          <p:nvPr>
            <p:ph idx="1"/>
          </p:nvPr>
        </p:nvSpPr>
        <p:spPr>
          <a:xfrm>
            <a:off x="457200" y="1600200"/>
            <a:ext cx="4724400" cy="4724400"/>
          </a:xfrm>
        </p:spPr>
        <p:txBody>
          <a:bodyPr>
            <a:normAutofit fontScale="62500" lnSpcReduction="20000"/>
          </a:bodyPr>
          <a:lstStyle/>
          <a:p>
            <a:r>
              <a:rPr lang="en-US" dirty="0" smtClean="0"/>
              <a:t>Quality control must be run </a:t>
            </a:r>
            <a:r>
              <a:rPr lang="en-US" dirty="0"/>
              <a:t>on receipt of shipment for each lot number received, when patient results are in question and when trouble shooting the </a:t>
            </a:r>
            <a:r>
              <a:rPr lang="en-US" dirty="0" err="1"/>
              <a:t>analyzer</a:t>
            </a:r>
            <a:r>
              <a:rPr lang="en-US" dirty="0" err="1" smtClean="0"/>
              <a:t>Results</a:t>
            </a:r>
            <a:r>
              <a:rPr lang="en-US" dirty="0" smtClean="0"/>
              <a:t> </a:t>
            </a:r>
            <a:r>
              <a:rPr lang="en-US" dirty="0" smtClean="0"/>
              <a:t>must be acceptable before performing any patient testing. </a:t>
            </a:r>
          </a:p>
          <a:p>
            <a:r>
              <a:rPr lang="en-US" dirty="0" smtClean="0"/>
              <a:t>When opening a new box of controls the controls must be reconstituted before using. </a:t>
            </a:r>
          </a:p>
          <a:p>
            <a:r>
              <a:rPr lang="en-US" dirty="0" smtClean="0"/>
              <a:t>Once reconstituted, control vials are stable for 3 months.  </a:t>
            </a:r>
          </a:p>
          <a:p>
            <a:r>
              <a:rPr lang="en-US" dirty="0" smtClean="0"/>
              <a:t>Controls must be labeled with new 3 month expiration date. </a:t>
            </a:r>
          </a:p>
          <a:p>
            <a:r>
              <a:rPr lang="en-US" dirty="0" smtClean="0"/>
              <a:t>Controls must be kept refrigerated (2-8 degrees Celsius) when not in use. </a:t>
            </a:r>
          </a:p>
          <a:p>
            <a:r>
              <a:rPr lang="en-US" dirty="0" smtClean="0"/>
              <a:t>Quality control results must be recorded on the quality control log sheet. </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362200"/>
            <a:ext cx="2743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0975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labbe\Desktop\preparing Q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224" y="228600"/>
            <a:ext cx="8794376"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372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labbe\Desktop\running Q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0156"/>
            <a:ext cx="9144000" cy="565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5435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TotalTime>
  <Words>1246</Words>
  <Application>Microsoft Office PowerPoint</Application>
  <PresentationFormat>On-screen Show (4:3)</PresentationFormat>
  <Paragraphs>92</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DCA Vantage Analyzer for Hemoglobin A1c in Blood</vt:lpstr>
      <vt:lpstr>Parts of the DCA System</vt:lpstr>
      <vt:lpstr>Analyzer</vt:lpstr>
      <vt:lpstr>Reagent Cartridge</vt:lpstr>
      <vt:lpstr>Capillary Holder</vt:lpstr>
      <vt:lpstr>Calibration Card</vt:lpstr>
      <vt:lpstr>Quality Control</vt:lpstr>
      <vt:lpstr>PowerPoint Presentation</vt:lpstr>
      <vt:lpstr>PowerPoint Presentation</vt:lpstr>
      <vt:lpstr>Testing a patient sample</vt:lpstr>
      <vt:lpstr>Testing a patient sample</vt:lpstr>
      <vt:lpstr>Testing a patient sample</vt:lpstr>
      <vt:lpstr>Testing a patient sample</vt:lpstr>
      <vt:lpstr>Testing a patient sample</vt:lpstr>
      <vt:lpstr>Testing a patient sample </vt:lpstr>
      <vt:lpstr>Testing a patient sample</vt:lpstr>
      <vt:lpstr>Maintenance</vt:lpstr>
      <vt:lpstr>Limitations</vt:lpstr>
      <vt:lpstr>Limitations continued</vt:lpstr>
    </vt:vector>
  </TitlesOfParts>
  <Company>Concord Hospital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M. Labbe</dc:creator>
  <cp:lastModifiedBy>Amy Kelso </cp:lastModifiedBy>
  <cp:revision>24</cp:revision>
  <dcterms:created xsi:type="dcterms:W3CDTF">2017-07-31T16:13:56Z</dcterms:created>
  <dcterms:modified xsi:type="dcterms:W3CDTF">2020-06-11T15:32:49Z</dcterms:modified>
</cp:coreProperties>
</file>