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8" r:id="rId3"/>
    <p:sldId id="259" r:id="rId4"/>
    <p:sldId id="263" r:id="rId5"/>
    <p:sldId id="260" r:id="rId6"/>
    <p:sldId id="264" r:id="rId7"/>
    <p:sldId id="261" r:id="rId8"/>
    <p:sldId id="262" r:id="rId9"/>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60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C7B10DCE-FB8E-4E4E-B036-7E9B9A6DBD1F}" type="datetimeFigureOut">
              <a:rPr lang="en-US" smtClean="0"/>
              <a:t>2/18/2021</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79E5DFBC-BC30-4042-9215-04943C124CBA}" type="slidenum">
              <a:rPr lang="en-US" smtClean="0"/>
              <a:t>‹#›</a:t>
            </a:fld>
            <a:endParaRPr lang="en-US"/>
          </a:p>
        </p:txBody>
      </p:sp>
    </p:spTree>
    <p:extLst>
      <p:ext uri="{BB962C8B-B14F-4D97-AF65-F5344CB8AC3E}">
        <p14:creationId xmlns:p14="http://schemas.microsoft.com/office/powerpoint/2010/main" val="2284286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86BD3A6D-C375-4509-9D0F-74740E938960}" type="datetimeFigureOut">
              <a:rPr lang="en-US" smtClean="0"/>
              <a:t>2/18/2021</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99F79962-8EFF-4168-9FFD-2DFE6FDC9E1A}" type="slidenum">
              <a:rPr lang="en-US" smtClean="0"/>
              <a:t>‹#›</a:t>
            </a:fld>
            <a:endParaRPr lang="en-US"/>
          </a:p>
        </p:txBody>
      </p:sp>
    </p:spTree>
    <p:extLst>
      <p:ext uri="{BB962C8B-B14F-4D97-AF65-F5344CB8AC3E}">
        <p14:creationId xmlns:p14="http://schemas.microsoft.com/office/powerpoint/2010/main" val="255089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F79962-8EFF-4168-9FFD-2DFE6FDC9E1A}" type="slidenum">
              <a:rPr lang="en-US" smtClean="0"/>
              <a:t>1</a:t>
            </a:fld>
            <a:endParaRPr lang="en-US"/>
          </a:p>
        </p:txBody>
      </p:sp>
    </p:spTree>
    <p:extLst>
      <p:ext uri="{BB962C8B-B14F-4D97-AF65-F5344CB8AC3E}">
        <p14:creationId xmlns:p14="http://schemas.microsoft.com/office/powerpoint/2010/main" val="839907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4772FB-B3D7-4B5A-968A-604AA0A4B9E5}" type="datetime1">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2281924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EFE921-89C7-4133-A7E7-8AB82D1E36BE}" type="datetime1">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2320667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678620-754C-472D-9AE5-1779AFB91E02}" type="datetime1">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114565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76BD9-F71F-4A29-99C7-134B8C8C96A5}" type="datetime1">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190244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C94E4-1F36-4FF7-8529-390D75D09BBA}" type="datetime1">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216347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D68AF5-7B39-4CA4-B08D-818E0C4551F2}" type="datetime1">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1347742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12DF97-1F25-4EF0-9F41-DD73EF591185}" type="datetime1">
              <a:rPr lang="en-US" smtClean="0"/>
              <a:t>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65345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C0663-84D1-4443-9D83-A225165B16C3}" type="datetime1">
              <a:rPr lang="en-US" smtClean="0"/>
              <a:t>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803221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E1A21-4D6A-4F45-A433-8105849C66DA}" type="datetime1">
              <a:rPr lang="en-US" smtClean="0"/>
              <a:t>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152377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F751E8-2D6B-4B8C-8B16-D70136A1FFC4}" type="datetime1">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1621070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5497DC-A25D-49EA-8983-13ACDC5355F8}" type="datetime1">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558CF-CA25-4082-8E1F-8E1953E5AB4D}" type="slidenum">
              <a:rPr lang="en-US" smtClean="0"/>
              <a:t>‹#›</a:t>
            </a:fld>
            <a:endParaRPr lang="en-US"/>
          </a:p>
        </p:txBody>
      </p:sp>
    </p:spTree>
    <p:extLst>
      <p:ext uri="{BB962C8B-B14F-4D97-AF65-F5344CB8AC3E}">
        <p14:creationId xmlns:p14="http://schemas.microsoft.com/office/powerpoint/2010/main" val="329468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EA45B-3B59-4EE4-A094-6073B91F50A8}" type="datetime1">
              <a:rPr lang="en-US" smtClean="0"/>
              <a:t>2/18/2021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558CF-CA25-4082-8E1F-8E1953E5AB4D}" type="slidenum">
              <a:rPr lang="en-US" smtClean="0"/>
              <a:t>‹#›</a:t>
            </a:fld>
            <a:endParaRPr lang="en-US"/>
          </a:p>
        </p:txBody>
      </p:sp>
    </p:spTree>
    <p:extLst>
      <p:ext uri="{BB962C8B-B14F-4D97-AF65-F5344CB8AC3E}">
        <p14:creationId xmlns:p14="http://schemas.microsoft.com/office/powerpoint/2010/main" val="3631927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Right Spot pH </a:t>
            </a:r>
            <a:r>
              <a:rPr lang="en-US" dirty="0" smtClean="0"/>
              <a:t>Indicator</a:t>
            </a:r>
            <a:br>
              <a:rPr lang="en-US" dirty="0" smtClean="0"/>
            </a:br>
            <a:r>
              <a:rPr lang="en-US" dirty="0"/>
              <a:t/>
            </a:r>
            <a:br>
              <a:rPr lang="en-US" dirty="0"/>
            </a:br>
            <a:endParaRPr lang="en-US" dirty="0"/>
          </a:p>
        </p:txBody>
      </p:sp>
      <p:pic>
        <p:nvPicPr>
          <p:cNvPr id="4" name="Picture 3"/>
          <p:cNvPicPr>
            <a:picLocks noChangeAspect="1"/>
          </p:cNvPicPr>
          <p:nvPr/>
        </p:nvPicPr>
        <p:blipFill>
          <a:blip r:embed="rId3"/>
          <a:stretch>
            <a:fillRect/>
          </a:stretch>
        </p:blipFill>
        <p:spPr>
          <a:xfrm>
            <a:off x="3852862" y="3275956"/>
            <a:ext cx="4486275" cy="2752725"/>
          </a:xfrm>
          <a:prstGeom prst="rect">
            <a:avLst/>
          </a:prstGeom>
        </p:spPr>
      </p:pic>
      <p:sp>
        <p:nvSpPr>
          <p:cNvPr id="6" name="Slide Number Placeholder 5"/>
          <p:cNvSpPr>
            <a:spLocks noGrp="1"/>
          </p:cNvSpPr>
          <p:nvPr>
            <p:ph type="sldNum" sz="quarter" idx="12"/>
          </p:nvPr>
        </p:nvSpPr>
        <p:spPr/>
        <p:txBody>
          <a:bodyPr/>
          <a:lstStyle/>
          <a:p>
            <a:fld id="{AEB558CF-CA25-4082-8E1F-8E1953E5AB4D}" type="slidenum">
              <a:rPr lang="en-US" smtClean="0"/>
              <a:t>1</a:t>
            </a:fld>
            <a:endParaRPr lang="en-US"/>
          </a:p>
        </p:txBody>
      </p:sp>
    </p:spTree>
    <p:extLst>
      <p:ext uri="{BB962C8B-B14F-4D97-AF65-F5344CB8AC3E}">
        <p14:creationId xmlns:p14="http://schemas.microsoft.com/office/powerpoint/2010/main" val="2685758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Double click </a:t>
            </a:r>
            <a:r>
              <a:rPr lang="en-US" dirty="0" smtClean="0"/>
              <a:t>on the blue background text for the link to the video</a:t>
            </a:r>
            <a:endParaRPr lang="en-US" dirty="0"/>
          </a:p>
        </p:txBody>
      </p:sp>
      <p:graphicFrame>
        <p:nvGraphicFramePr>
          <p:cNvPr id="5" name="Content Placeholder 4"/>
          <p:cNvGraphicFramePr>
            <a:graphicFrameLocks noGrp="1" noChangeAspect="1"/>
          </p:cNvGraphicFramePr>
          <p:nvPr>
            <p:ph idx="1"/>
            <p:extLst>
              <p:ext uri="{D42A27DB-BD31-4B8C-83A1-F6EECF244321}">
                <p14:modId xmlns:p14="http://schemas.microsoft.com/office/powerpoint/2010/main" val="4247974574"/>
              </p:ext>
            </p:extLst>
          </p:nvPr>
        </p:nvGraphicFramePr>
        <p:xfrm>
          <a:off x="702275" y="1690688"/>
          <a:ext cx="10515600" cy="1085850"/>
        </p:xfrm>
        <a:graphic>
          <a:graphicData uri="http://schemas.openxmlformats.org/presentationml/2006/ole">
            <mc:AlternateContent xmlns:mc="http://schemas.openxmlformats.org/markup-compatibility/2006">
              <mc:Choice xmlns:v="urn:schemas-microsoft-com:vml" Requires="v">
                <p:oleObj spid="_x0000_s1031" name="Packager Shell Object" showAsIcon="1" r:id="rId3" imgW="5167800" imgH="532800" progId="Package">
                  <p:embed/>
                </p:oleObj>
              </mc:Choice>
              <mc:Fallback>
                <p:oleObj name="Packager Shell Object" showAsIcon="1" r:id="rId3" imgW="5167800" imgH="532800" progId="Package">
                  <p:embed/>
                  <p:pic>
                    <p:nvPicPr>
                      <p:cNvPr id="0" name=""/>
                      <p:cNvPicPr/>
                      <p:nvPr/>
                    </p:nvPicPr>
                    <p:blipFill>
                      <a:blip r:embed="rId4"/>
                      <a:stretch>
                        <a:fillRect/>
                      </a:stretch>
                    </p:blipFill>
                    <p:spPr>
                      <a:xfrm>
                        <a:off x="702275" y="1690688"/>
                        <a:ext cx="10515600" cy="1085850"/>
                      </a:xfrm>
                      <a:prstGeom prst="rect">
                        <a:avLst/>
                      </a:prstGeom>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oleObj>
              </mc:Fallback>
            </mc:AlternateContent>
          </a:graphicData>
        </a:graphic>
      </p:graphicFrame>
      <p:pic>
        <p:nvPicPr>
          <p:cNvPr id="6" name="Picture 5"/>
          <p:cNvPicPr>
            <a:picLocks noChangeAspect="1"/>
          </p:cNvPicPr>
          <p:nvPr/>
        </p:nvPicPr>
        <p:blipFill>
          <a:blip r:embed="rId5"/>
          <a:stretch>
            <a:fillRect/>
          </a:stretch>
        </p:blipFill>
        <p:spPr>
          <a:xfrm>
            <a:off x="657225" y="3026420"/>
            <a:ext cx="11534775" cy="3505200"/>
          </a:xfrm>
          <a:prstGeom prst="rect">
            <a:avLst/>
          </a:prstGeom>
        </p:spPr>
      </p:pic>
      <p:sp>
        <p:nvSpPr>
          <p:cNvPr id="4" name="Slide Number Placeholder 3"/>
          <p:cNvSpPr>
            <a:spLocks noGrp="1"/>
          </p:cNvSpPr>
          <p:nvPr>
            <p:ph type="sldNum" sz="quarter" idx="12"/>
          </p:nvPr>
        </p:nvSpPr>
        <p:spPr/>
        <p:txBody>
          <a:bodyPr/>
          <a:lstStyle/>
          <a:p>
            <a:fld id="{AEB558CF-CA25-4082-8E1F-8E1953E5AB4D}" type="slidenum">
              <a:rPr lang="en-US" smtClean="0"/>
              <a:t>2</a:t>
            </a:fld>
            <a:endParaRPr lang="en-US"/>
          </a:p>
        </p:txBody>
      </p:sp>
    </p:spTree>
    <p:extLst>
      <p:ext uri="{BB962C8B-B14F-4D97-AF65-F5344CB8AC3E}">
        <p14:creationId xmlns:p14="http://schemas.microsoft.com/office/powerpoint/2010/main" val="3950930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Description &amp; Indications for Use:</a:t>
            </a:r>
            <a:endParaRPr lang="en-US" dirty="0"/>
          </a:p>
        </p:txBody>
      </p:sp>
      <p:sp>
        <p:nvSpPr>
          <p:cNvPr id="3" name="Content Placeholder 2"/>
          <p:cNvSpPr>
            <a:spLocks noGrp="1"/>
          </p:cNvSpPr>
          <p:nvPr>
            <p:ph idx="1"/>
          </p:nvPr>
        </p:nvSpPr>
        <p:spPr/>
        <p:txBody>
          <a:bodyPr/>
          <a:lstStyle/>
          <a:p>
            <a:r>
              <a:rPr lang="en-US" dirty="0"/>
              <a:t>The </a:t>
            </a:r>
            <a:r>
              <a:rPr lang="en-US" b="1" dirty="0" err="1"/>
              <a:t>RightSpot</a:t>
            </a:r>
            <a:r>
              <a:rPr lang="en-US" b="1" dirty="0"/>
              <a:t>™ pH Indicator </a:t>
            </a:r>
            <a:r>
              <a:rPr lang="en-US" dirty="0"/>
              <a:t>is an in vitro diagnostic pH test for the evaluation of </a:t>
            </a:r>
            <a:r>
              <a:rPr lang="en-US" dirty="0" smtClean="0"/>
              <a:t>gastric acidity</a:t>
            </a:r>
            <a:r>
              <a:rPr lang="en-US" dirty="0"/>
              <a:t>. It can detect pH from 4.5-7.0</a:t>
            </a:r>
            <a:r>
              <a:rPr lang="en-US" dirty="0" smtClean="0"/>
              <a:t>.</a:t>
            </a:r>
          </a:p>
          <a:p>
            <a:r>
              <a:rPr lang="en-US" dirty="0"/>
              <a:t>The </a:t>
            </a:r>
            <a:r>
              <a:rPr lang="en-US" b="1" dirty="0" err="1"/>
              <a:t>RightSpot</a:t>
            </a:r>
            <a:r>
              <a:rPr lang="en-US" b="1" dirty="0"/>
              <a:t> pH Indicator </a:t>
            </a:r>
            <a:r>
              <a:rPr lang="en-US" dirty="0"/>
              <a:t>can be used to assess gastric acidity for tubes intended to end </a:t>
            </a:r>
            <a:r>
              <a:rPr lang="en-US" dirty="0" smtClean="0"/>
              <a:t>in the </a:t>
            </a:r>
            <a:r>
              <a:rPr lang="en-US" dirty="0"/>
              <a:t>stomach. Determination of acceptable gastric pH reading should be done according to </a:t>
            </a:r>
            <a:r>
              <a:rPr lang="en-US" dirty="0" smtClean="0"/>
              <a:t>your institutions </a:t>
            </a:r>
            <a:r>
              <a:rPr lang="en-US" dirty="0"/>
              <a:t>policy. A low pH would indicate gastric acidity</a:t>
            </a:r>
            <a:r>
              <a:rPr lang="en-US" dirty="0" smtClean="0"/>
              <a:t>.</a:t>
            </a:r>
          </a:p>
          <a:p>
            <a:endParaRPr lang="en-US" dirty="0"/>
          </a:p>
        </p:txBody>
      </p:sp>
      <p:pic>
        <p:nvPicPr>
          <p:cNvPr id="4" name="Picture 3"/>
          <p:cNvPicPr>
            <a:picLocks noChangeAspect="1"/>
          </p:cNvPicPr>
          <p:nvPr/>
        </p:nvPicPr>
        <p:blipFill>
          <a:blip r:embed="rId2"/>
          <a:stretch>
            <a:fillRect/>
          </a:stretch>
        </p:blipFill>
        <p:spPr>
          <a:xfrm>
            <a:off x="4070181" y="4300151"/>
            <a:ext cx="4051638" cy="2416904"/>
          </a:xfrm>
          <a:prstGeom prst="rect">
            <a:avLst/>
          </a:prstGeom>
        </p:spPr>
      </p:pic>
      <p:sp>
        <p:nvSpPr>
          <p:cNvPr id="6" name="Slide Number Placeholder 5"/>
          <p:cNvSpPr>
            <a:spLocks noGrp="1"/>
          </p:cNvSpPr>
          <p:nvPr>
            <p:ph type="sldNum" sz="quarter" idx="12"/>
          </p:nvPr>
        </p:nvSpPr>
        <p:spPr/>
        <p:txBody>
          <a:bodyPr/>
          <a:lstStyle/>
          <a:p>
            <a:fld id="{AEB558CF-CA25-4082-8E1F-8E1953E5AB4D}" type="slidenum">
              <a:rPr lang="en-US" smtClean="0"/>
              <a:t>3</a:t>
            </a:fld>
            <a:endParaRPr lang="en-US"/>
          </a:p>
        </p:txBody>
      </p:sp>
    </p:spTree>
    <p:extLst>
      <p:ext uri="{BB962C8B-B14F-4D97-AF65-F5344CB8AC3E}">
        <p14:creationId xmlns:p14="http://schemas.microsoft.com/office/powerpoint/2010/main" val="140864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5772"/>
          </a:xfrm>
        </p:spPr>
        <p:txBody>
          <a:bodyPr>
            <a:normAutofit fontScale="90000"/>
          </a:bodyPr>
          <a:lstStyle/>
          <a:p>
            <a:pPr algn="ctr"/>
            <a:r>
              <a:rPr lang="en-US" dirty="0" smtClean="0"/>
              <a:t>General Information:</a:t>
            </a:r>
            <a:endParaRPr lang="en-US" dirty="0"/>
          </a:p>
        </p:txBody>
      </p:sp>
      <p:sp>
        <p:nvSpPr>
          <p:cNvPr id="3" name="Content Placeholder 2"/>
          <p:cNvSpPr>
            <a:spLocks noGrp="1"/>
          </p:cNvSpPr>
          <p:nvPr>
            <p:ph idx="1"/>
          </p:nvPr>
        </p:nvSpPr>
        <p:spPr>
          <a:xfrm>
            <a:off x="838200" y="1121289"/>
            <a:ext cx="10515600" cy="5464861"/>
          </a:xfrm>
        </p:spPr>
        <p:txBody>
          <a:bodyPr>
            <a:normAutofit lnSpcReduction="10000"/>
          </a:bodyPr>
          <a:lstStyle/>
          <a:p>
            <a:r>
              <a:rPr lang="en-US" dirty="0"/>
              <a:t>The </a:t>
            </a:r>
            <a:r>
              <a:rPr lang="en-US" dirty="0" err="1"/>
              <a:t>RightBio</a:t>
            </a:r>
            <a:r>
              <a:rPr lang="en-US" dirty="0"/>
              <a:t> Metrics products are the only FDA cleared/CLIA waived pH indicators for confirming gastric acidity for tubes ending in the stomach. pH paper and strips are not FDA cleared or CLIA waived. Additionally, </a:t>
            </a:r>
            <a:r>
              <a:rPr lang="en-US" dirty="0" err="1"/>
              <a:t>RightBio</a:t>
            </a:r>
            <a:r>
              <a:rPr lang="en-US" dirty="0"/>
              <a:t> Metrics devices are fully enclosed systems that </a:t>
            </a:r>
            <a:r>
              <a:rPr lang="en-US" dirty="0" smtClean="0"/>
              <a:t>protect </a:t>
            </a:r>
            <a:r>
              <a:rPr lang="en-US" dirty="0"/>
              <a:t>from gastric acid exposure and do not require calibration</a:t>
            </a:r>
            <a:r>
              <a:rPr lang="en-US" dirty="0" smtClean="0"/>
              <a:t>.</a:t>
            </a:r>
          </a:p>
          <a:p>
            <a:r>
              <a:rPr lang="en-US" dirty="0"/>
              <a:t>T</a:t>
            </a:r>
            <a:r>
              <a:rPr lang="en-US" dirty="0" smtClean="0"/>
              <a:t>he </a:t>
            </a:r>
            <a:r>
              <a:rPr lang="en-US" dirty="0"/>
              <a:t>pH indicators and the syringe used to withdraw aspirate cannot be reused. Once aspirate is obtained, please remove the pH indicator with the syringe attached and dispose of according to your hospitals policy</a:t>
            </a:r>
            <a:r>
              <a:rPr lang="en-US" dirty="0" smtClean="0"/>
              <a:t>.</a:t>
            </a:r>
          </a:p>
          <a:p>
            <a:r>
              <a:rPr lang="en-US" dirty="0"/>
              <a:t>You do </a:t>
            </a:r>
            <a:r>
              <a:rPr lang="en-US" b="1" dirty="0"/>
              <a:t>NOT</a:t>
            </a:r>
            <a:r>
              <a:rPr lang="en-US" dirty="0"/>
              <a:t> need to calibrate or do quality controls on the </a:t>
            </a:r>
            <a:r>
              <a:rPr lang="en-US" dirty="0" err="1"/>
              <a:t>RightSpotpH</a:t>
            </a:r>
            <a:r>
              <a:rPr lang="en-US" baseline="30000" dirty="0"/>
              <a:t>®</a:t>
            </a:r>
            <a:r>
              <a:rPr lang="en-US" dirty="0"/>
              <a:t> indicators. Unlike pH paper or strips, our pH indicators are protected from light, air and humidity which are the three environmental factors that make un-protected pH strips/paper inaccurate</a:t>
            </a:r>
            <a:endParaRPr lang="en-US" dirty="0"/>
          </a:p>
        </p:txBody>
      </p:sp>
      <p:sp>
        <p:nvSpPr>
          <p:cNvPr id="5" name="Slide Number Placeholder 4"/>
          <p:cNvSpPr>
            <a:spLocks noGrp="1"/>
          </p:cNvSpPr>
          <p:nvPr>
            <p:ph type="sldNum" sz="quarter" idx="12"/>
          </p:nvPr>
        </p:nvSpPr>
        <p:spPr/>
        <p:txBody>
          <a:bodyPr/>
          <a:lstStyle/>
          <a:p>
            <a:fld id="{AEB558CF-CA25-4082-8E1F-8E1953E5AB4D}" type="slidenum">
              <a:rPr lang="en-US" smtClean="0"/>
              <a:t>4</a:t>
            </a:fld>
            <a:endParaRPr lang="en-US"/>
          </a:p>
        </p:txBody>
      </p:sp>
    </p:spTree>
    <p:extLst>
      <p:ext uri="{BB962C8B-B14F-4D97-AF65-F5344CB8AC3E}">
        <p14:creationId xmlns:p14="http://schemas.microsoft.com/office/powerpoint/2010/main" val="2548876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INITIAL PLACEMENT </a:t>
            </a:r>
            <a:r>
              <a:rPr lang="en-US" dirty="0"/>
              <a:t>INSTRUCTIONS FOR USE:</a:t>
            </a:r>
            <a:endParaRPr lang="en-US" dirty="0"/>
          </a:p>
        </p:txBody>
      </p:sp>
      <p:sp>
        <p:nvSpPr>
          <p:cNvPr id="3" name="Content Placeholder 2"/>
          <p:cNvSpPr>
            <a:spLocks noGrp="1"/>
          </p:cNvSpPr>
          <p:nvPr>
            <p:ph sz="half" idx="1"/>
          </p:nvPr>
        </p:nvSpPr>
        <p:spPr/>
        <p:txBody>
          <a:bodyPr>
            <a:normAutofit fontScale="55000" lnSpcReduction="20000"/>
          </a:bodyPr>
          <a:lstStyle/>
          <a:p>
            <a:r>
              <a:rPr lang="en-US" dirty="0"/>
              <a:t>1. Use a syringe and pull back .5-20cc depending on patient size and tube type. (Fig. A).</a:t>
            </a:r>
          </a:p>
          <a:p>
            <a:r>
              <a:rPr lang="en-US" dirty="0"/>
              <a:t>2. Attach the syringe to the </a:t>
            </a:r>
            <a:r>
              <a:rPr lang="en-US" b="1" dirty="0" err="1"/>
              <a:t>RightSpot</a:t>
            </a:r>
            <a:r>
              <a:rPr lang="en-US" b="1" dirty="0"/>
              <a:t> pH Indicator.</a:t>
            </a:r>
          </a:p>
          <a:p>
            <a:r>
              <a:rPr lang="en-US" dirty="0"/>
              <a:t>3. Attach the </a:t>
            </a:r>
            <a:r>
              <a:rPr lang="en-US" b="1" dirty="0" err="1"/>
              <a:t>RightSpot</a:t>
            </a:r>
            <a:r>
              <a:rPr lang="en-US" b="1" dirty="0"/>
              <a:t> pH Indicator </a:t>
            </a:r>
            <a:r>
              <a:rPr lang="en-US" dirty="0"/>
              <a:t>to the proximal end of the gastric tube.</a:t>
            </a:r>
          </a:p>
          <a:p>
            <a:r>
              <a:rPr lang="en-US" dirty="0"/>
              <a:t>4. </a:t>
            </a:r>
            <a:r>
              <a:rPr lang="en-US" dirty="0" err="1"/>
              <a:t>Insuate</a:t>
            </a:r>
            <a:r>
              <a:rPr lang="en-US" dirty="0"/>
              <a:t> the air to remove the tip of tube from stomach wall. (Fig. B).</a:t>
            </a:r>
          </a:p>
          <a:p>
            <a:r>
              <a:rPr lang="en-US" dirty="0"/>
              <a:t>5. Hold the syringe with it attached to the Indicator. (Fig. C). While OBSERVING the </a:t>
            </a:r>
            <a:r>
              <a:rPr lang="en-US" b="1" dirty="0" err="1" smtClean="0"/>
              <a:t>RightSpot</a:t>
            </a:r>
            <a:r>
              <a:rPr lang="en-US" b="1" dirty="0" smtClean="0"/>
              <a:t> pH </a:t>
            </a:r>
            <a:r>
              <a:rPr lang="en-US" b="1" dirty="0"/>
              <a:t>Indicator </a:t>
            </a:r>
            <a:r>
              <a:rPr lang="en-US" dirty="0"/>
              <a:t>strip, begin aspirating contents; slowly aspirate </a:t>
            </a:r>
            <a:r>
              <a:rPr lang="en-US" dirty="0" smtClean="0"/>
              <a:t>fluid </a:t>
            </a:r>
            <a:r>
              <a:rPr lang="en-US" dirty="0"/>
              <a:t>to achieve saturation </a:t>
            </a:r>
            <a:r>
              <a:rPr lang="en-US" dirty="0" smtClean="0"/>
              <a:t>of the </a:t>
            </a:r>
            <a:r>
              <a:rPr lang="en-US" b="1" dirty="0" err="1"/>
              <a:t>RightSpot</a:t>
            </a:r>
            <a:r>
              <a:rPr lang="en-US" b="1" dirty="0"/>
              <a:t> pH Indicator </a:t>
            </a:r>
            <a:r>
              <a:rPr lang="en-US" dirty="0"/>
              <a:t>strip. Stop aspirating once the Indicator has changed color</a:t>
            </a:r>
            <a:r>
              <a:rPr lang="en-US" dirty="0" smtClean="0"/>
              <a:t>. </a:t>
            </a:r>
            <a:r>
              <a:rPr lang="en-US" dirty="0" smtClean="0">
                <a:solidFill>
                  <a:srgbClr val="FF0000"/>
                </a:solidFill>
              </a:rPr>
              <a:t>(Fig. E</a:t>
            </a:r>
            <a:r>
              <a:rPr lang="en-US" dirty="0" smtClean="0"/>
              <a:t>) Aspirate needed ~0.022cc - ~0.5cc depending.</a:t>
            </a:r>
            <a:endParaRPr lang="en-US" dirty="0"/>
          </a:p>
          <a:p>
            <a:r>
              <a:rPr lang="en-US" b="1" dirty="0"/>
              <a:t>KEEP EYE ON INDICATOR. TEST IS ONLY VALID IF YOU SEE THE COLOR CHANGE</a:t>
            </a:r>
            <a:r>
              <a:rPr lang="en-US" b="1" dirty="0" smtClean="0"/>
              <a:t>. </a:t>
            </a:r>
            <a:r>
              <a:rPr lang="en-US" dirty="0">
                <a:solidFill>
                  <a:srgbClr val="FF0000"/>
                </a:solidFill>
              </a:rPr>
              <a:t>(Fig. E</a:t>
            </a:r>
            <a:r>
              <a:rPr lang="en-US" dirty="0" smtClean="0">
                <a:solidFill>
                  <a:srgbClr val="FF0000"/>
                </a:solidFill>
              </a:rPr>
              <a:t>)</a:t>
            </a:r>
            <a:endParaRPr lang="en-US" b="1" dirty="0">
              <a:solidFill>
                <a:srgbClr val="FF0000"/>
              </a:solidFill>
            </a:endParaRPr>
          </a:p>
          <a:p>
            <a:r>
              <a:rPr lang="en-US" dirty="0"/>
              <a:t>6. View the color change on the </a:t>
            </a:r>
            <a:r>
              <a:rPr lang="en-US" b="1" dirty="0" err="1"/>
              <a:t>RightSpot</a:t>
            </a:r>
            <a:r>
              <a:rPr lang="en-US" b="1" dirty="0"/>
              <a:t> pH Indicator </a:t>
            </a:r>
            <a:r>
              <a:rPr lang="en-US" dirty="0"/>
              <a:t>strip and compare it to the </a:t>
            </a:r>
            <a:r>
              <a:rPr lang="en-US" dirty="0" err="1" smtClean="0"/>
              <a:t>RightSpot</a:t>
            </a:r>
            <a:r>
              <a:rPr lang="en-US" dirty="0" smtClean="0"/>
              <a:t> pH </a:t>
            </a:r>
            <a:r>
              <a:rPr lang="en-US" dirty="0"/>
              <a:t>reference label on the shaft. Record this pH reading according to your institution’s policy</a:t>
            </a:r>
            <a:r>
              <a:rPr lang="en-US" dirty="0" smtClean="0"/>
              <a:t>. </a:t>
            </a:r>
            <a:r>
              <a:rPr lang="en-US" dirty="0">
                <a:solidFill>
                  <a:srgbClr val="FF0000"/>
                </a:solidFill>
              </a:rPr>
              <a:t>(Fig. E)</a:t>
            </a:r>
          </a:p>
          <a:p>
            <a:r>
              <a:rPr lang="en-US" b="1" dirty="0" smtClean="0">
                <a:solidFill>
                  <a:srgbClr val="FF0000"/>
                </a:solidFill>
              </a:rPr>
              <a:t>Read within two minutes of the color change.</a:t>
            </a:r>
            <a:endParaRPr lang="en-US" b="1" dirty="0">
              <a:solidFill>
                <a:srgbClr val="FF0000"/>
              </a:solidFill>
            </a:endParaRPr>
          </a:p>
        </p:txBody>
      </p:sp>
      <p:pic>
        <p:nvPicPr>
          <p:cNvPr id="5" name="Content Placeholder 4"/>
          <p:cNvPicPr>
            <a:picLocks noGrp="1" noChangeAspect="1"/>
          </p:cNvPicPr>
          <p:nvPr>
            <p:ph sz="half" idx="2"/>
          </p:nvPr>
        </p:nvPicPr>
        <p:blipFill>
          <a:blip r:embed="rId2"/>
          <a:stretch>
            <a:fillRect/>
          </a:stretch>
        </p:blipFill>
        <p:spPr>
          <a:xfrm>
            <a:off x="6698904" y="1825625"/>
            <a:ext cx="1580123" cy="1665535"/>
          </a:xfrm>
          <a:prstGeom prst="rect">
            <a:avLst/>
          </a:prstGeom>
        </p:spPr>
      </p:pic>
      <p:pic>
        <p:nvPicPr>
          <p:cNvPr id="6" name="Picture 5"/>
          <p:cNvPicPr>
            <a:picLocks noChangeAspect="1"/>
          </p:cNvPicPr>
          <p:nvPr/>
        </p:nvPicPr>
        <p:blipFill>
          <a:blip r:embed="rId3"/>
          <a:stretch>
            <a:fillRect/>
          </a:stretch>
        </p:blipFill>
        <p:spPr>
          <a:xfrm>
            <a:off x="9181069" y="1825625"/>
            <a:ext cx="1556951" cy="1663383"/>
          </a:xfrm>
          <a:prstGeom prst="rect">
            <a:avLst/>
          </a:prstGeom>
        </p:spPr>
      </p:pic>
      <p:pic>
        <p:nvPicPr>
          <p:cNvPr id="7" name="Picture 6"/>
          <p:cNvPicPr>
            <a:picLocks noChangeAspect="1"/>
          </p:cNvPicPr>
          <p:nvPr/>
        </p:nvPicPr>
        <p:blipFill>
          <a:blip r:embed="rId4"/>
          <a:stretch>
            <a:fillRect/>
          </a:stretch>
        </p:blipFill>
        <p:spPr>
          <a:xfrm>
            <a:off x="6698904" y="3781167"/>
            <a:ext cx="1742707" cy="1853515"/>
          </a:xfrm>
          <a:prstGeom prst="rect">
            <a:avLst/>
          </a:prstGeom>
        </p:spPr>
      </p:pic>
      <p:pic>
        <p:nvPicPr>
          <p:cNvPr id="8" name="Picture 7"/>
          <p:cNvPicPr>
            <a:picLocks noChangeAspect="1"/>
          </p:cNvPicPr>
          <p:nvPr/>
        </p:nvPicPr>
        <p:blipFill>
          <a:blip r:embed="rId5"/>
          <a:stretch>
            <a:fillRect/>
          </a:stretch>
        </p:blipFill>
        <p:spPr>
          <a:xfrm>
            <a:off x="9238830" y="3664697"/>
            <a:ext cx="2114970" cy="2512266"/>
          </a:xfrm>
          <a:prstGeom prst="rect">
            <a:avLst/>
          </a:prstGeom>
        </p:spPr>
      </p:pic>
      <p:sp>
        <p:nvSpPr>
          <p:cNvPr id="9" name="Rectangle 8"/>
          <p:cNvSpPr/>
          <p:nvPr/>
        </p:nvSpPr>
        <p:spPr>
          <a:xfrm>
            <a:off x="8949428" y="3606328"/>
            <a:ext cx="2693773" cy="2760817"/>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p:cNvSpPr>
            <a:spLocks noGrp="1"/>
          </p:cNvSpPr>
          <p:nvPr>
            <p:ph type="sldNum" sz="quarter" idx="12"/>
          </p:nvPr>
        </p:nvSpPr>
        <p:spPr/>
        <p:txBody>
          <a:bodyPr/>
          <a:lstStyle/>
          <a:p>
            <a:fld id="{AEB558CF-CA25-4082-8E1F-8E1953E5AB4D}" type="slidenum">
              <a:rPr lang="en-US" smtClean="0"/>
              <a:t>5</a:t>
            </a:fld>
            <a:endParaRPr lang="en-US"/>
          </a:p>
        </p:txBody>
      </p:sp>
    </p:spTree>
    <p:extLst>
      <p:ext uri="{BB962C8B-B14F-4D97-AF65-F5344CB8AC3E}">
        <p14:creationId xmlns:p14="http://schemas.microsoft.com/office/powerpoint/2010/main" val="2040500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What if we cannot obtain aspirate?</a:t>
            </a:r>
            <a:endParaRPr lang="en-US" dirty="0"/>
          </a:p>
        </p:txBody>
      </p:sp>
      <p:sp>
        <p:nvSpPr>
          <p:cNvPr id="6" name="Content Placeholder 5"/>
          <p:cNvSpPr>
            <a:spLocks noGrp="1"/>
          </p:cNvSpPr>
          <p:nvPr>
            <p:ph idx="1"/>
          </p:nvPr>
        </p:nvSpPr>
        <p:spPr/>
        <p:txBody>
          <a:bodyPr>
            <a:normAutofit fontScale="92500" lnSpcReduction="10000"/>
          </a:bodyPr>
          <a:lstStyle/>
          <a:p>
            <a:r>
              <a:rPr lang="en-US" dirty="0"/>
              <a:t>An important first step to obtaining aspirate is to push a small amount of air into the NG/OG tube prior to attempting to get aspirate.  For infants 0.5-2cc, for pediatric patients 5-10cc and for adults 10cc or more. Please use your clinical judgement.</a:t>
            </a:r>
          </a:p>
          <a:p>
            <a:r>
              <a:rPr lang="en-US" dirty="0"/>
              <a:t>If you are still not able to obtain aspirate, lay the patient on their left side for 10 minutes, push air into the NG/OG tube again as directed and re-attempt.  In most cases if the NG/OG tube is in the stomach, aspirate will be obtained. If not, follow </a:t>
            </a:r>
            <a:r>
              <a:rPr lang="en-US" dirty="0" smtClean="0"/>
              <a:t>hospital </a:t>
            </a:r>
            <a:r>
              <a:rPr lang="en-US" dirty="0"/>
              <a:t>protocol for further instruction. For additional information on obtaining aspirate please note the following studies:</a:t>
            </a:r>
          </a:p>
          <a:p>
            <a:pPr lvl="1"/>
            <a:r>
              <a:rPr lang="en-US" i="1" dirty="0"/>
              <a:t>NHS Resource Set Initial Placement for Nasogastric and </a:t>
            </a:r>
            <a:r>
              <a:rPr lang="en-US" i="1" dirty="0" err="1"/>
              <a:t>Orogastric</a:t>
            </a:r>
            <a:r>
              <a:rPr lang="en-US" i="1" dirty="0"/>
              <a:t> Tubes</a:t>
            </a:r>
            <a:r>
              <a:rPr lang="en-US" dirty="0"/>
              <a:t>, July 2016</a:t>
            </a:r>
          </a:p>
          <a:p>
            <a:pPr lvl="1"/>
            <a:r>
              <a:rPr lang="en-US" i="1" dirty="0"/>
              <a:t>The Journal of Neonatology/Perinatology-Neonatal Intensive Care Journal</a:t>
            </a:r>
            <a:r>
              <a:rPr lang="en-US" dirty="0"/>
              <a:t>, Fall 2015, p. 64, Dr. Gregory Martin</a:t>
            </a:r>
          </a:p>
          <a:p>
            <a:endParaRPr lang="en-US" dirty="0"/>
          </a:p>
        </p:txBody>
      </p:sp>
      <p:sp>
        <p:nvSpPr>
          <p:cNvPr id="8" name="Slide Number Placeholder 7"/>
          <p:cNvSpPr>
            <a:spLocks noGrp="1"/>
          </p:cNvSpPr>
          <p:nvPr>
            <p:ph type="sldNum" sz="quarter" idx="12"/>
          </p:nvPr>
        </p:nvSpPr>
        <p:spPr/>
        <p:txBody>
          <a:bodyPr/>
          <a:lstStyle/>
          <a:p>
            <a:fld id="{AEB558CF-CA25-4082-8E1F-8E1953E5AB4D}" type="slidenum">
              <a:rPr lang="en-US" smtClean="0"/>
              <a:t>6</a:t>
            </a:fld>
            <a:endParaRPr lang="en-US"/>
          </a:p>
        </p:txBody>
      </p:sp>
    </p:spTree>
    <p:extLst>
      <p:ext uri="{BB962C8B-B14F-4D97-AF65-F5344CB8AC3E}">
        <p14:creationId xmlns:p14="http://schemas.microsoft.com/office/powerpoint/2010/main" val="251930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TO REMOVE </a:t>
            </a:r>
            <a:r>
              <a:rPr lang="en-US" b="1" dirty="0" err="1"/>
              <a:t>RightSpot</a:t>
            </a:r>
            <a:r>
              <a:rPr lang="en-US" b="1" dirty="0"/>
              <a:t> pH Indicator:</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a:t>1. To reduce exposure to stomach contents, DO NOT disconnect the </a:t>
            </a:r>
            <a:r>
              <a:rPr lang="en-US" b="1" dirty="0" err="1"/>
              <a:t>RightSpot</a:t>
            </a:r>
            <a:r>
              <a:rPr lang="en-US" b="1" dirty="0"/>
              <a:t> pH </a:t>
            </a:r>
            <a:r>
              <a:rPr lang="en-US" b="1" dirty="0" smtClean="0"/>
              <a:t>Indicator </a:t>
            </a:r>
            <a:r>
              <a:rPr lang="en-US" dirty="0" smtClean="0"/>
              <a:t>from </a:t>
            </a:r>
            <a:r>
              <a:rPr lang="en-US" dirty="0"/>
              <a:t>syringe.</a:t>
            </a:r>
          </a:p>
          <a:p>
            <a:r>
              <a:rPr lang="en-US" dirty="0"/>
              <a:t>2. Hold the </a:t>
            </a:r>
            <a:r>
              <a:rPr lang="en-US" b="1" dirty="0" err="1"/>
              <a:t>RightSpot</a:t>
            </a:r>
            <a:r>
              <a:rPr lang="en-US" b="1" dirty="0"/>
              <a:t> pH Indicator </a:t>
            </a:r>
            <a:r>
              <a:rPr lang="en-US" dirty="0"/>
              <a:t>above and away from the patient with the syringe </a:t>
            </a:r>
            <a:r>
              <a:rPr lang="en-US" dirty="0" smtClean="0"/>
              <a:t>tightly connected </a:t>
            </a:r>
            <a:r>
              <a:rPr lang="en-US" dirty="0"/>
              <a:t>to the Indicator.</a:t>
            </a:r>
          </a:p>
          <a:p>
            <a:r>
              <a:rPr lang="en-US" dirty="0"/>
              <a:t>3. Disconnect the </a:t>
            </a:r>
            <a:r>
              <a:rPr lang="en-US" b="1" dirty="0" err="1"/>
              <a:t>RightSpot</a:t>
            </a:r>
            <a:r>
              <a:rPr lang="en-US" b="1" dirty="0"/>
              <a:t> pH Indicator </a:t>
            </a:r>
            <a:r>
              <a:rPr lang="en-US" dirty="0"/>
              <a:t>from the gastric tube. (Fig. D).</a:t>
            </a:r>
          </a:p>
          <a:p>
            <a:r>
              <a:rPr lang="en-US" dirty="0"/>
              <a:t>4. Discard the </a:t>
            </a:r>
            <a:r>
              <a:rPr lang="en-US" b="1" dirty="0" err="1"/>
              <a:t>RightSpot</a:t>
            </a:r>
            <a:r>
              <a:rPr lang="en-US" b="1" dirty="0"/>
              <a:t> pH Indicator </a:t>
            </a:r>
            <a:r>
              <a:rPr lang="en-US" dirty="0"/>
              <a:t>and syringe according to your institution’s policy.</a:t>
            </a:r>
            <a:endParaRPr lang="en-US" dirty="0"/>
          </a:p>
        </p:txBody>
      </p:sp>
      <p:pic>
        <p:nvPicPr>
          <p:cNvPr id="5" name="Content Placeholder 4"/>
          <p:cNvPicPr>
            <a:picLocks noGrp="1" noChangeAspect="1"/>
          </p:cNvPicPr>
          <p:nvPr>
            <p:ph sz="half" idx="2"/>
          </p:nvPr>
        </p:nvPicPr>
        <p:blipFill>
          <a:blip r:embed="rId2"/>
          <a:stretch>
            <a:fillRect/>
          </a:stretch>
        </p:blipFill>
        <p:spPr>
          <a:xfrm>
            <a:off x="6724535" y="1825625"/>
            <a:ext cx="4076929" cy="4351338"/>
          </a:xfrm>
          <a:prstGeom prst="rect">
            <a:avLst/>
          </a:prstGeom>
        </p:spPr>
      </p:pic>
      <p:sp>
        <p:nvSpPr>
          <p:cNvPr id="7" name="Slide Number Placeholder 6"/>
          <p:cNvSpPr>
            <a:spLocks noGrp="1"/>
          </p:cNvSpPr>
          <p:nvPr>
            <p:ph type="sldNum" sz="quarter" idx="12"/>
          </p:nvPr>
        </p:nvSpPr>
        <p:spPr/>
        <p:txBody>
          <a:bodyPr/>
          <a:lstStyle/>
          <a:p>
            <a:fld id="{AEB558CF-CA25-4082-8E1F-8E1953E5AB4D}" type="slidenum">
              <a:rPr lang="en-US" smtClean="0"/>
              <a:t>7</a:t>
            </a:fld>
            <a:endParaRPr lang="en-US"/>
          </a:p>
        </p:txBody>
      </p:sp>
    </p:spTree>
    <p:extLst>
      <p:ext uri="{BB962C8B-B14F-4D97-AF65-F5344CB8AC3E}">
        <p14:creationId xmlns:p14="http://schemas.microsoft.com/office/powerpoint/2010/main" val="58309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PRECAUTIONS: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 Drinking water during tube insertion, H2 blockers and PPI may elevate pH reading.</a:t>
            </a:r>
          </a:p>
          <a:p>
            <a:pPr marL="0" indent="0">
              <a:buNone/>
            </a:pPr>
            <a:r>
              <a:rPr lang="en-US" dirty="0"/>
              <a:t>• The test is only valid if saturation of the Indicator is visualized.</a:t>
            </a:r>
          </a:p>
          <a:p>
            <a:pPr marL="0" indent="0">
              <a:buNone/>
            </a:pPr>
            <a:r>
              <a:rPr lang="en-US" dirty="0"/>
              <a:t>• Results should be interpreted in a well-lit area.</a:t>
            </a:r>
          </a:p>
          <a:p>
            <a:pPr marL="0" indent="0">
              <a:buNone/>
            </a:pPr>
            <a:r>
              <a:rPr lang="en-US" dirty="0"/>
              <a:t>• </a:t>
            </a:r>
            <a:r>
              <a:rPr lang="en-US" dirty="0">
                <a:solidFill>
                  <a:srgbClr val="FF0000"/>
                </a:solidFill>
              </a:rPr>
              <a:t>Reading of the </a:t>
            </a:r>
            <a:r>
              <a:rPr lang="en-US" b="1" dirty="0" err="1">
                <a:solidFill>
                  <a:srgbClr val="FF0000"/>
                </a:solidFill>
              </a:rPr>
              <a:t>RightSpot</a:t>
            </a:r>
            <a:r>
              <a:rPr lang="en-US" b="1" dirty="0">
                <a:solidFill>
                  <a:srgbClr val="FF0000"/>
                </a:solidFill>
              </a:rPr>
              <a:t> pH Indicator </a:t>
            </a:r>
            <a:r>
              <a:rPr lang="en-US" dirty="0">
                <a:solidFill>
                  <a:srgbClr val="FF0000"/>
                </a:solidFill>
              </a:rPr>
              <a:t>color change should be done within 2 minutes.</a:t>
            </a:r>
          </a:p>
          <a:p>
            <a:pPr marL="0" indent="0">
              <a:buNone/>
            </a:pPr>
            <a:r>
              <a:rPr lang="en-US" dirty="0"/>
              <a:t>• Contamination with blood may interfere with the reading. Grossly bloody specimens</a:t>
            </a:r>
          </a:p>
          <a:p>
            <a:pPr marL="0" indent="0">
              <a:buNone/>
            </a:pPr>
            <a:r>
              <a:rPr lang="en-US" dirty="0"/>
              <a:t>should not be used. Dried/coagulated blood that looks like coffee grounds will not</a:t>
            </a:r>
          </a:p>
          <a:p>
            <a:pPr marL="0" indent="0">
              <a:buNone/>
            </a:pPr>
            <a:r>
              <a:rPr lang="en-US" dirty="0"/>
              <a:t>affect the reading.</a:t>
            </a:r>
          </a:p>
          <a:p>
            <a:pPr marL="0" indent="0">
              <a:buNone/>
            </a:pPr>
            <a:r>
              <a:rPr lang="en-US" dirty="0"/>
              <a:t>• Once aspirate fluid has changed the pH paper, do not insufflate back through the device.</a:t>
            </a:r>
          </a:p>
          <a:p>
            <a:pPr marL="0" indent="0">
              <a:buNone/>
            </a:pPr>
            <a:r>
              <a:rPr lang="en-US" dirty="0"/>
              <a:t>The aspirate should remain in the device and syringe after use.</a:t>
            </a:r>
          </a:p>
          <a:p>
            <a:pPr marL="0" indent="0">
              <a:buNone/>
            </a:pPr>
            <a:r>
              <a:rPr lang="en-US" dirty="0"/>
              <a:t>• Single-use only</a:t>
            </a:r>
            <a:endParaRPr lang="en-US" dirty="0"/>
          </a:p>
        </p:txBody>
      </p:sp>
      <p:sp>
        <p:nvSpPr>
          <p:cNvPr id="5" name="Slide Number Placeholder 4"/>
          <p:cNvSpPr>
            <a:spLocks noGrp="1"/>
          </p:cNvSpPr>
          <p:nvPr>
            <p:ph type="sldNum" sz="quarter" idx="12"/>
          </p:nvPr>
        </p:nvSpPr>
        <p:spPr/>
        <p:txBody>
          <a:bodyPr/>
          <a:lstStyle/>
          <a:p>
            <a:fld id="{AEB558CF-CA25-4082-8E1F-8E1953E5AB4D}" type="slidenum">
              <a:rPr lang="en-US" smtClean="0"/>
              <a:t>8</a:t>
            </a:fld>
            <a:endParaRPr lang="en-US"/>
          </a:p>
        </p:txBody>
      </p:sp>
    </p:spTree>
    <p:extLst>
      <p:ext uri="{BB962C8B-B14F-4D97-AF65-F5344CB8AC3E}">
        <p14:creationId xmlns:p14="http://schemas.microsoft.com/office/powerpoint/2010/main" val="1453710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687</Words>
  <Application>Microsoft Office PowerPoint</Application>
  <PresentationFormat>Widescreen</PresentationFormat>
  <Paragraphs>48</Paragraphs>
  <Slides>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Calibri Light</vt:lpstr>
      <vt:lpstr>Office Theme</vt:lpstr>
      <vt:lpstr>Package</vt:lpstr>
      <vt:lpstr>Right Spot pH Indicator  </vt:lpstr>
      <vt:lpstr>Double click on the blue background text for the link to the video</vt:lpstr>
      <vt:lpstr>Description &amp; Indications for Use:</vt:lpstr>
      <vt:lpstr>General Information:</vt:lpstr>
      <vt:lpstr>INITIAL PLACEMENT INSTRUCTIONS FOR USE:</vt:lpstr>
      <vt:lpstr>What if we cannot obtain aspirate?</vt:lpstr>
      <vt:lpstr>TO REMOVE RightSpot pH Indicator:</vt:lpstr>
      <vt:lpstr>PRECAUTIONS:</vt:lpstr>
    </vt:vector>
  </TitlesOfParts>
  <Company>Concord Hospital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Spot pH Indicator</dc:title>
  <dc:creator>Graciela Ghiraldi</dc:creator>
  <cp:lastModifiedBy>Graciela Ghiraldi</cp:lastModifiedBy>
  <cp:revision>10</cp:revision>
  <cp:lastPrinted>2021-02-18T17:48:52Z</cp:lastPrinted>
  <dcterms:created xsi:type="dcterms:W3CDTF">2021-02-18T16:36:42Z</dcterms:created>
  <dcterms:modified xsi:type="dcterms:W3CDTF">2021-02-18T17:48:54Z</dcterms:modified>
</cp:coreProperties>
</file>