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60" r:id="rId3"/>
    <p:sldId id="257" r:id="rId4"/>
    <p:sldId id="258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CF25D-8B1E-4A0F-B359-C0AB092B2E97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8F521-1385-45B5-A47F-C68FF962F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87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2E36-49B6-4C09-A071-2E1FF2DA932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26DD-7D78-4931-87F4-A3BDE472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43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2E36-49B6-4C09-A071-2E1FF2DA932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26DD-7D78-4931-87F4-A3BDE472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15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2E36-49B6-4C09-A071-2E1FF2DA932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26DD-7D78-4931-87F4-A3BDE472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5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2E36-49B6-4C09-A071-2E1FF2DA932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26DD-7D78-4931-87F4-A3BDE472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86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2E36-49B6-4C09-A071-2E1FF2DA932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26DD-7D78-4931-87F4-A3BDE472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84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2E36-49B6-4C09-A071-2E1FF2DA932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26DD-7D78-4931-87F4-A3BDE472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34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2E36-49B6-4C09-A071-2E1FF2DA932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26DD-7D78-4931-87F4-A3BDE472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6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2E36-49B6-4C09-A071-2E1FF2DA932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26DD-7D78-4931-87F4-A3BDE472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9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2E36-49B6-4C09-A071-2E1FF2DA932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26DD-7D78-4931-87F4-A3BDE472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0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2E36-49B6-4C09-A071-2E1FF2DA932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26DD-7D78-4931-87F4-A3BDE472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51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2E36-49B6-4C09-A071-2E1FF2DA932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26DD-7D78-4931-87F4-A3BDE472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8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72E36-49B6-4C09-A071-2E1FF2DA9324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326DD-7D78-4931-87F4-A3BDE472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7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9859" y="504525"/>
            <a:ext cx="9144000" cy="961810"/>
          </a:xfrm>
        </p:spPr>
        <p:txBody>
          <a:bodyPr/>
          <a:lstStyle/>
          <a:p>
            <a:r>
              <a:rPr lang="en-US" dirty="0" smtClean="0"/>
              <a:t>Roche </a:t>
            </a:r>
            <a:r>
              <a:rPr lang="en-US" dirty="0" err="1" smtClean="0"/>
              <a:t>CoaguChek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9859" y="1466335"/>
            <a:ext cx="9144000" cy="493446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POC INR Testing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31459">
            <a:off x="4305011" y="2011527"/>
            <a:ext cx="3451294" cy="499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03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422" y="365125"/>
            <a:ext cx="5797378" cy="1325563"/>
          </a:xfrm>
        </p:spPr>
        <p:txBody>
          <a:bodyPr/>
          <a:lstStyle/>
          <a:p>
            <a:pPr algn="ctr"/>
            <a:r>
              <a:rPr lang="en-US" dirty="0" smtClean="0"/>
              <a:t>POC INR Testing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The </a:t>
            </a:r>
            <a:r>
              <a:rPr lang="en-US" sz="3200" dirty="0" err="1" smtClean="0"/>
              <a:t>CoaguChek</a:t>
            </a:r>
            <a:r>
              <a:rPr lang="en-US" sz="3200" dirty="0" smtClean="0"/>
              <a:t> XS system includes a meter, test strips and quality controls.</a:t>
            </a:r>
          </a:p>
          <a:p>
            <a:r>
              <a:rPr lang="en-US" sz="3200" dirty="0" smtClean="0">
                <a:sym typeface="Symbol" panose="05050102010706020507" pitchFamily="18" charset="2"/>
              </a:rPr>
              <a:t>The handheld meter is battery operated for testing at patient bedside.</a:t>
            </a:r>
          </a:p>
          <a:p>
            <a:r>
              <a:rPr lang="en-US" sz="3200" dirty="0" smtClean="0"/>
              <a:t>The </a:t>
            </a:r>
            <a:r>
              <a:rPr lang="en-US" sz="3200" dirty="0" err="1" smtClean="0"/>
              <a:t>CoaguChek</a:t>
            </a:r>
            <a:r>
              <a:rPr lang="en-US" sz="3200" dirty="0" smtClean="0"/>
              <a:t> INR is a CLIA Waived test for people taking Coumadin or Warfarin.</a:t>
            </a:r>
          </a:p>
          <a:p>
            <a:r>
              <a:rPr lang="en-US" sz="3200" dirty="0" smtClean="0"/>
              <a:t>Finger stick whole blood (do not wipe away first drop- you want to collect the first drop).</a:t>
            </a:r>
          </a:p>
          <a:p>
            <a:r>
              <a:rPr lang="en-US" sz="3200" dirty="0" smtClean="0"/>
              <a:t>Minimum specimen requirement 8</a:t>
            </a:r>
            <a:r>
              <a:rPr lang="en-US" sz="3200" dirty="0" smtClean="0">
                <a:sym typeface="Symbol" panose="05050102010706020507" pitchFamily="18" charset="2"/>
              </a:rPr>
              <a:t>L whole blood.</a:t>
            </a:r>
          </a:p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72649" y="12807"/>
            <a:ext cx="3509319" cy="669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1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CoaguChek</a:t>
            </a:r>
            <a:r>
              <a:rPr lang="en-US" dirty="0" smtClean="0"/>
              <a:t> Supplies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Testing Strips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Quality Control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753" y="2399013"/>
            <a:ext cx="4514850" cy="4210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2247" y="2257682"/>
            <a:ext cx="44577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12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662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691978"/>
            <a:ext cx="5181600" cy="5484985"/>
          </a:xfrm>
        </p:spPr>
        <p:txBody>
          <a:bodyPr/>
          <a:lstStyle/>
          <a:p>
            <a:r>
              <a:rPr lang="en-US" dirty="0" smtClean="0"/>
              <a:t>Testing Strips:</a:t>
            </a:r>
          </a:p>
          <a:p>
            <a:pPr lvl="1"/>
            <a:r>
              <a:rPr lang="en-US" dirty="0" smtClean="0"/>
              <a:t>Room Temperature Storage</a:t>
            </a:r>
          </a:p>
          <a:p>
            <a:pPr lvl="1"/>
            <a:r>
              <a:rPr lang="en-US" dirty="0" smtClean="0"/>
              <a:t>Keep container lid tightly closed</a:t>
            </a:r>
          </a:p>
          <a:p>
            <a:pPr lvl="1"/>
            <a:r>
              <a:rPr lang="en-US" dirty="0" smtClean="0"/>
              <a:t>Use test strip within 10 min after removing from container</a:t>
            </a:r>
          </a:p>
          <a:p>
            <a:pPr lvl="1"/>
            <a:r>
              <a:rPr lang="en-US" dirty="0" smtClean="0"/>
              <a:t>Stable until manufacturers expiration date on container</a:t>
            </a:r>
          </a:p>
          <a:p>
            <a:pPr lvl="1"/>
            <a:r>
              <a:rPr lang="en-US" dirty="0" smtClean="0"/>
              <a:t>Each box comes with matching Strip Code Chip- The code chip is how the meter receives lot information. Each code chip belongs to a particular lot of test strips.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691978"/>
            <a:ext cx="5181600" cy="5484985"/>
          </a:xfrm>
        </p:spPr>
        <p:txBody>
          <a:bodyPr/>
          <a:lstStyle/>
          <a:p>
            <a:r>
              <a:rPr lang="en-US" dirty="0" smtClean="0"/>
              <a:t>Quality Control (Levels 1 and 2)</a:t>
            </a:r>
          </a:p>
          <a:p>
            <a:pPr lvl="1"/>
            <a:r>
              <a:rPr lang="en-US" dirty="0" smtClean="0"/>
              <a:t>Refrigerated Storage</a:t>
            </a:r>
          </a:p>
          <a:p>
            <a:pPr lvl="1"/>
            <a:r>
              <a:rPr lang="en-US" dirty="0" smtClean="0"/>
              <a:t>Run both levels once per week or with new lot/shipment change</a:t>
            </a:r>
          </a:p>
          <a:p>
            <a:pPr lvl="1"/>
            <a:r>
              <a:rPr lang="en-US" dirty="0" smtClean="0"/>
              <a:t>Use within 30 minutes of reconstitution</a:t>
            </a:r>
          </a:p>
          <a:p>
            <a:pPr lvl="1"/>
            <a:r>
              <a:rPr lang="en-US" dirty="0" smtClean="0"/>
              <a:t>Each box comes with pre-measured diluent droppers for reconstitution</a:t>
            </a:r>
          </a:p>
          <a:p>
            <a:pPr lvl="1"/>
            <a:r>
              <a:rPr lang="en-US" dirty="0" smtClean="0"/>
              <a:t>Each box comes with matching QC Code Chip.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35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 Testing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Perform a finger stick on selected finger. Do NOT wipe away first drop.</a:t>
            </a:r>
          </a:p>
          <a:p>
            <a:r>
              <a:rPr lang="en-US" dirty="0" smtClean="0"/>
              <a:t>Apply the first drop of blood within 15 seconds to test strip.</a:t>
            </a:r>
          </a:p>
          <a:p>
            <a:r>
              <a:rPr lang="en-US" dirty="0" smtClean="0"/>
              <a:t>Hold the blood drop to the test strip until the meter beeps. Do not apply a second drop or disturb the meter while testing.</a:t>
            </a:r>
          </a:p>
          <a:p>
            <a:r>
              <a:rPr lang="en-US" dirty="0" smtClean="0"/>
              <a:t>The INR test result will display in less than a minute.</a:t>
            </a:r>
          </a:p>
          <a:p>
            <a:r>
              <a:rPr lang="en-US" dirty="0" smtClean="0"/>
              <a:t>Clean the meter between patients with purple top super </a:t>
            </a:r>
            <a:r>
              <a:rPr lang="en-US" dirty="0" err="1" smtClean="0"/>
              <a:t>sani</a:t>
            </a:r>
            <a:r>
              <a:rPr lang="en-US" dirty="0" smtClean="0"/>
              <a:t> cloths.</a:t>
            </a:r>
          </a:p>
          <a:p>
            <a:r>
              <a:rPr lang="en-US" dirty="0" smtClean="0"/>
              <a:t>If retesting is necessary, use a new finger from the opposite hand.</a:t>
            </a:r>
          </a:p>
          <a:p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2816" y="1825625"/>
            <a:ext cx="4528752" cy="326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0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2313"/>
          </a:xfrm>
        </p:spPr>
        <p:txBody>
          <a:bodyPr/>
          <a:lstStyle/>
          <a:p>
            <a:r>
              <a:rPr lang="en-US" dirty="0" smtClean="0"/>
              <a:t>Quality Control Testing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7438"/>
            <a:ext cx="10515600" cy="4949525"/>
          </a:xfrm>
        </p:spPr>
        <p:txBody>
          <a:bodyPr/>
          <a:lstStyle/>
          <a:p>
            <a:r>
              <a:rPr lang="en-US" dirty="0" smtClean="0"/>
              <a:t>Both levels of QC (1 and 2) must be performed weekly or with new lot/shipment changes.</a:t>
            </a:r>
          </a:p>
          <a:p>
            <a:r>
              <a:rPr lang="en-US" dirty="0" smtClean="0"/>
              <a:t>Ensure correct QC code chip has been inserted if using a new box or lot of controls.</a:t>
            </a:r>
          </a:p>
          <a:p>
            <a:r>
              <a:rPr lang="en-US" dirty="0" smtClean="0"/>
              <a:t>If using new test strips from a new unopened box, you will need to change the test strip code chip. </a:t>
            </a:r>
          </a:p>
          <a:p>
            <a:r>
              <a:rPr lang="en-US" dirty="0" smtClean="0"/>
              <a:t>The meter will display the acceptable control range when each QC test is run.</a:t>
            </a:r>
          </a:p>
          <a:p>
            <a:r>
              <a:rPr lang="en-US" dirty="0" smtClean="0"/>
              <a:t>If QC results are not within range, repeat QC tests. Do not perform patient testing until QC tests are both within range.</a:t>
            </a:r>
          </a:p>
        </p:txBody>
      </p:sp>
    </p:spTree>
    <p:extLst>
      <p:ext uri="{BB962C8B-B14F-4D97-AF65-F5344CB8AC3E}">
        <p14:creationId xmlns:p14="http://schemas.microsoft.com/office/powerpoint/2010/main" val="365445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8789"/>
          </a:xfrm>
        </p:spPr>
        <p:txBody>
          <a:bodyPr/>
          <a:lstStyle/>
          <a:p>
            <a:r>
              <a:rPr lang="en-US" dirty="0" smtClean="0"/>
              <a:t>Results and Limitations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CoaguChek</a:t>
            </a:r>
            <a:r>
              <a:rPr lang="en-US" dirty="0" smtClean="0"/>
              <a:t> XS has been verified and approved for use for INR results from 0.8-6.0</a:t>
            </a:r>
          </a:p>
          <a:p>
            <a:r>
              <a:rPr lang="en-US" dirty="0" smtClean="0"/>
              <a:t>Results above 6.0 should be repeated with a new finger stick </a:t>
            </a:r>
            <a:r>
              <a:rPr lang="en-US" u="sng" dirty="0" smtClean="0"/>
              <a:t>or</a:t>
            </a:r>
            <a:r>
              <a:rPr lang="en-US" dirty="0" smtClean="0"/>
              <a:t> a venous PTINR for testing in the main lab.</a:t>
            </a:r>
          </a:p>
          <a:p>
            <a:r>
              <a:rPr lang="en-US" dirty="0" smtClean="0"/>
              <a:t>If any INR result is accompanied by a “c”, you must consider this result inaccurate and the patient will need a venous blood draw PTINR. This error can be due to decreased or increased hematocrit levels (&lt;25% or &gt;55%).</a:t>
            </a:r>
          </a:p>
          <a:p>
            <a:r>
              <a:rPr lang="en-US" dirty="0" smtClean="0"/>
              <a:t>If the meter displays any error message, repeat testing on a different finger </a:t>
            </a:r>
            <a:r>
              <a:rPr lang="en-US" u="sng" dirty="0" smtClean="0"/>
              <a:t>or</a:t>
            </a:r>
            <a:r>
              <a:rPr lang="en-US" dirty="0" smtClean="0"/>
              <a:t> draw a venous PTINR for testing in the main lab. </a:t>
            </a:r>
          </a:p>
          <a:p>
            <a:r>
              <a:rPr lang="en-US" dirty="0" smtClean="0"/>
              <a:t>Clean the meter as recommended in between patient testing with Purple Top Super Sani Cloth Germicidal Wipes.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6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513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 Theme</vt:lpstr>
      <vt:lpstr>Roche CoaguChek</vt:lpstr>
      <vt:lpstr>POC INR Testing </vt:lpstr>
      <vt:lpstr>CoaguChek Supplies</vt:lpstr>
      <vt:lpstr> </vt:lpstr>
      <vt:lpstr>Patient Testing</vt:lpstr>
      <vt:lpstr>Quality Control Testing </vt:lpstr>
      <vt:lpstr>Results and Limitations </vt:lpstr>
    </vt:vector>
  </TitlesOfParts>
  <Company>Concord Hospital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Roche CoaguChek</dc:title>
  <dc:creator>Amy Kelso</dc:creator>
  <cp:lastModifiedBy>Amy Kelso </cp:lastModifiedBy>
  <cp:revision>41</cp:revision>
  <dcterms:created xsi:type="dcterms:W3CDTF">2021-06-22T11:28:14Z</dcterms:created>
  <dcterms:modified xsi:type="dcterms:W3CDTF">2021-06-23T16:57:19Z</dcterms:modified>
</cp:coreProperties>
</file>