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EBFB-E1BE-443B-9AD3-4C700F71361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9B82-FB18-453F-9B77-5BD82E9D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6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EBFB-E1BE-443B-9AD3-4C700F71361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9B82-FB18-453F-9B77-5BD82E9D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7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EBFB-E1BE-443B-9AD3-4C700F71361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9B82-FB18-453F-9B77-5BD82E9D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44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EBFB-E1BE-443B-9AD3-4C700F71361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9B82-FB18-453F-9B77-5BD82E9D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43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EBFB-E1BE-443B-9AD3-4C700F71361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9B82-FB18-453F-9B77-5BD82E9D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39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EBFB-E1BE-443B-9AD3-4C700F71361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9B82-FB18-453F-9B77-5BD82E9D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5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EBFB-E1BE-443B-9AD3-4C700F71361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9B82-FB18-453F-9B77-5BD82E9D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96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EBFB-E1BE-443B-9AD3-4C700F71361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9B82-FB18-453F-9B77-5BD82E9D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1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EBFB-E1BE-443B-9AD3-4C700F71361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9B82-FB18-453F-9B77-5BD82E9D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94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EBFB-E1BE-443B-9AD3-4C700F71361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9B82-FB18-453F-9B77-5BD82E9D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34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EBFB-E1BE-443B-9AD3-4C700F71361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59B82-FB18-453F-9B77-5BD82E9D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51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5EBFB-E1BE-443B-9AD3-4C700F71361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59B82-FB18-453F-9B77-5BD82E9D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6140"/>
          </a:xfrm>
        </p:spPr>
        <p:txBody>
          <a:bodyPr/>
          <a:lstStyle/>
          <a:p>
            <a:pPr algn="ctr"/>
            <a:r>
              <a:rPr lang="en-US" dirty="0" err="1" smtClean="0"/>
              <a:t>Alere</a:t>
            </a:r>
            <a:r>
              <a:rPr lang="en-US" dirty="0" smtClean="0"/>
              <a:t> </a:t>
            </a:r>
            <a:r>
              <a:rPr lang="en-US" dirty="0" err="1" smtClean="0"/>
              <a:t>Uscreen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12 Test Drug Cup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0327" y="2254615"/>
            <a:ext cx="4800600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03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/>
            <a:r>
              <a:rPr lang="en-US" dirty="0" smtClean="0"/>
              <a:t>CLIA-waived</a:t>
            </a:r>
          </a:p>
          <a:p>
            <a:pPr marL="285750" indent="-285750"/>
            <a:r>
              <a:rPr lang="en-US" dirty="0" smtClean="0"/>
              <a:t>Integrated urine test cup targets 12 drugs</a:t>
            </a:r>
          </a:p>
          <a:p>
            <a:pPr marL="285750" indent="-285750"/>
            <a:r>
              <a:rPr lang="en-US" dirty="0" smtClean="0"/>
              <a:t>Simple procedure: collect specimen, tighten lid and read drug results in five minutes</a:t>
            </a:r>
          </a:p>
          <a:p>
            <a:pPr marL="285750" indent="-285750"/>
            <a:r>
              <a:rPr lang="en-US" dirty="0" smtClean="0"/>
              <a:t>Specimen validity test </a:t>
            </a:r>
            <a:r>
              <a:rPr lang="en-US" dirty="0" smtClean="0"/>
              <a:t>combinations: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Creatinine </a:t>
            </a:r>
            <a:r>
              <a:rPr lang="en-US" dirty="0" smtClean="0"/>
              <a:t>(CR), pH (pH), and </a:t>
            </a:r>
            <a:r>
              <a:rPr lang="en-US" dirty="0" smtClean="0"/>
              <a:t>	Specific </a:t>
            </a:r>
            <a:r>
              <a:rPr lang="en-US" dirty="0" smtClean="0"/>
              <a:t>Gravity (SG)</a:t>
            </a:r>
          </a:p>
          <a:p>
            <a:pPr marL="285750" indent="-285750"/>
            <a:r>
              <a:rPr lang="en-US" dirty="0" smtClean="0"/>
              <a:t>Each test strip has an Internal QC line</a:t>
            </a:r>
          </a:p>
          <a:p>
            <a:pPr marL="285750" indent="-285750"/>
            <a:r>
              <a:rPr lang="en-US" dirty="0" smtClean="0"/>
              <a:t>External QC is performed on each </a:t>
            </a:r>
            <a:r>
              <a:rPr lang="en-US" dirty="0" smtClean="0"/>
              <a:t>new lot, new shipment </a:t>
            </a:r>
            <a:r>
              <a:rPr lang="en-US" dirty="0" smtClean="0"/>
              <a:t>(same lot number) and for trouble shooting</a:t>
            </a:r>
          </a:p>
          <a:p>
            <a:pPr algn="ctr"/>
            <a:endParaRPr lang="en-US" dirty="0" smtClean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1121" y="2417698"/>
            <a:ext cx="5313285" cy="220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17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3945"/>
            <a:ext cx="10515600" cy="1325563"/>
          </a:xfrm>
        </p:spPr>
        <p:txBody>
          <a:bodyPr/>
          <a:lstStyle/>
          <a:p>
            <a:r>
              <a:rPr lang="en-US" dirty="0" smtClean="0"/>
              <a:t>Materials and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00432"/>
            <a:ext cx="5181600" cy="4776531"/>
          </a:xfrm>
        </p:spPr>
        <p:txBody>
          <a:bodyPr/>
          <a:lstStyle/>
          <a:p>
            <a:r>
              <a:rPr lang="en-US" sz="1800" dirty="0" smtClean="0"/>
              <a:t>Each box contains 25 test pouches, 1 instruction sheet and  1 adulteration color comparison chart</a:t>
            </a:r>
          </a:p>
          <a:p>
            <a:r>
              <a:rPr lang="en-US" sz="1800" dirty="0" smtClean="0"/>
              <a:t>Each test pouch contains a test cup with integrated test card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46124"/>
            <a:ext cx="5181600" cy="435133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Store at room temperature</a:t>
            </a:r>
          </a:p>
          <a:p>
            <a:r>
              <a:rPr lang="en-US" sz="2000" dirty="0" smtClean="0"/>
              <a:t>Keep away from direct sunlight, moisture and heat</a:t>
            </a:r>
          </a:p>
          <a:p>
            <a:r>
              <a:rPr lang="en-US" sz="2000" dirty="0" smtClean="0"/>
              <a:t>DO NOT FREEZE</a:t>
            </a:r>
          </a:p>
          <a:p>
            <a:r>
              <a:rPr lang="en-US" sz="2000" dirty="0" smtClean="0"/>
              <a:t>Do not use if test pouch is punctured or not sealed</a:t>
            </a:r>
          </a:p>
          <a:p>
            <a:r>
              <a:rPr lang="en-US" sz="2000" dirty="0" smtClean="0"/>
              <a:t>Discard cup after first use. The test can not be used more than once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2775" y="4187234"/>
            <a:ext cx="2909876" cy="21824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8385" y="4354350"/>
            <a:ext cx="2212138" cy="16533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974" y="3262183"/>
            <a:ext cx="4574876" cy="320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58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- Internal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err="1"/>
              <a:t>Alere</a:t>
            </a:r>
            <a:r>
              <a:rPr lang="en-US" sz="2400" dirty="0"/>
              <a:t> UScreen 12 Drug Test Cup incorporates an internal quality control. The presence of a color band in the Control (C) region at the top of each drug test strip confirms that sufficient urine specimen volume and adequate membrane wicking exist.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QC Result Interpretation/Reporting:</a:t>
            </a:r>
          </a:p>
          <a:p>
            <a:pPr lvl="1"/>
            <a:r>
              <a:rPr lang="en-US" dirty="0"/>
              <a:t>The presence of a color band in the control area indicates that the results in the drug test areas are valid.</a:t>
            </a:r>
          </a:p>
          <a:p>
            <a:pPr lvl="1"/>
            <a:r>
              <a:rPr lang="en-US" dirty="0"/>
              <a:t>The absence of a color band in the control area indicates that the results in the drug test areas are invalid.</a:t>
            </a:r>
          </a:p>
          <a:p>
            <a:pPr lvl="1"/>
            <a:r>
              <a:rPr lang="en-US" dirty="0"/>
              <a:t>When performing external QC, document the internal QC for each test strip on the QC log sheet. </a:t>
            </a:r>
          </a:p>
          <a:p>
            <a:pPr lvl="1"/>
            <a:r>
              <a:rPr lang="en-US" dirty="0"/>
              <a:t>When performing a patient test, the internal QC for each test strip is recorded on the Patient Test Log.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616" y="3943629"/>
            <a:ext cx="4267200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8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- External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External QC = </a:t>
            </a:r>
            <a:r>
              <a:rPr lang="en-US" dirty="0" err="1" smtClean="0"/>
              <a:t>Alere</a:t>
            </a:r>
            <a:r>
              <a:rPr lang="en-US" dirty="0" smtClean="0"/>
              <a:t> </a:t>
            </a:r>
            <a:r>
              <a:rPr lang="en-US" dirty="0"/>
              <a:t>Professional Cup Urine Drug Controls </a:t>
            </a:r>
            <a:endParaRPr lang="en-US" dirty="0" smtClean="0"/>
          </a:p>
          <a:p>
            <a:r>
              <a:rPr lang="en-US" dirty="0"/>
              <a:t>Each bottle contains stabilized human based urine. </a:t>
            </a:r>
          </a:p>
          <a:p>
            <a:pPr lvl="0"/>
            <a:r>
              <a:rPr lang="en-US" dirty="0"/>
              <a:t>Positive control urines have been spiked with authentic reference drug standards and or appropriate metabolites.</a:t>
            </a:r>
          </a:p>
          <a:p>
            <a:pPr lvl="0"/>
            <a:r>
              <a:rPr lang="en-US" dirty="0"/>
              <a:t>Negative control urines are certified negative by immunoassay screening methods and GC/MS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External QC is performed on receipt of each shipment and with new lot of </a:t>
            </a:r>
            <a:r>
              <a:rPr lang="en-US" dirty="0" err="1" smtClean="0"/>
              <a:t>Uscreen</a:t>
            </a:r>
            <a:r>
              <a:rPr lang="en-US" dirty="0" smtClean="0"/>
              <a:t> Drug Test Cups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52245" y="1825625"/>
            <a:ext cx="2766111" cy="361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285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UScreen Cup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254" y="1499286"/>
            <a:ext cx="5181600" cy="5107459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Step 1 – Have the patient provide a specimen</a:t>
            </a:r>
          </a:p>
          <a:p>
            <a:r>
              <a:rPr lang="en-US" sz="2400" dirty="0" smtClean="0"/>
              <a:t>Step 2 – Replace and tighten the cap. Verify the temperature is within the range on the temperature strip (90-100°F)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Step 3 – Remove the label to view the </a:t>
            </a:r>
            <a:r>
              <a:rPr lang="en-US" sz="2400" dirty="0" smtClean="0"/>
              <a:t>results</a:t>
            </a:r>
          </a:p>
          <a:p>
            <a:r>
              <a:rPr lang="en-US" sz="2400" dirty="0" smtClean="0"/>
              <a:t>Step 4 – Place the slot on the adulterant color guide over the adulterant strip on the cup</a:t>
            </a:r>
          </a:p>
          <a:p>
            <a:r>
              <a:rPr lang="en-US" sz="2400" dirty="0" smtClean="0"/>
              <a:t>Step 5 – Read the results when all “Control” lines have appeared. Wait 5 minutes to determine a non-negative result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9329" y="4360779"/>
            <a:ext cx="3694284" cy="181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51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Limitations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This test has been designed for testing urine samples only. No other fluids have been evaluated. Do not use this device to test substances other than urine. </a:t>
            </a:r>
          </a:p>
          <a:p>
            <a:pPr lvl="0"/>
            <a:r>
              <a:rPr lang="en-US" dirty="0"/>
              <a:t>This test is a qualitative screening assay. It is not designed to determine the quantitative concentration of drugs or the level of intoxication.</a:t>
            </a:r>
          </a:p>
          <a:p>
            <a:pPr lvl="0"/>
            <a:r>
              <a:rPr lang="en-US" dirty="0"/>
              <a:t>Adulterated urine samples may produce erroneous results. Strong oxidizing agents such as bleach (hypochlorite) can oxidize drug analytes. If a sample is suspected of being adulterated, obtain a new sample in a different, unused, cup.</a:t>
            </a:r>
          </a:p>
          <a:p>
            <a:pPr lvl="0"/>
            <a:r>
              <a:rPr lang="en-US" dirty="0"/>
              <a:t>This test is single use only. </a:t>
            </a:r>
          </a:p>
          <a:p>
            <a:pPr lvl="0"/>
            <a:r>
              <a:rPr lang="en-US" dirty="0"/>
              <a:t>Do not use the UScreen cup after the printed expiration date on the pouch.</a:t>
            </a:r>
          </a:p>
          <a:p>
            <a:pPr lvl="0"/>
            <a:r>
              <a:rPr lang="en-US" dirty="0"/>
              <a:t>Keep the UScreen cup in its original sealed pouch until ready for use. Do not use the test if the pouch is ripped or torn.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095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</TotalTime>
  <Words>545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Alere Uscreen  12 Test Drug Cup</vt:lpstr>
      <vt:lpstr>Overview:</vt:lpstr>
      <vt:lpstr>Materials and Storage</vt:lpstr>
      <vt:lpstr>Quality Control - Internal</vt:lpstr>
      <vt:lpstr>Quality Control - External</vt:lpstr>
      <vt:lpstr>Using the UScreen Cup</vt:lpstr>
      <vt:lpstr>Test Limitations</vt:lpstr>
    </vt:vector>
  </TitlesOfParts>
  <Company>Concord Hospital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Alere Uscreen  12 Test Drug Cup</dc:title>
  <dc:creator>Amy Kelso</dc:creator>
  <cp:lastModifiedBy>Amy Kelso </cp:lastModifiedBy>
  <cp:revision>19</cp:revision>
  <dcterms:created xsi:type="dcterms:W3CDTF">2020-07-14T18:49:28Z</dcterms:created>
  <dcterms:modified xsi:type="dcterms:W3CDTF">2020-07-22T18:00:00Z</dcterms:modified>
</cp:coreProperties>
</file>