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5" r:id="rId5"/>
    <p:sldId id="267" r:id="rId6"/>
    <p:sldId id="258" r:id="rId7"/>
    <p:sldId id="272" r:id="rId8"/>
    <p:sldId id="271" r:id="rId9"/>
    <p:sldId id="273" r:id="rId10"/>
    <p:sldId id="281" r:id="rId11"/>
    <p:sldId id="282" r:id="rId12"/>
    <p:sldId id="270" r:id="rId13"/>
    <p:sldId id="269" r:id="rId14"/>
    <p:sldId id="261"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E46BB-4044-4C98-9AB2-A8ABF6113AC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25635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E46BB-4044-4C98-9AB2-A8ABF6113AC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100340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E46BB-4044-4C98-9AB2-A8ABF6113AC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266659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E46BB-4044-4C98-9AB2-A8ABF6113AC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84381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E46BB-4044-4C98-9AB2-A8ABF6113AC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157952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E46BB-4044-4C98-9AB2-A8ABF6113AC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153784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E46BB-4044-4C98-9AB2-A8ABF6113AC7}"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33832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E46BB-4044-4C98-9AB2-A8ABF6113AC7}"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113897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E46BB-4044-4C98-9AB2-A8ABF6113AC7}"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343356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E46BB-4044-4C98-9AB2-A8ABF6113AC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303105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E46BB-4044-4C98-9AB2-A8ABF6113AC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31AF-145C-43FB-89E9-121BD5F138A4}" type="slidenum">
              <a:rPr lang="en-US" smtClean="0"/>
              <a:t>‹#›</a:t>
            </a:fld>
            <a:endParaRPr lang="en-US"/>
          </a:p>
        </p:txBody>
      </p:sp>
    </p:spTree>
    <p:extLst>
      <p:ext uri="{BB962C8B-B14F-4D97-AF65-F5344CB8AC3E}">
        <p14:creationId xmlns:p14="http://schemas.microsoft.com/office/powerpoint/2010/main" val="120156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E46BB-4044-4C98-9AB2-A8ABF6113AC7}" type="datetimeFigureOut">
              <a:rPr lang="en-US" smtClean="0"/>
              <a:t>10/7/2022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E31AF-145C-43FB-89E9-121BD5F138A4}" type="slidenum">
              <a:rPr lang="en-US" smtClean="0"/>
              <a:t>‹#›</a:t>
            </a:fld>
            <a:endParaRPr lang="en-US"/>
          </a:p>
        </p:txBody>
      </p:sp>
    </p:spTree>
    <p:extLst>
      <p:ext uri="{BB962C8B-B14F-4D97-AF65-F5344CB8AC3E}">
        <p14:creationId xmlns:p14="http://schemas.microsoft.com/office/powerpoint/2010/main" val="53427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err="1" smtClean="0"/>
              <a:t>Avoximeter</a:t>
            </a:r>
            <a:r>
              <a:rPr lang="en-US" sz="8000" b="1" dirty="0" smtClean="0"/>
              <a:t> 1000E</a:t>
            </a:r>
            <a:endParaRPr lang="en-US" sz="8000" b="1" dirty="0"/>
          </a:p>
        </p:txBody>
      </p:sp>
      <p:sp>
        <p:nvSpPr>
          <p:cNvPr id="3" name="Subtitle 2"/>
          <p:cNvSpPr>
            <a:spLocks noGrp="1"/>
          </p:cNvSpPr>
          <p:nvPr>
            <p:ph type="subTitle" idx="1"/>
          </p:nvPr>
        </p:nvSpPr>
        <p:spPr/>
        <p:txBody>
          <a:bodyPr>
            <a:normAutofit/>
          </a:bodyPr>
          <a:lstStyle/>
          <a:p>
            <a:r>
              <a:rPr lang="en-US" sz="4400" dirty="0" smtClean="0"/>
              <a:t>Whole blood oximeter</a:t>
            </a:r>
            <a:endParaRPr lang="en-US" sz="4400" dirty="0"/>
          </a:p>
        </p:txBody>
      </p:sp>
    </p:spTree>
    <p:extLst>
      <p:ext uri="{BB962C8B-B14F-4D97-AF65-F5344CB8AC3E}">
        <p14:creationId xmlns:p14="http://schemas.microsoft.com/office/powerpoint/2010/main" val="4312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3065" y="1668404"/>
            <a:ext cx="4552950" cy="990600"/>
          </a:xfrm>
          <a:prstGeom prst="rect">
            <a:avLst/>
          </a:prstGeom>
        </p:spPr>
      </p:pic>
      <p:pic>
        <p:nvPicPr>
          <p:cNvPr id="9" name="Picture 8"/>
          <p:cNvPicPr>
            <a:picLocks noChangeAspect="1"/>
          </p:cNvPicPr>
          <p:nvPr/>
        </p:nvPicPr>
        <p:blipFill>
          <a:blip r:embed="rId3"/>
          <a:stretch>
            <a:fillRect/>
          </a:stretch>
        </p:blipFill>
        <p:spPr>
          <a:xfrm>
            <a:off x="1464789" y="2922834"/>
            <a:ext cx="4152900" cy="781050"/>
          </a:xfrm>
          <a:prstGeom prst="rect">
            <a:avLst/>
          </a:prstGeom>
        </p:spPr>
      </p:pic>
      <p:pic>
        <p:nvPicPr>
          <p:cNvPr id="10" name="Picture 9"/>
          <p:cNvPicPr>
            <a:picLocks noChangeAspect="1"/>
          </p:cNvPicPr>
          <p:nvPr/>
        </p:nvPicPr>
        <p:blipFill>
          <a:blip r:embed="rId4"/>
          <a:stretch>
            <a:fillRect/>
          </a:stretch>
        </p:blipFill>
        <p:spPr>
          <a:xfrm>
            <a:off x="952156" y="808991"/>
            <a:ext cx="2809875" cy="663506"/>
          </a:xfrm>
          <a:prstGeom prst="rect">
            <a:avLst/>
          </a:prstGeom>
        </p:spPr>
      </p:pic>
      <p:pic>
        <p:nvPicPr>
          <p:cNvPr id="11" name="Picture 10"/>
          <p:cNvPicPr>
            <a:picLocks noChangeAspect="1"/>
          </p:cNvPicPr>
          <p:nvPr/>
        </p:nvPicPr>
        <p:blipFill>
          <a:blip r:embed="rId5"/>
          <a:stretch>
            <a:fillRect/>
          </a:stretch>
        </p:blipFill>
        <p:spPr>
          <a:xfrm>
            <a:off x="5890202" y="1955692"/>
            <a:ext cx="2752725" cy="561975"/>
          </a:xfrm>
          <a:prstGeom prst="rect">
            <a:avLst/>
          </a:prstGeom>
        </p:spPr>
      </p:pic>
      <p:pic>
        <p:nvPicPr>
          <p:cNvPr id="14" name="Picture 13"/>
          <p:cNvPicPr>
            <a:picLocks noChangeAspect="1"/>
          </p:cNvPicPr>
          <p:nvPr/>
        </p:nvPicPr>
        <p:blipFill>
          <a:blip r:embed="rId6"/>
          <a:stretch>
            <a:fillRect/>
          </a:stretch>
        </p:blipFill>
        <p:spPr>
          <a:xfrm>
            <a:off x="1821122" y="4415481"/>
            <a:ext cx="2235029" cy="1253424"/>
          </a:xfrm>
          <a:prstGeom prst="rect">
            <a:avLst/>
          </a:prstGeom>
        </p:spPr>
      </p:pic>
      <p:pic>
        <p:nvPicPr>
          <p:cNvPr id="15" name="Picture 14"/>
          <p:cNvPicPr>
            <a:picLocks noChangeAspect="1"/>
          </p:cNvPicPr>
          <p:nvPr/>
        </p:nvPicPr>
        <p:blipFill>
          <a:blip r:embed="rId7"/>
          <a:stretch>
            <a:fillRect/>
          </a:stretch>
        </p:blipFill>
        <p:spPr>
          <a:xfrm>
            <a:off x="5890202" y="3039027"/>
            <a:ext cx="2828925" cy="619125"/>
          </a:xfrm>
          <a:prstGeom prst="rect">
            <a:avLst/>
          </a:prstGeom>
        </p:spPr>
      </p:pic>
      <p:pic>
        <p:nvPicPr>
          <p:cNvPr id="18" name="Picture 17"/>
          <p:cNvPicPr>
            <a:picLocks noChangeAspect="1"/>
          </p:cNvPicPr>
          <p:nvPr/>
        </p:nvPicPr>
        <p:blipFill>
          <a:blip r:embed="rId8"/>
          <a:stretch>
            <a:fillRect/>
          </a:stretch>
        </p:blipFill>
        <p:spPr>
          <a:xfrm>
            <a:off x="4504037" y="4231544"/>
            <a:ext cx="5788039" cy="1873692"/>
          </a:xfrm>
          <a:prstGeom prst="rect">
            <a:avLst/>
          </a:prstGeom>
        </p:spPr>
      </p:pic>
      <p:sp>
        <p:nvSpPr>
          <p:cNvPr id="19" name="Title 18"/>
          <p:cNvSpPr>
            <a:spLocks noGrp="1"/>
          </p:cNvSpPr>
          <p:nvPr>
            <p:ph type="title"/>
          </p:nvPr>
        </p:nvSpPr>
        <p:spPr>
          <a:xfrm>
            <a:off x="838200" y="365126"/>
            <a:ext cx="10515600" cy="343310"/>
          </a:xfrm>
        </p:spPr>
        <p:txBody>
          <a:bodyPr>
            <a:noAutofit/>
          </a:bodyPr>
          <a:lstStyle/>
          <a:p>
            <a:r>
              <a:rPr lang="en-US" sz="3200" b="1" dirty="0" smtClean="0">
                <a:latin typeface="+mn-lt"/>
              </a:rPr>
              <a:t>ENTERING A USER ID</a:t>
            </a:r>
            <a:endParaRPr lang="en-US" sz="3200" b="1" dirty="0">
              <a:latin typeface="+mn-lt"/>
            </a:endParaRPr>
          </a:p>
        </p:txBody>
      </p:sp>
    </p:spTree>
    <p:extLst>
      <p:ext uri="{BB962C8B-B14F-4D97-AF65-F5344CB8AC3E}">
        <p14:creationId xmlns:p14="http://schemas.microsoft.com/office/powerpoint/2010/main" val="144551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83065" y="1668404"/>
            <a:ext cx="4552950" cy="990600"/>
          </a:xfrm>
          <a:prstGeom prst="rect">
            <a:avLst/>
          </a:prstGeom>
        </p:spPr>
      </p:pic>
      <p:pic>
        <p:nvPicPr>
          <p:cNvPr id="9" name="Picture 8"/>
          <p:cNvPicPr>
            <a:picLocks noChangeAspect="1"/>
          </p:cNvPicPr>
          <p:nvPr/>
        </p:nvPicPr>
        <p:blipFill>
          <a:blip r:embed="rId3"/>
          <a:stretch>
            <a:fillRect/>
          </a:stretch>
        </p:blipFill>
        <p:spPr>
          <a:xfrm>
            <a:off x="1464789" y="2922834"/>
            <a:ext cx="4152900" cy="781050"/>
          </a:xfrm>
          <a:prstGeom prst="rect">
            <a:avLst/>
          </a:prstGeom>
        </p:spPr>
      </p:pic>
      <p:pic>
        <p:nvPicPr>
          <p:cNvPr id="10" name="Picture 9"/>
          <p:cNvPicPr>
            <a:picLocks noChangeAspect="1"/>
          </p:cNvPicPr>
          <p:nvPr/>
        </p:nvPicPr>
        <p:blipFill>
          <a:blip r:embed="rId4"/>
          <a:stretch>
            <a:fillRect/>
          </a:stretch>
        </p:blipFill>
        <p:spPr>
          <a:xfrm>
            <a:off x="952156" y="808991"/>
            <a:ext cx="2809875" cy="663506"/>
          </a:xfrm>
          <a:prstGeom prst="rect">
            <a:avLst/>
          </a:prstGeom>
        </p:spPr>
      </p:pic>
      <p:pic>
        <p:nvPicPr>
          <p:cNvPr id="11" name="Picture 10"/>
          <p:cNvPicPr>
            <a:picLocks noChangeAspect="1"/>
          </p:cNvPicPr>
          <p:nvPr/>
        </p:nvPicPr>
        <p:blipFill>
          <a:blip r:embed="rId5"/>
          <a:stretch>
            <a:fillRect/>
          </a:stretch>
        </p:blipFill>
        <p:spPr>
          <a:xfrm>
            <a:off x="5890202" y="1955692"/>
            <a:ext cx="2752725" cy="561975"/>
          </a:xfrm>
          <a:prstGeom prst="rect">
            <a:avLst/>
          </a:prstGeom>
        </p:spPr>
      </p:pic>
      <p:pic>
        <p:nvPicPr>
          <p:cNvPr id="14" name="Picture 13"/>
          <p:cNvPicPr>
            <a:picLocks noChangeAspect="1"/>
          </p:cNvPicPr>
          <p:nvPr/>
        </p:nvPicPr>
        <p:blipFill>
          <a:blip r:embed="rId6"/>
          <a:stretch>
            <a:fillRect/>
          </a:stretch>
        </p:blipFill>
        <p:spPr>
          <a:xfrm>
            <a:off x="1821122" y="4415481"/>
            <a:ext cx="2235029" cy="1253424"/>
          </a:xfrm>
          <a:prstGeom prst="rect">
            <a:avLst/>
          </a:prstGeom>
        </p:spPr>
      </p:pic>
      <p:pic>
        <p:nvPicPr>
          <p:cNvPr id="15" name="Picture 14"/>
          <p:cNvPicPr>
            <a:picLocks noChangeAspect="1"/>
          </p:cNvPicPr>
          <p:nvPr/>
        </p:nvPicPr>
        <p:blipFill>
          <a:blip r:embed="rId7"/>
          <a:stretch>
            <a:fillRect/>
          </a:stretch>
        </p:blipFill>
        <p:spPr>
          <a:xfrm>
            <a:off x="5890202" y="3039027"/>
            <a:ext cx="2828925" cy="619125"/>
          </a:xfrm>
          <a:prstGeom prst="rect">
            <a:avLst/>
          </a:prstGeom>
        </p:spPr>
      </p:pic>
      <p:sp>
        <p:nvSpPr>
          <p:cNvPr id="19" name="Title 18"/>
          <p:cNvSpPr>
            <a:spLocks noGrp="1"/>
          </p:cNvSpPr>
          <p:nvPr>
            <p:ph type="title"/>
          </p:nvPr>
        </p:nvSpPr>
        <p:spPr>
          <a:xfrm>
            <a:off x="838200" y="365126"/>
            <a:ext cx="10515600" cy="343310"/>
          </a:xfrm>
        </p:spPr>
        <p:txBody>
          <a:bodyPr>
            <a:noAutofit/>
          </a:bodyPr>
          <a:lstStyle/>
          <a:p>
            <a:r>
              <a:rPr lang="en-US" sz="3200" b="1" dirty="0" smtClean="0">
                <a:latin typeface="+mn-lt"/>
              </a:rPr>
              <a:t>ENTERING A SAMPLE ID</a:t>
            </a:r>
            <a:endParaRPr lang="en-US" sz="3200" b="1" dirty="0">
              <a:latin typeface="+mn-lt"/>
            </a:endParaRPr>
          </a:p>
        </p:txBody>
      </p:sp>
      <p:pic>
        <p:nvPicPr>
          <p:cNvPr id="2" name="Picture 1"/>
          <p:cNvPicPr>
            <a:picLocks noChangeAspect="1"/>
          </p:cNvPicPr>
          <p:nvPr/>
        </p:nvPicPr>
        <p:blipFill>
          <a:blip r:embed="rId8"/>
          <a:stretch>
            <a:fillRect/>
          </a:stretch>
        </p:blipFill>
        <p:spPr>
          <a:xfrm>
            <a:off x="4470976" y="4225245"/>
            <a:ext cx="5781388" cy="1914262"/>
          </a:xfrm>
          <a:prstGeom prst="rect">
            <a:avLst/>
          </a:prstGeom>
        </p:spPr>
      </p:pic>
    </p:spTree>
    <p:extLst>
      <p:ext uri="{BB962C8B-B14F-4D97-AF65-F5344CB8AC3E}">
        <p14:creationId xmlns:p14="http://schemas.microsoft.com/office/powerpoint/2010/main" val="215423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2338886"/>
          </a:xfrm>
        </p:spPr>
        <p:txBody>
          <a:bodyPr>
            <a:noAutofit/>
          </a:bodyPr>
          <a:lstStyle/>
          <a:p>
            <a:r>
              <a:rPr lang="en-US" sz="2000" b="1" dirty="0" smtClean="0"/>
              <a:t>A whole blood sample is inserted into a test cuvette by connecting a </a:t>
            </a:r>
            <a:r>
              <a:rPr lang="en-US" sz="2000" b="1" dirty="0" err="1" smtClean="0"/>
              <a:t>luer</a:t>
            </a:r>
            <a:r>
              <a:rPr lang="en-US" sz="2000" b="1" dirty="0" smtClean="0"/>
              <a:t> lock syringe or slip syringe containing the whole blood sample to the filling port and then gently pressing the syringe plunger to dispense approximately 50 </a:t>
            </a:r>
            <a:r>
              <a:rPr lang="en-US" sz="2000" b="1" dirty="0" err="1" smtClean="0"/>
              <a:t>uL</a:t>
            </a:r>
            <a:r>
              <a:rPr lang="en-US" sz="2000" b="1" dirty="0" smtClean="0"/>
              <a:t> of whole blood into the test cuvette. Air escapes from the vent patch at the end of the test cuvette while the whole blood sample is being inserted. The test cuvette (with the syringe still attached) is then inserted into the test chamber of the instrument.</a:t>
            </a:r>
            <a:br>
              <a:rPr lang="en-US" sz="2000" b="1" dirty="0" smtClean="0"/>
            </a:br>
            <a:r>
              <a:rPr lang="en-US" sz="2000" b="1" dirty="0"/>
              <a:t/>
            </a:r>
            <a:br>
              <a:rPr lang="en-US" sz="2000" b="1" dirty="0"/>
            </a:br>
            <a:r>
              <a:rPr lang="en-US" sz="2000" b="1" dirty="0" smtClean="0"/>
              <a:t>Be sure to handle the cuvette by either the edges or the finger grip to avoid smudges in the light path area.</a:t>
            </a:r>
            <a:br>
              <a:rPr lang="en-US" sz="2000" b="1" dirty="0" smtClean="0"/>
            </a:br>
            <a:endParaRPr lang="en-US" sz="2000" b="1" dirty="0"/>
          </a:p>
        </p:txBody>
      </p:sp>
      <p:pic>
        <p:nvPicPr>
          <p:cNvPr id="5" name="Content Placeholder 4"/>
          <p:cNvPicPr>
            <a:picLocks noGrp="1" noChangeAspect="1"/>
          </p:cNvPicPr>
          <p:nvPr>
            <p:ph idx="1"/>
          </p:nvPr>
        </p:nvPicPr>
        <p:blipFill>
          <a:blip r:embed="rId2"/>
          <a:stretch>
            <a:fillRect/>
          </a:stretch>
        </p:blipFill>
        <p:spPr>
          <a:xfrm>
            <a:off x="1805327" y="2939143"/>
            <a:ext cx="8581345" cy="3500845"/>
          </a:xfrm>
          <a:prstGeom prst="rect">
            <a:avLst/>
          </a:prstGeom>
        </p:spPr>
      </p:pic>
    </p:spTree>
    <p:extLst>
      <p:ext uri="{BB962C8B-B14F-4D97-AF65-F5344CB8AC3E}">
        <p14:creationId xmlns:p14="http://schemas.microsoft.com/office/powerpoint/2010/main" val="115379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838200" y="325935"/>
            <a:ext cx="10515600" cy="2835275"/>
          </a:xfrm>
        </p:spPr>
        <p:txBody>
          <a:bodyPr>
            <a:noAutofit/>
          </a:bodyPr>
          <a:lstStyle/>
          <a:p>
            <a:r>
              <a:rPr lang="en-US" sz="2000" b="1" dirty="0" smtClean="0"/>
              <a:t>1) Connect a well-mixed syringe containing the sample to an unused cuvette holding the cuvette by the black finger grip.</a:t>
            </a:r>
            <a:br>
              <a:rPr lang="en-US" sz="2000" b="1" dirty="0" smtClean="0"/>
            </a:br>
            <a:r>
              <a:rPr lang="en-US" sz="2000" b="1" dirty="0" smtClean="0"/>
              <a:t/>
            </a:r>
            <a:br>
              <a:rPr lang="en-US" sz="2000" b="1" dirty="0" smtClean="0"/>
            </a:br>
            <a:r>
              <a:rPr lang="en-US" sz="2000" b="1" dirty="0" smtClean="0"/>
              <a:t>2) Firmly holding the cuvette and syringe at a 45 degree angle, fill the cuvette by gently pressing down on the syringe plunger until the sample reaches the black vent patch. DO NOT CAUSE THE VENT PATCH TO BULGE. If the vent patch is bulging, discard the cuvette and charge the sample into a new cuvette.</a:t>
            </a:r>
            <a:br>
              <a:rPr lang="en-US" sz="2000" b="1" dirty="0" smtClean="0"/>
            </a:br>
            <a:r>
              <a:rPr lang="en-US" sz="2000" b="1" dirty="0" smtClean="0"/>
              <a:t/>
            </a:r>
            <a:br>
              <a:rPr lang="en-US" sz="2000" b="1" dirty="0" smtClean="0"/>
            </a:br>
            <a:r>
              <a:rPr lang="en-US" sz="2000" b="1" dirty="0" smtClean="0"/>
              <a:t>3) Verify there are no bubbles in the light path area and there is no liquid or debris on the outside of the cuvette. If there are bubbles in cuvette or liquid/debris on outside of the cuvette, discard the cuvette and charge the sample into a new cuvette.</a:t>
            </a:r>
            <a:r>
              <a:rPr lang="en-US" sz="1800" b="1" dirty="0" smtClean="0"/>
              <a:t/>
            </a:r>
            <a:br>
              <a:rPr lang="en-US" sz="1800" b="1" dirty="0" smtClean="0"/>
            </a:br>
            <a:r>
              <a:rPr lang="en-US" sz="1800" b="1" dirty="0"/>
              <a:t/>
            </a:r>
            <a:br>
              <a:rPr lang="en-US" sz="1800" b="1" dirty="0"/>
            </a:br>
            <a:r>
              <a:rPr lang="en-US" sz="2000" b="1" i="1" dirty="0" smtClean="0">
                <a:solidFill>
                  <a:srgbClr val="FF0000"/>
                </a:solidFill>
              </a:rPr>
              <a:t>**Never insert a cuvette with liquid/debris on the outside of the cuvette or a cuvette with a protruding vent patch into the test chamber. This could disable the instrument by contaminating the optics.**</a:t>
            </a:r>
            <a:endParaRPr lang="en-US" sz="2000" b="1" i="1" dirty="0">
              <a:solidFill>
                <a:srgbClr val="FF0000"/>
              </a:solidFill>
            </a:endParaRPr>
          </a:p>
        </p:txBody>
      </p:sp>
      <p:pic>
        <p:nvPicPr>
          <p:cNvPr id="17" name="Content Placeholder 16"/>
          <p:cNvPicPr>
            <a:picLocks noGrp="1" noChangeAspect="1"/>
          </p:cNvPicPr>
          <p:nvPr>
            <p:ph idx="1"/>
          </p:nvPr>
        </p:nvPicPr>
        <p:blipFill>
          <a:blip r:embed="rId2"/>
          <a:stretch>
            <a:fillRect/>
          </a:stretch>
        </p:blipFill>
        <p:spPr>
          <a:xfrm>
            <a:off x="1138646" y="3625872"/>
            <a:ext cx="9601200" cy="2867025"/>
          </a:xfrm>
          <a:prstGeom prst="rect">
            <a:avLst/>
          </a:prstGeom>
        </p:spPr>
      </p:pic>
    </p:spTree>
    <p:extLst>
      <p:ext uri="{BB962C8B-B14F-4D97-AF65-F5344CB8AC3E}">
        <p14:creationId xmlns:p14="http://schemas.microsoft.com/office/powerpoint/2010/main" val="137315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3817" y="329044"/>
            <a:ext cx="7758340" cy="1684483"/>
          </a:xfrm>
          <a:prstGeom prst="rect">
            <a:avLst/>
          </a:prstGeom>
        </p:spPr>
      </p:pic>
      <p:pic>
        <p:nvPicPr>
          <p:cNvPr id="5" name="Picture 4"/>
          <p:cNvPicPr>
            <a:picLocks noChangeAspect="1"/>
          </p:cNvPicPr>
          <p:nvPr/>
        </p:nvPicPr>
        <p:blipFill>
          <a:blip r:embed="rId3"/>
          <a:stretch>
            <a:fillRect/>
          </a:stretch>
        </p:blipFill>
        <p:spPr>
          <a:xfrm>
            <a:off x="2253817" y="2084672"/>
            <a:ext cx="7758340" cy="3953164"/>
          </a:xfrm>
          <a:prstGeom prst="rect">
            <a:avLst/>
          </a:prstGeom>
        </p:spPr>
      </p:pic>
      <p:sp>
        <p:nvSpPr>
          <p:cNvPr id="2" name="TextBox 1"/>
          <p:cNvSpPr txBox="1"/>
          <p:nvPr/>
        </p:nvSpPr>
        <p:spPr>
          <a:xfrm>
            <a:off x="2253817" y="6108981"/>
            <a:ext cx="7758340" cy="584775"/>
          </a:xfrm>
          <a:prstGeom prst="rect">
            <a:avLst/>
          </a:prstGeom>
          <a:noFill/>
        </p:spPr>
        <p:txBody>
          <a:bodyPr wrap="square" rtlCol="0">
            <a:spAutoFit/>
          </a:bodyPr>
          <a:lstStyle/>
          <a:p>
            <a:r>
              <a:rPr lang="en-US" sz="1600" dirty="0" smtClean="0">
                <a:solidFill>
                  <a:srgbClr val="FF0000"/>
                </a:solidFill>
              </a:rPr>
              <a:t>Never depress the plunger when the syringe is in the test chamber. This will get blood on the optics and disable the instrument.</a:t>
            </a:r>
            <a:endParaRPr lang="en-US" sz="1600" dirty="0">
              <a:solidFill>
                <a:srgbClr val="FF0000"/>
              </a:solidFill>
            </a:endParaRPr>
          </a:p>
        </p:txBody>
      </p:sp>
    </p:spTree>
    <p:extLst>
      <p:ext uri="{BB962C8B-B14F-4D97-AF65-F5344CB8AC3E}">
        <p14:creationId xmlns:p14="http://schemas.microsoft.com/office/powerpoint/2010/main" val="351995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60981" y="218757"/>
            <a:ext cx="5048250" cy="771525"/>
          </a:xfrm>
          <a:prstGeom prst="rect">
            <a:avLst/>
          </a:prstGeom>
        </p:spPr>
      </p:pic>
      <p:pic>
        <p:nvPicPr>
          <p:cNvPr id="14" name="Picture 13"/>
          <p:cNvPicPr>
            <a:picLocks noChangeAspect="1"/>
          </p:cNvPicPr>
          <p:nvPr/>
        </p:nvPicPr>
        <p:blipFill>
          <a:blip r:embed="rId3"/>
          <a:stretch>
            <a:fillRect/>
          </a:stretch>
        </p:blipFill>
        <p:spPr>
          <a:xfrm>
            <a:off x="1860981" y="1349187"/>
            <a:ext cx="6286500" cy="876300"/>
          </a:xfrm>
          <a:prstGeom prst="rect">
            <a:avLst/>
          </a:prstGeom>
        </p:spPr>
      </p:pic>
      <p:pic>
        <p:nvPicPr>
          <p:cNvPr id="15" name="Picture 14"/>
          <p:cNvPicPr>
            <a:picLocks noChangeAspect="1"/>
          </p:cNvPicPr>
          <p:nvPr/>
        </p:nvPicPr>
        <p:blipFill>
          <a:blip r:embed="rId4"/>
          <a:stretch>
            <a:fillRect/>
          </a:stretch>
        </p:blipFill>
        <p:spPr>
          <a:xfrm>
            <a:off x="1860981" y="5787099"/>
            <a:ext cx="5638800" cy="8477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6" name="Picture 15"/>
          <p:cNvPicPr>
            <a:picLocks noChangeAspect="1"/>
          </p:cNvPicPr>
          <p:nvPr/>
        </p:nvPicPr>
        <p:blipFill>
          <a:blip r:embed="rId5"/>
          <a:stretch>
            <a:fillRect/>
          </a:stretch>
        </p:blipFill>
        <p:spPr>
          <a:xfrm>
            <a:off x="3203863" y="2290616"/>
            <a:ext cx="2855191" cy="3251201"/>
          </a:xfrm>
          <a:prstGeom prst="rect">
            <a:avLst/>
          </a:prstGeom>
        </p:spPr>
      </p:pic>
    </p:spTree>
    <p:extLst>
      <p:ext uri="{BB962C8B-B14F-4D97-AF65-F5344CB8AC3E}">
        <p14:creationId xmlns:p14="http://schemas.microsoft.com/office/powerpoint/2010/main" val="226371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058" y="677284"/>
            <a:ext cx="5973763" cy="1613093"/>
          </a:xfrm>
          <a:prstGeom prst="rect">
            <a:avLst/>
          </a:prstGeom>
        </p:spPr>
      </p:pic>
      <p:pic>
        <p:nvPicPr>
          <p:cNvPr id="7" name="Picture 6"/>
          <p:cNvPicPr>
            <a:picLocks noChangeAspect="1"/>
          </p:cNvPicPr>
          <p:nvPr/>
        </p:nvPicPr>
        <p:blipFill>
          <a:blip r:embed="rId3"/>
          <a:stretch>
            <a:fillRect/>
          </a:stretch>
        </p:blipFill>
        <p:spPr>
          <a:xfrm>
            <a:off x="1746975" y="3157871"/>
            <a:ext cx="8175486" cy="747473"/>
          </a:xfrm>
          <a:prstGeom prst="rect">
            <a:avLst/>
          </a:prstGeom>
        </p:spPr>
      </p:pic>
      <p:pic>
        <p:nvPicPr>
          <p:cNvPr id="8" name="Picture 7"/>
          <p:cNvPicPr>
            <a:picLocks noChangeAspect="1"/>
          </p:cNvPicPr>
          <p:nvPr/>
        </p:nvPicPr>
        <p:blipFill>
          <a:blip r:embed="rId4"/>
          <a:stretch>
            <a:fillRect/>
          </a:stretch>
        </p:blipFill>
        <p:spPr>
          <a:xfrm>
            <a:off x="1766886" y="4670568"/>
            <a:ext cx="8155575" cy="982085"/>
          </a:xfrm>
          <a:prstGeom prst="rect">
            <a:avLst/>
          </a:prstGeom>
        </p:spPr>
      </p:pic>
    </p:spTree>
    <p:extLst>
      <p:ext uri="{BB962C8B-B14F-4D97-AF65-F5344CB8AC3E}">
        <p14:creationId xmlns:p14="http://schemas.microsoft.com/office/powerpoint/2010/main" val="411485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7829" y="395287"/>
            <a:ext cx="11025051" cy="6067425"/>
          </a:xfrm>
          <a:prstGeom prst="rect">
            <a:avLst/>
          </a:prstGeom>
        </p:spPr>
      </p:pic>
    </p:spTree>
    <p:extLst>
      <p:ext uri="{BB962C8B-B14F-4D97-AF65-F5344CB8AC3E}">
        <p14:creationId xmlns:p14="http://schemas.microsoft.com/office/powerpoint/2010/main" val="130632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3326" y="352697"/>
            <a:ext cx="11181806" cy="6165669"/>
          </a:xfrm>
          <a:prstGeom prst="rect">
            <a:avLst/>
          </a:prstGeom>
        </p:spPr>
      </p:pic>
    </p:spTree>
    <p:extLst>
      <p:ext uri="{BB962C8B-B14F-4D97-AF65-F5344CB8AC3E}">
        <p14:creationId xmlns:p14="http://schemas.microsoft.com/office/powerpoint/2010/main" val="428769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9451" y="319087"/>
            <a:ext cx="11168743" cy="6219825"/>
          </a:xfrm>
          <a:prstGeom prst="rect">
            <a:avLst/>
          </a:prstGeom>
        </p:spPr>
      </p:pic>
    </p:spTree>
    <p:extLst>
      <p:ext uri="{BB962C8B-B14F-4D97-AF65-F5344CB8AC3E}">
        <p14:creationId xmlns:p14="http://schemas.microsoft.com/office/powerpoint/2010/main" val="298335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514" y="261257"/>
            <a:ext cx="11168743" cy="6361611"/>
          </a:xfrm>
          <a:prstGeom prst="rect">
            <a:avLst/>
          </a:prstGeom>
        </p:spPr>
      </p:pic>
    </p:spTree>
    <p:extLst>
      <p:ext uri="{BB962C8B-B14F-4D97-AF65-F5344CB8AC3E}">
        <p14:creationId xmlns:p14="http://schemas.microsoft.com/office/powerpoint/2010/main" val="52806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1" y="366712"/>
            <a:ext cx="10620102" cy="6124575"/>
          </a:xfrm>
          <a:prstGeom prst="rect">
            <a:avLst/>
          </a:prstGeom>
        </p:spPr>
      </p:pic>
    </p:spTree>
    <p:extLst>
      <p:ext uri="{BB962C8B-B14F-4D97-AF65-F5344CB8AC3E}">
        <p14:creationId xmlns:p14="http://schemas.microsoft.com/office/powerpoint/2010/main" val="27020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31893"/>
          </a:xfrm>
        </p:spPr>
        <p:txBody>
          <a:bodyPr>
            <a:noAutofit/>
          </a:bodyPr>
          <a:lstStyle/>
          <a:p>
            <a:r>
              <a:rPr lang="en-US" sz="2400" b="1" dirty="0" smtClean="0"/>
              <a:t>Optical QC is run using the yellow and orange optic filters.</a:t>
            </a:r>
            <a:br>
              <a:rPr lang="en-US" sz="2400" b="1" dirty="0" smtClean="0"/>
            </a:br>
            <a:r>
              <a:rPr lang="en-US" sz="2400" b="1" dirty="0" smtClean="0"/>
              <a:t/>
            </a:r>
            <a:br>
              <a:rPr lang="en-US" sz="2400" b="1" dirty="0" smtClean="0"/>
            </a:br>
            <a:r>
              <a:rPr lang="en-US" sz="2400" b="1" dirty="0" smtClean="0"/>
              <a:t>Optic filters have the lot number of the instrument printed on them.</a:t>
            </a:r>
            <a:br>
              <a:rPr lang="en-US" sz="2400" b="1" dirty="0" smtClean="0"/>
            </a:br>
            <a:r>
              <a:rPr lang="en-US" sz="2400" b="1" dirty="0" smtClean="0"/>
              <a:t/>
            </a:r>
            <a:br>
              <a:rPr lang="en-US" sz="2400" b="1" dirty="0" smtClean="0"/>
            </a:br>
            <a:r>
              <a:rPr lang="en-US" sz="2400" b="1" dirty="0" smtClean="0"/>
              <a:t>The optic filters cannot be interchanged between instruments. Each one is calibrated for a specific </a:t>
            </a:r>
            <a:r>
              <a:rPr lang="en-US" sz="2400" b="1" dirty="0" err="1" smtClean="0"/>
              <a:t>Avoximeter</a:t>
            </a:r>
            <a:r>
              <a:rPr lang="en-US" sz="2400" b="1" dirty="0" smtClean="0"/>
              <a:t>.</a:t>
            </a:r>
            <a:endParaRPr lang="en-US" sz="2400" b="1" dirty="0"/>
          </a:p>
        </p:txBody>
      </p:sp>
      <p:pic>
        <p:nvPicPr>
          <p:cNvPr id="6" name="Content Placeholder 5"/>
          <p:cNvPicPr>
            <a:picLocks noGrp="1" noChangeAspect="1"/>
          </p:cNvPicPr>
          <p:nvPr>
            <p:ph idx="1"/>
          </p:nvPr>
        </p:nvPicPr>
        <p:blipFill>
          <a:blip r:embed="rId2"/>
          <a:stretch>
            <a:fillRect/>
          </a:stretch>
        </p:blipFill>
        <p:spPr>
          <a:xfrm>
            <a:off x="1571769" y="2955637"/>
            <a:ext cx="8124825" cy="3620654"/>
          </a:xfrm>
          <a:prstGeom prst="rect">
            <a:avLst/>
          </a:prstGeom>
        </p:spPr>
      </p:pic>
    </p:spTree>
    <p:extLst>
      <p:ext uri="{BB962C8B-B14F-4D97-AF65-F5344CB8AC3E}">
        <p14:creationId xmlns:p14="http://schemas.microsoft.com/office/powerpoint/2010/main" val="253502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0073"/>
            <a:ext cx="10515600" cy="15706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nSpc>
                <a:spcPct val="50000"/>
              </a:lnSpc>
            </a:pPr>
            <a:r>
              <a:rPr lang="en-US" sz="2000" b="1" dirty="0" smtClean="0"/>
              <a:t>Liquid and Optical QC are documented on the </a:t>
            </a:r>
            <a:r>
              <a:rPr lang="en-US" sz="2000" b="1" dirty="0" err="1" smtClean="0"/>
              <a:t>Avoximeter</a:t>
            </a:r>
            <a:r>
              <a:rPr lang="en-US" sz="2000" b="1" dirty="0" smtClean="0"/>
              <a:t> 1000E Quality Control Log Sheets.</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Each log sheet should have lot numbers, expiration dates and expected ranges noted.</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Operators must verify that QC is in ranges noted on the QC Log Sheets before running patient samples.</a:t>
            </a:r>
            <a:endParaRPr lang="en-US"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1010226"/>
              </p:ext>
            </p:extLst>
          </p:nvPr>
        </p:nvGraphicFramePr>
        <p:xfrm>
          <a:off x="1188723" y="1716839"/>
          <a:ext cx="9940832" cy="5023593"/>
        </p:xfrm>
        <a:graphic>
          <a:graphicData uri="http://schemas.openxmlformats.org/drawingml/2006/table">
            <a:tbl>
              <a:tblPr/>
              <a:tblGrid>
                <a:gridCol w="423614"/>
                <a:gridCol w="794278"/>
                <a:gridCol w="794278"/>
                <a:gridCol w="720146"/>
                <a:gridCol w="734265"/>
                <a:gridCol w="536579"/>
                <a:gridCol w="720146"/>
                <a:gridCol w="734265"/>
                <a:gridCol w="536579"/>
                <a:gridCol w="720146"/>
                <a:gridCol w="720146"/>
                <a:gridCol w="529519"/>
                <a:gridCol w="720146"/>
                <a:gridCol w="720146"/>
                <a:gridCol w="536579"/>
              </a:tblGrid>
              <a:tr h="145418">
                <a:tc gridSpan="8">
                  <a:txBody>
                    <a:bodyPr/>
                    <a:lstStyle/>
                    <a:p>
                      <a:pPr algn="ctr" fontAlgn="t"/>
                      <a:r>
                        <a:rPr lang="en-US" sz="700" b="1" i="0" u="none" strike="noStrike" dirty="0" err="1">
                          <a:solidFill>
                            <a:srgbClr val="000000"/>
                          </a:solidFill>
                          <a:effectLst/>
                          <a:latin typeface="Calibri" panose="020F0502020204030204" pitchFamily="34" charset="0"/>
                        </a:rPr>
                        <a:t>Avoximeter</a:t>
                      </a:r>
                      <a:r>
                        <a:rPr lang="en-US" sz="700" b="1" i="0" u="none" strike="noStrike" dirty="0">
                          <a:solidFill>
                            <a:srgbClr val="000000"/>
                          </a:solidFill>
                          <a:effectLst/>
                          <a:latin typeface="Calibri" panose="020F0502020204030204" pitchFamily="34" charset="0"/>
                        </a:rPr>
                        <a:t> 1000E Quality Control Log Sheet</a:t>
                      </a:r>
                    </a:p>
                  </a:txBody>
                  <a:tcPr marL="4980" marR="4980" marT="498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700" b="1" i="0" u="none" strike="noStrike">
                          <a:solidFill>
                            <a:srgbClr val="000000"/>
                          </a:solidFill>
                          <a:effectLst/>
                          <a:latin typeface="Calibri" panose="020F0502020204030204" pitchFamily="34" charset="0"/>
                        </a:rPr>
                        <a:t>Serial #:____________</a:t>
                      </a:r>
                    </a:p>
                  </a:txBody>
                  <a:tcPr marL="4980" marR="4980" marT="498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600" b="0" i="0" u="none" strike="noStrike">
                        <a:solidFill>
                          <a:srgbClr val="000000"/>
                        </a:solidFill>
                        <a:effectLst/>
                        <a:latin typeface="Calibri" panose="020F0502020204030204" pitchFamily="34" charset="0"/>
                      </a:endParaRPr>
                    </a:p>
                  </a:txBody>
                  <a:tcPr marL="4980" marR="4980" marT="498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600" b="0" i="0" u="none" strike="noStrike">
                        <a:solidFill>
                          <a:srgbClr val="000000"/>
                        </a:solidFill>
                        <a:effectLst/>
                        <a:latin typeface="Calibri" panose="020F0502020204030204" pitchFamily="34" charset="0"/>
                      </a:endParaRPr>
                    </a:p>
                  </a:txBody>
                  <a:tcPr marL="4980" marR="4980" marT="498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600" b="0" i="0" u="none" strike="noStrike">
                        <a:solidFill>
                          <a:srgbClr val="000000"/>
                        </a:solidFill>
                        <a:effectLst/>
                        <a:latin typeface="Calibri" panose="020F0502020204030204" pitchFamily="34" charset="0"/>
                      </a:endParaRPr>
                    </a:p>
                  </a:txBody>
                  <a:tcPr marL="4980" marR="4980" marT="4980" marB="0">
                    <a:lnL>
                      <a:noFill/>
                    </a:lnL>
                    <a:lnR>
                      <a:noFill/>
                    </a:lnR>
                    <a:lnT>
                      <a:noFill/>
                    </a:lnT>
                    <a:lnB w="12700" cap="flat" cmpd="sng" algn="ctr">
                      <a:solidFill>
                        <a:srgbClr val="000000"/>
                      </a:solidFill>
                      <a:prstDash val="solid"/>
                      <a:round/>
                      <a:headEnd type="none" w="med" len="med"/>
                      <a:tailEnd type="none" w="med" len="med"/>
                    </a:lnB>
                  </a:tcPr>
                </a:tc>
              </a:tr>
              <a:tr h="202467">
                <a:tc gridSpan="3">
                  <a:txBody>
                    <a:bodyPr/>
                    <a:lstStyle/>
                    <a:p>
                      <a:pPr algn="l" fontAlgn="b"/>
                      <a:r>
                        <a:rPr lang="en-US" sz="600" b="1" i="0" u="none" strike="noStrike">
                          <a:solidFill>
                            <a:srgbClr val="000000"/>
                          </a:solidFill>
                          <a:effectLst/>
                          <a:latin typeface="Calibri" panose="020F0502020204030204" pitchFamily="34" charset="0"/>
                        </a:rPr>
                        <a:t>Month:_______________________</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3" gridSpan="3">
                  <a:txBody>
                    <a:bodyPr/>
                    <a:lstStyle/>
                    <a:p>
                      <a:pPr algn="ctr" fontAlgn="ctr"/>
                      <a:r>
                        <a:rPr lang="en-US" sz="700" b="1" i="0" u="none" strike="noStrike" dirty="0">
                          <a:solidFill>
                            <a:srgbClr val="000000"/>
                          </a:solidFill>
                          <a:effectLst/>
                          <a:latin typeface="Calibri" panose="020F0502020204030204" pitchFamily="34" charset="0"/>
                        </a:rPr>
                        <a:t>Yellow Filter                    </a:t>
                      </a:r>
                      <a:r>
                        <a:rPr lang="en-US" sz="500" b="1" i="0" u="none" strike="noStrike" dirty="0">
                          <a:solidFill>
                            <a:srgbClr val="000000"/>
                          </a:solidFill>
                          <a:effectLst/>
                          <a:latin typeface="Calibri" panose="020F0502020204030204" pitchFamily="34" charset="0"/>
                        </a:rPr>
                        <a:t>(Run Optical QC Every 8 hours)</a:t>
                      </a:r>
                      <a:endParaRPr lang="en-US" sz="700" b="1" i="0" u="none" strike="noStrike" dirty="0">
                        <a:solidFill>
                          <a:srgbClr val="000000"/>
                        </a:solidFill>
                        <a:effectLst/>
                        <a:latin typeface="Calibri" panose="020F0502020204030204" pitchFamily="34" charset="0"/>
                      </a:endParaRP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hMerge="1">
                  <a:txBody>
                    <a:bodyPr/>
                    <a:lstStyle/>
                    <a:p>
                      <a:endParaRPr lang="en-US"/>
                    </a:p>
                  </a:txBody>
                  <a:tcPr/>
                </a:tc>
                <a:tc rowSpan="3" hMerge="1">
                  <a:txBody>
                    <a:bodyPr/>
                    <a:lstStyle/>
                    <a:p>
                      <a:endParaRPr lang="en-US"/>
                    </a:p>
                  </a:txBody>
                  <a:tcPr/>
                </a:tc>
                <a:tc rowSpan="3" gridSpan="3">
                  <a:txBody>
                    <a:bodyPr/>
                    <a:lstStyle/>
                    <a:p>
                      <a:pPr algn="ctr" fontAlgn="ctr"/>
                      <a:r>
                        <a:rPr lang="en-US" sz="700" b="1" i="0" u="none" strike="noStrike">
                          <a:solidFill>
                            <a:srgbClr val="000000"/>
                          </a:solidFill>
                          <a:effectLst/>
                          <a:latin typeface="Calibri" panose="020F0502020204030204" pitchFamily="34" charset="0"/>
                        </a:rPr>
                        <a:t>Orange Filter                 </a:t>
                      </a:r>
                      <a:r>
                        <a:rPr lang="en-US" sz="500" b="1" i="0" u="none" strike="noStrike">
                          <a:solidFill>
                            <a:srgbClr val="000000"/>
                          </a:solidFill>
                          <a:effectLst/>
                          <a:latin typeface="Calibri" panose="020F0502020204030204" pitchFamily="34" charset="0"/>
                        </a:rPr>
                        <a:t>(Run Optical QC Every 8 hours) </a:t>
                      </a:r>
                      <a:endParaRPr lang="en-US" sz="700" b="1" i="0" u="none" strike="noStrike">
                        <a:solidFill>
                          <a:srgbClr val="000000"/>
                        </a:solidFill>
                        <a:effectLst/>
                        <a:latin typeface="Calibri" panose="020F0502020204030204" pitchFamily="34" charset="0"/>
                      </a:endParaRP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hMerge="1">
                  <a:txBody>
                    <a:bodyPr/>
                    <a:lstStyle/>
                    <a:p>
                      <a:endParaRPr lang="en-US"/>
                    </a:p>
                  </a:txBody>
                  <a:tcPr/>
                </a:tc>
                <a:tc rowSpan="3" hMerge="1">
                  <a:txBody>
                    <a:bodyPr/>
                    <a:lstStyle/>
                    <a:p>
                      <a:endParaRPr lang="en-US"/>
                    </a:p>
                  </a:txBody>
                  <a:tcPr/>
                </a:tc>
                <a:tc gridSpan="3">
                  <a:txBody>
                    <a:bodyPr/>
                    <a:lstStyle/>
                    <a:p>
                      <a:pPr algn="ctr" fontAlgn="ctr"/>
                      <a:r>
                        <a:rPr lang="en-US" sz="600" b="1" i="0" u="none" strike="noStrike">
                          <a:solidFill>
                            <a:srgbClr val="000000"/>
                          </a:solidFill>
                          <a:effectLst/>
                          <a:latin typeface="Calibri" panose="020F0502020204030204" pitchFamily="34" charset="0"/>
                        </a:rPr>
                        <a:t>QC Level 1 </a:t>
                      </a:r>
                      <a:r>
                        <a:rPr lang="en-US" sz="400" b="1" i="0" u="none" strike="noStrike">
                          <a:solidFill>
                            <a:srgbClr val="000000"/>
                          </a:solidFill>
                          <a:effectLst/>
                          <a:latin typeface="Calibri" panose="020F0502020204030204" pitchFamily="34" charset="0"/>
                        </a:rPr>
                        <a:t>(Run once a week)</a:t>
                      </a:r>
                      <a:endParaRPr lang="en-US" sz="600" b="1" i="0" u="none" strike="noStrike">
                        <a:solidFill>
                          <a:srgbClr val="000000"/>
                        </a:solidFill>
                        <a:effectLst/>
                        <a:latin typeface="Calibri" panose="020F0502020204030204" pitchFamily="34" charset="0"/>
                      </a:endParaRP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7C80"/>
                    </a:solidFill>
                  </a:tcPr>
                </a:tc>
                <a:tc hMerge="1">
                  <a:txBody>
                    <a:bodyPr/>
                    <a:lstStyle/>
                    <a:p>
                      <a:endParaRPr lang="en-US"/>
                    </a:p>
                  </a:txBody>
                  <a:tcPr/>
                </a:tc>
                <a:tc hMerge="1">
                  <a:txBody>
                    <a:bodyPr/>
                    <a:lstStyle/>
                    <a:p>
                      <a:endParaRPr lang="en-US"/>
                    </a:p>
                  </a:txBody>
                  <a:tcPr/>
                </a:tc>
                <a:tc gridSpan="3">
                  <a:txBody>
                    <a:bodyPr/>
                    <a:lstStyle/>
                    <a:p>
                      <a:pPr algn="ctr" fontAlgn="ctr"/>
                      <a:r>
                        <a:rPr lang="en-US" sz="600" b="1" i="0" u="none" strike="noStrike">
                          <a:solidFill>
                            <a:srgbClr val="000000"/>
                          </a:solidFill>
                          <a:effectLst/>
                          <a:latin typeface="Calibri" panose="020F0502020204030204" pitchFamily="34" charset="0"/>
                        </a:rPr>
                        <a:t>QC Level 3 </a:t>
                      </a:r>
                      <a:r>
                        <a:rPr lang="en-US" sz="400" b="1" i="0" u="none" strike="noStrike">
                          <a:solidFill>
                            <a:srgbClr val="000000"/>
                          </a:solidFill>
                          <a:effectLst/>
                          <a:latin typeface="Calibri" panose="020F0502020204030204" pitchFamily="34" charset="0"/>
                        </a:rPr>
                        <a:t>(Run once a week)</a:t>
                      </a:r>
                      <a:endParaRPr lang="en-US" sz="600" b="1" i="0" u="none" strike="noStrike">
                        <a:solidFill>
                          <a:srgbClr val="000000"/>
                        </a:solidFill>
                        <a:effectLst/>
                        <a:latin typeface="Calibri" panose="020F0502020204030204" pitchFamily="34" charset="0"/>
                      </a:endParaRP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hMerge="1">
                  <a:txBody>
                    <a:bodyPr/>
                    <a:lstStyle/>
                    <a:p>
                      <a:endParaRPr lang="en-US"/>
                    </a:p>
                  </a:txBody>
                  <a:tcPr/>
                </a:tc>
                <a:tc hMerge="1">
                  <a:txBody>
                    <a:bodyPr/>
                    <a:lstStyle/>
                    <a:p>
                      <a:endParaRPr lang="en-US"/>
                    </a:p>
                  </a:txBody>
                  <a:tcPr/>
                </a:tc>
              </a:tr>
              <a:tr h="117454">
                <a:tc gridSpan="3">
                  <a:txBody>
                    <a:bodyPr/>
                    <a:lstStyle/>
                    <a:p>
                      <a:pPr algn="l" fontAlgn="b"/>
                      <a:r>
                        <a:rPr lang="en-US" sz="600" b="1" i="0" u="none" strike="noStrike">
                          <a:solidFill>
                            <a:srgbClr val="000000"/>
                          </a:solidFill>
                          <a:effectLst/>
                          <a:latin typeface="Calibri" panose="020F0502020204030204" pitchFamily="34" charset="0"/>
                        </a:rPr>
                        <a:t>Year: ______________</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l" fontAlgn="t"/>
                      <a:r>
                        <a:rPr lang="en-US" sz="600" b="1" i="0" u="none" strike="noStrike">
                          <a:solidFill>
                            <a:srgbClr val="000000"/>
                          </a:solidFill>
                          <a:effectLst/>
                          <a:latin typeface="Calibri" panose="020F0502020204030204" pitchFamily="34" charset="0"/>
                        </a:rPr>
                        <a:t>Lot # _________________</a:t>
                      </a:r>
                    </a:p>
                  </a:txBody>
                  <a:tcPr marL="4980" marR="4980" marT="49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7C80"/>
                    </a:solidFill>
                  </a:tcPr>
                </a:tc>
                <a:tc hMerge="1">
                  <a:txBody>
                    <a:bodyPr/>
                    <a:lstStyle/>
                    <a:p>
                      <a:endParaRPr lang="en-US"/>
                    </a:p>
                  </a:txBody>
                  <a:tcPr/>
                </a:tc>
                <a:tc hMerge="1">
                  <a:txBody>
                    <a:bodyPr/>
                    <a:lstStyle/>
                    <a:p>
                      <a:endParaRPr lang="en-US"/>
                    </a:p>
                  </a:txBody>
                  <a:tcPr/>
                </a:tc>
                <a:tc gridSpan="3">
                  <a:txBody>
                    <a:bodyPr/>
                    <a:lstStyle/>
                    <a:p>
                      <a:pPr algn="l" fontAlgn="t"/>
                      <a:r>
                        <a:rPr lang="en-US" sz="600" b="1" i="0" u="none" strike="noStrike">
                          <a:solidFill>
                            <a:srgbClr val="000000"/>
                          </a:solidFill>
                          <a:effectLst/>
                          <a:latin typeface="Calibri" panose="020F0502020204030204" pitchFamily="34" charset="0"/>
                        </a:rPr>
                        <a:t>Lot # _________________</a:t>
                      </a:r>
                    </a:p>
                  </a:txBody>
                  <a:tcPr marL="4980" marR="4980" marT="49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hMerge="1">
                  <a:txBody>
                    <a:bodyPr/>
                    <a:lstStyle/>
                    <a:p>
                      <a:endParaRPr lang="en-US"/>
                    </a:p>
                  </a:txBody>
                  <a:tcPr/>
                </a:tc>
                <a:tc hMerge="1">
                  <a:txBody>
                    <a:bodyPr/>
                    <a:lstStyle/>
                    <a:p>
                      <a:endParaRPr lang="en-US"/>
                    </a:p>
                  </a:txBody>
                  <a:tcPr/>
                </a:tc>
              </a:tr>
              <a:tr h="108293">
                <a:tc>
                  <a:txBody>
                    <a:bodyPr/>
                    <a:lstStyle/>
                    <a:p>
                      <a:pPr algn="l" fontAlgn="b"/>
                      <a:r>
                        <a:rPr lang="en-US" sz="600" b="1"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600" b="1" i="0" u="none" strike="noStrike">
                        <a:solidFill>
                          <a:srgbClr val="000000"/>
                        </a:solidFill>
                        <a:effectLst/>
                        <a:latin typeface="Calibri" panose="020F0502020204030204" pitchFamily="34" charset="0"/>
                      </a:endParaRPr>
                    </a:p>
                  </a:txBody>
                  <a:tcPr marL="4980" marR="4980" marT="4980" marB="0" anchor="b">
                    <a:lnL>
                      <a:noFill/>
                    </a:lnL>
                    <a:lnR>
                      <a:noFill/>
                    </a:lnR>
                    <a:lnT>
                      <a:noFill/>
                    </a:lnT>
                    <a:lnB>
                      <a:noFill/>
                    </a:lnB>
                  </a:tcPr>
                </a:tc>
                <a:tc>
                  <a:txBody>
                    <a:bodyPr/>
                    <a:lstStyle/>
                    <a:p>
                      <a:pPr algn="ctr" fontAlgn="b"/>
                      <a:r>
                        <a:rPr lang="en-US" sz="600" b="1" i="0" u="none" strike="noStrike">
                          <a:solidFill>
                            <a:srgbClr val="000000"/>
                          </a:solidFill>
                          <a:effectLst/>
                          <a:latin typeface="Calibri" panose="020F0502020204030204" pitchFamily="34" charset="0"/>
                        </a:rPr>
                        <a:t> </a:t>
                      </a:r>
                    </a:p>
                  </a:txBody>
                  <a:tcPr marL="4980" marR="4980" marT="498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l" fontAlgn="ctr"/>
                      <a:r>
                        <a:rPr lang="en-US" sz="600" b="1" i="0" u="none" strike="noStrike">
                          <a:solidFill>
                            <a:srgbClr val="000000"/>
                          </a:solidFill>
                          <a:effectLst/>
                          <a:latin typeface="Calibri" panose="020F0502020204030204" pitchFamily="34" charset="0"/>
                        </a:rPr>
                        <a:t>Exp date: ______________</a:t>
                      </a: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7C80"/>
                    </a:solidFill>
                  </a:tcPr>
                </a:tc>
                <a:tc hMerge="1">
                  <a:txBody>
                    <a:bodyPr/>
                    <a:lstStyle/>
                    <a:p>
                      <a:endParaRPr lang="en-US"/>
                    </a:p>
                  </a:txBody>
                  <a:tcPr/>
                </a:tc>
                <a:tc hMerge="1">
                  <a:txBody>
                    <a:bodyPr/>
                    <a:lstStyle/>
                    <a:p>
                      <a:endParaRPr lang="en-US"/>
                    </a:p>
                  </a:txBody>
                  <a:tcPr/>
                </a:tc>
                <a:tc gridSpan="3">
                  <a:txBody>
                    <a:bodyPr/>
                    <a:lstStyle/>
                    <a:p>
                      <a:pPr algn="l" fontAlgn="ctr"/>
                      <a:r>
                        <a:rPr lang="en-US" sz="600" b="1" i="0" u="none" strike="noStrike">
                          <a:solidFill>
                            <a:srgbClr val="000000"/>
                          </a:solidFill>
                          <a:effectLst/>
                          <a:latin typeface="Calibri" panose="020F0502020204030204" pitchFamily="34" charset="0"/>
                        </a:rPr>
                        <a:t>Exp date: ______________</a:t>
                      </a: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r>
              <a:tr h="202467">
                <a:tc gridSpan="3">
                  <a:txBody>
                    <a:bodyPr/>
                    <a:lstStyle/>
                    <a:p>
                      <a:pPr algn="l" fontAlgn="b"/>
                      <a:r>
                        <a:rPr lang="en-US" sz="600" b="1" i="0" u="none" strike="noStrike">
                          <a:solidFill>
                            <a:srgbClr val="000000"/>
                          </a:solidFill>
                          <a:effectLst/>
                          <a:latin typeface="Calibri" panose="020F0502020204030204" pitchFamily="34" charset="0"/>
                        </a:rPr>
                        <a:t>Cuvette Lot #: ________________</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rowSpan="3">
                  <a:txBody>
                    <a:bodyPr/>
                    <a:lstStyle/>
                    <a:p>
                      <a:pPr algn="ctr" fontAlgn="ctr"/>
                      <a:r>
                        <a:rPr lang="en-US" sz="600" b="1" i="0" u="none" strike="noStrike">
                          <a:solidFill>
                            <a:srgbClr val="000000"/>
                          </a:solidFill>
                          <a:effectLst/>
                          <a:latin typeface="Calibri" panose="020F0502020204030204" pitchFamily="34" charset="0"/>
                        </a:rPr>
                        <a:t>%HbO2  Range      93.5-96.5</a:t>
                      </a:r>
                    </a:p>
                  </a:txBody>
                  <a:tcPr marL="4980" marR="4980" marT="49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600" b="1" i="0" u="none" strike="noStrike">
                          <a:solidFill>
                            <a:srgbClr val="000000"/>
                          </a:solidFill>
                          <a:effectLst/>
                          <a:latin typeface="Calibri" panose="020F0502020204030204" pitchFamily="34" charset="0"/>
                        </a:rPr>
                        <a:t>THb (g/dL) Range       7.7-8.3</a:t>
                      </a:r>
                    </a:p>
                  </a:txBody>
                  <a:tcPr marL="4980" marR="4980" marT="4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1" i="0" u="none" strike="noStrike">
                          <a:solidFill>
                            <a:srgbClr val="000000"/>
                          </a:solidFill>
                          <a:effectLst/>
                          <a:latin typeface="Calibri" panose="020F0502020204030204" pitchFamily="34" charset="0"/>
                        </a:rPr>
                        <a:t>Passed</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rowSpan="3">
                  <a:txBody>
                    <a:bodyPr/>
                    <a:lstStyle/>
                    <a:p>
                      <a:pPr algn="ctr" fontAlgn="ctr"/>
                      <a:r>
                        <a:rPr lang="en-US" sz="600" b="1" i="0" u="none" strike="noStrike">
                          <a:solidFill>
                            <a:srgbClr val="000000"/>
                          </a:solidFill>
                          <a:effectLst/>
                          <a:latin typeface="Calibri" panose="020F0502020204030204" pitchFamily="34" charset="0"/>
                        </a:rPr>
                        <a:t>%HbO2   Range      37.2-40.8</a:t>
                      </a:r>
                    </a:p>
                  </a:txBody>
                  <a:tcPr marL="4980" marR="4980" marT="49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600" b="1" i="0" u="none" strike="noStrike">
                          <a:solidFill>
                            <a:srgbClr val="000000"/>
                          </a:solidFill>
                          <a:effectLst/>
                          <a:latin typeface="Calibri" panose="020F0502020204030204" pitchFamily="34" charset="0"/>
                        </a:rPr>
                        <a:t>THb (g/dL) Range      16.4-17.6</a:t>
                      </a:r>
                    </a:p>
                  </a:txBody>
                  <a:tcPr marL="4980" marR="4980" marT="4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Passed</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600" b="1" i="0" u="none" strike="noStrike">
                          <a:solidFill>
                            <a:srgbClr val="000000"/>
                          </a:solidFill>
                          <a:effectLst/>
                          <a:latin typeface="Calibri" panose="020F0502020204030204" pitchFamily="34" charset="0"/>
                        </a:rPr>
                        <a:t>%HbO2</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7C80"/>
                    </a:solidFill>
                  </a:tcPr>
                </a:tc>
                <a:tc>
                  <a:txBody>
                    <a:bodyPr/>
                    <a:lstStyle/>
                    <a:p>
                      <a:pPr algn="ctr" fontAlgn="b"/>
                      <a:r>
                        <a:rPr lang="en-US" sz="600" b="1" i="0" u="none" strike="noStrike">
                          <a:solidFill>
                            <a:srgbClr val="000000"/>
                          </a:solidFill>
                          <a:effectLst/>
                          <a:latin typeface="Calibri" panose="020F0502020204030204" pitchFamily="34" charset="0"/>
                        </a:rPr>
                        <a:t>THb (g/dL)</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7C80"/>
                    </a:solidFill>
                  </a:tcPr>
                </a:tc>
                <a:tc>
                  <a:txBody>
                    <a:bodyPr/>
                    <a:lstStyle/>
                    <a:p>
                      <a:pPr algn="ctr" fontAlgn="b"/>
                      <a:r>
                        <a:rPr lang="en-US" sz="600" b="1" i="0" u="none" strike="noStrike">
                          <a:solidFill>
                            <a:srgbClr val="000000"/>
                          </a:solidFill>
                          <a:effectLst/>
                          <a:latin typeface="Calibri" panose="020F0502020204030204" pitchFamily="34" charset="0"/>
                        </a:rPr>
                        <a:t>Passed</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7C80"/>
                    </a:solidFill>
                  </a:tcPr>
                </a:tc>
                <a:tc>
                  <a:txBody>
                    <a:bodyPr/>
                    <a:lstStyle/>
                    <a:p>
                      <a:pPr algn="ctr" fontAlgn="b"/>
                      <a:r>
                        <a:rPr lang="en-US" sz="600" b="1" i="0" u="none" strike="noStrike">
                          <a:solidFill>
                            <a:srgbClr val="000000"/>
                          </a:solidFill>
                          <a:effectLst/>
                          <a:latin typeface="Calibri" panose="020F0502020204030204" pitchFamily="34" charset="0"/>
                        </a:rPr>
                        <a:t>%HbO2</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n-US" sz="600" b="1" i="0" u="none" strike="noStrike">
                          <a:solidFill>
                            <a:srgbClr val="000000"/>
                          </a:solidFill>
                          <a:effectLst/>
                          <a:latin typeface="Calibri" panose="020F0502020204030204" pitchFamily="34" charset="0"/>
                        </a:rPr>
                        <a:t>THb (g/dL)</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ctr" fontAlgn="b"/>
                      <a:r>
                        <a:rPr lang="en-US" sz="600" b="1" i="0" u="none" strike="noStrike">
                          <a:solidFill>
                            <a:srgbClr val="000000"/>
                          </a:solidFill>
                          <a:effectLst/>
                          <a:latin typeface="Calibri" panose="020F0502020204030204" pitchFamily="34" charset="0"/>
                        </a:rPr>
                        <a:t>Passed</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r>
              <a:tr h="202467">
                <a:tc gridSpan="3">
                  <a:txBody>
                    <a:bodyPr/>
                    <a:lstStyle/>
                    <a:p>
                      <a:pPr algn="l" fontAlgn="b"/>
                      <a:r>
                        <a:rPr lang="en-US" sz="600" b="1" i="0" u="none" strike="noStrike" dirty="0">
                          <a:solidFill>
                            <a:srgbClr val="000000"/>
                          </a:solidFill>
                          <a:effectLst/>
                          <a:latin typeface="Calibri" panose="020F0502020204030204" pitchFamily="34" charset="0"/>
                        </a:rPr>
                        <a:t>Cuvette Path: ________________</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500" b="1" i="0" u="none" strike="noStrike">
                          <a:solidFill>
                            <a:srgbClr val="000000"/>
                          </a:solidFill>
                          <a:effectLst/>
                          <a:latin typeface="Calibri" panose="020F0502020204030204" pitchFamily="34" charset="0"/>
                        </a:rPr>
                        <a:t>(Y or N)</a:t>
                      </a:r>
                    </a:p>
                  </a:txBody>
                  <a:tcPr marL="4980" marR="4980" marT="49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rowSpan="2">
                  <a:txBody>
                    <a:bodyPr/>
                    <a:lstStyle/>
                    <a:p>
                      <a:pPr algn="ctr" fontAlgn="ctr"/>
                      <a:r>
                        <a:rPr lang="en-US" sz="500" b="1" i="0" u="none" strike="noStrike">
                          <a:solidFill>
                            <a:srgbClr val="000000"/>
                          </a:solidFill>
                          <a:effectLst/>
                          <a:latin typeface="Calibri" panose="020F0502020204030204" pitchFamily="34" charset="0"/>
                        </a:rPr>
                        <a:t>(Y or N)</a:t>
                      </a:r>
                    </a:p>
                  </a:txBody>
                  <a:tcPr marL="4980" marR="4980" marT="49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600" b="1" i="0" u="none" strike="noStrike">
                          <a:solidFill>
                            <a:srgbClr val="000000"/>
                          </a:solidFill>
                          <a:effectLst/>
                          <a:latin typeface="Calibri" panose="020F0502020204030204" pitchFamily="34" charset="0"/>
                        </a:rPr>
                        <a:t>Range</a:t>
                      </a:r>
                    </a:p>
                  </a:txBody>
                  <a:tcPr marL="4980" marR="4980" marT="49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7C80"/>
                    </a:solidFill>
                  </a:tcPr>
                </a:tc>
                <a:tc>
                  <a:txBody>
                    <a:bodyPr/>
                    <a:lstStyle/>
                    <a:p>
                      <a:pPr algn="ctr" fontAlgn="t"/>
                      <a:r>
                        <a:rPr lang="en-US" sz="600" b="1" i="0" u="none" strike="noStrike">
                          <a:solidFill>
                            <a:srgbClr val="000000"/>
                          </a:solidFill>
                          <a:effectLst/>
                          <a:latin typeface="Calibri" panose="020F0502020204030204" pitchFamily="34" charset="0"/>
                        </a:rPr>
                        <a:t>Range</a:t>
                      </a:r>
                    </a:p>
                  </a:txBody>
                  <a:tcPr marL="4980" marR="4980" marT="498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7C80"/>
                    </a:solidFill>
                  </a:tcPr>
                </a:tc>
                <a:tc rowSpan="2">
                  <a:txBody>
                    <a:bodyPr/>
                    <a:lstStyle/>
                    <a:p>
                      <a:pPr algn="ctr" fontAlgn="ctr"/>
                      <a:r>
                        <a:rPr lang="en-US" sz="500" b="1" i="0" u="none" strike="noStrike">
                          <a:solidFill>
                            <a:srgbClr val="000000"/>
                          </a:solidFill>
                          <a:effectLst/>
                          <a:latin typeface="Calibri" panose="020F0502020204030204" pitchFamily="34" charset="0"/>
                        </a:rPr>
                        <a:t>(Y or N)</a:t>
                      </a:r>
                    </a:p>
                  </a:txBody>
                  <a:tcPr marL="4980" marR="4980" marT="49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7C80"/>
                    </a:solidFill>
                  </a:tcPr>
                </a:tc>
                <a:tc>
                  <a:txBody>
                    <a:bodyPr/>
                    <a:lstStyle/>
                    <a:p>
                      <a:pPr algn="ctr" fontAlgn="t"/>
                      <a:r>
                        <a:rPr lang="en-US" sz="600" b="1" i="0" u="none" strike="noStrike">
                          <a:solidFill>
                            <a:srgbClr val="000000"/>
                          </a:solidFill>
                          <a:effectLst/>
                          <a:latin typeface="Calibri" panose="020F0502020204030204" pitchFamily="34" charset="0"/>
                        </a:rPr>
                        <a:t>Range</a:t>
                      </a:r>
                    </a:p>
                  </a:txBody>
                  <a:tcPr marL="4980" marR="4980" marT="49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ctr" fontAlgn="t"/>
                      <a:r>
                        <a:rPr lang="en-US" sz="600" b="1" i="0" u="none" strike="noStrike">
                          <a:solidFill>
                            <a:srgbClr val="000000"/>
                          </a:solidFill>
                          <a:effectLst/>
                          <a:latin typeface="Calibri" panose="020F0502020204030204" pitchFamily="34" charset="0"/>
                        </a:rPr>
                        <a:t>Range</a:t>
                      </a:r>
                    </a:p>
                  </a:txBody>
                  <a:tcPr marL="4980" marR="4980" marT="49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rowSpan="2">
                  <a:txBody>
                    <a:bodyPr/>
                    <a:lstStyle/>
                    <a:p>
                      <a:pPr algn="ctr" fontAlgn="ctr"/>
                      <a:r>
                        <a:rPr lang="en-US" sz="500" b="1" i="0" u="none" strike="noStrike">
                          <a:solidFill>
                            <a:srgbClr val="000000"/>
                          </a:solidFill>
                          <a:effectLst/>
                          <a:latin typeface="Calibri" panose="020F0502020204030204" pitchFamily="34" charset="0"/>
                        </a:rPr>
                        <a:t>(Y or N)</a:t>
                      </a:r>
                    </a:p>
                  </a:txBody>
                  <a:tcPr marL="4980" marR="4980" marT="49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r>
              <a:tr h="128639">
                <a:tc>
                  <a:txBody>
                    <a:bodyPr/>
                    <a:lstStyle/>
                    <a:p>
                      <a:pPr algn="ctr" fontAlgn="b"/>
                      <a:r>
                        <a:rPr lang="en-US" sz="600" b="1" i="0" u="none" strike="noStrike">
                          <a:solidFill>
                            <a:srgbClr val="000000"/>
                          </a:solidFill>
                          <a:effectLst/>
                          <a:latin typeface="Calibri" panose="020F0502020204030204" pitchFamily="34" charset="0"/>
                        </a:rPr>
                        <a:t>Date</a:t>
                      </a:r>
                    </a:p>
                  </a:txBody>
                  <a:tcPr marL="4980" marR="4980" marT="498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Time</a:t>
                      </a:r>
                    </a:p>
                  </a:txBody>
                  <a:tcPr marL="4980" marR="4980" marT="498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panose="020F0502020204030204" pitchFamily="34" charset="0"/>
                        </a:rPr>
                        <a:t>Operator</a:t>
                      </a:r>
                    </a:p>
                  </a:txBody>
                  <a:tcPr marL="4980" marR="4980" marT="498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600" b="0" i="0" u="none" strike="noStrike">
                          <a:solidFill>
                            <a:srgbClr val="000000"/>
                          </a:solidFill>
                          <a:effectLst/>
                          <a:latin typeface="Calibri" panose="020F0502020204030204" pitchFamily="34" charset="0"/>
                        </a:rPr>
                        <a:t>_______</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7C80"/>
                    </a:solidFill>
                  </a:tcPr>
                </a:tc>
                <a:tc>
                  <a:txBody>
                    <a:bodyPr/>
                    <a:lstStyle/>
                    <a:p>
                      <a:pPr algn="ctr" fontAlgn="b"/>
                      <a:r>
                        <a:rPr lang="en-US" sz="600" b="0" i="0" u="none" strike="noStrike">
                          <a:solidFill>
                            <a:srgbClr val="000000"/>
                          </a:solidFill>
                          <a:effectLst/>
                          <a:latin typeface="Calibri" panose="020F0502020204030204" pitchFamily="34" charset="0"/>
                        </a:rPr>
                        <a:t>_______</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7C80"/>
                    </a:solidFill>
                  </a:tcPr>
                </a:tc>
                <a:tc vMerge="1">
                  <a:txBody>
                    <a:bodyPr/>
                    <a:lstStyle/>
                    <a:p>
                      <a:endParaRPr lang="en-US"/>
                    </a:p>
                  </a:txBody>
                  <a:tcPr/>
                </a:tc>
                <a:tc>
                  <a:txBody>
                    <a:bodyPr/>
                    <a:lstStyle/>
                    <a:p>
                      <a:pPr algn="ctr" fontAlgn="b"/>
                      <a:r>
                        <a:rPr lang="en-US" sz="600" b="0" i="0" u="none" strike="noStrike">
                          <a:solidFill>
                            <a:srgbClr val="000000"/>
                          </a:solidFill>
                          <a:effectLst/>
                          <a:latin typeface="Calibri" panose="020F0502020204030204" pitchFamily="34" charset="0"/>
                        </a:rPr>
                        <a:t>________</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600" b="0" i="0" u="none" strike="noStrike">
                          <a:solidFill>
                            <a:srgbClr val="000000"/>
                          </a:solidFill>
                          <a:effectLst/>
                          <a:latin typeface="Calibri" panose="020F0502020204030204" pitchFamily="34" charset="0"/>
                        </a:rPr>
                        <a:t>_________</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tr>
              <a:tr h="108293">
                <a:tc>
                  <a:txBody>
                    <a:bodyPr/>
                    <a:lstStyle/>
                    <a:p>
                      <a:pPr algn="ctr" fontAlgn="b"/>
                      <a:r>
                        <a:rPr lang="en-US" sz="600" b="0" i="0" u="none" strike="noStrike">
                          <a:solidFill>
                            <a:srgbClr val="000000"/>
                          </a:solidFill>
                          <a:effectLst/>
                          <a:latin typeface="Calibri" panose="020F0502020204030204" pitchFamily="34" charset="0"/>
                        </a:rPr>
                        <a:t>1</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3</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4</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5</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6</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7</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8</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9</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10</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11</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12</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13</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14</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15</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16</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17</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18</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19</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20</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21</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22</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23</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24</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25</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26</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27</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28</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29</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30</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93">
                <a:tc>
                  <a:txBody>
                    <a:bodyPr/>
                    <a:lstStyle/>
                    <a:p>
                      <a:pPr algn="ctr" fontAlgn="b"/>
                      <a:r>
                        <a:rPr lang="en-US" sz="600" b="0" i="0" u="none" strike="noStrike">
                          <a:solidFill>
                            <a:srgbClr val="000000"/>
                          </a:solidFill>
                          <a:effectLst/>
                          <a:latin typeface="Calibri" panose="020F0502020204030204" pitchFamily="34" charset="0"/>
                        </a:rPr>
                        <a:t>31</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861">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980" marR="4980" marT="4980" marB="0" anchor="b">
                    <a:lnL>
                      <a:noFill/>
                    </a:lnL>
                    <a:lnR>
                      <a:noFill/>
                    </a:lnR>
                    <a:lnT w="12700" cap="flat" cmpd="sng" algn="ctr">
                      <a:solidFill>
                        <a:srgbClr val="000000"/>
                      </a:solidFill>
                      <a:prstDash val="solid"/>
                      <a:round/>
                      <a:headEnd type="none" w="med" len="med"/>
                      <a:tailEnd type="none" w="med" len="med"/>
                    </a:lnT>
                    <a:lnB>
                      <a:noFill/>
                    </a:lnB>
                  </a:tcPr>
                </a:tc>
              </a:tr>
              <a:tr h="111861">
                <a:tc gridSpan="2">
                  <a:txBody>
                    <a:bodyPr/>
                    <a:lstStyle/>
                    <a:p>
                      <a:pPr algn="ctr" fontAlgn="b"/>
                      <a:r>
                        <a:rPr lang="en-US" sz="600" b="0" i="0" u="none" strike="noStrike">
                          <a:solidFill>
                            <a:srgbClr val="000000"/>
                          </a:solidFill>
                          <a:effectLst/>
                          <a:latin typeface="Calibri" panose="020F0502020204030204" pitchFamily="34" charset="0"/>
                        </a:rPr>
                        <a:t>Comments:</a:t>
                      </a:r>
                    </a:p>
                  </a:txBody>
                  <a:tcPr marL="4980" marR="4980" marT="4980" marB="0" anchor="b">
                    <a:lnL>
                      <a:noFill/>
                    </a:lnL>
                    <a:lnR>
                      <a:noFill/>
                    </a:lnR>
                    <a:lnT>
                      <a:noFill/>
                    </a:lnT>
                    <a:lnB>
                      <a:noFill/>
                    </a:lnB>
                  </a:tcPr>
                </a:tc>
                <a:tc hMerge="1">
                  <a:txBody>
                    <a:bodyPr/>
                    <a:lstStyle/>
                    <a:p>
                      <a:endParaRPr lang="en-US"/>
                    </a:p>
                  </a:txBody>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r>
              <a:tr h="111861">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861">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861">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980" marR="4980" marT="49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404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01601"/>
            <a:ext cx="10515600" cy="2161308"/>
          </a:xfrm>
        </p:spPr>
        <p:txBody>
          <a:bodyPr>
            <a:noAutofit/>
          </a:bodyPr>
          <a:lstStyle/>
          <a:p>
            <a:r>
              <a:rPr lang="en-US" sz="2000" b="1" dirty="0" smtClean="0"/>
              <a:t>Cuvettes must be stored in the original tightly sealed bag that contains a Humidity Indicator Card. </a:t>
            </a:r>
            <a:br>
              <a:rPr lang="en-US" sz="2000" b="1" dirty="0" smtClean="0"/>
            </a:br>
            <a:r>
              <a:rPr lang="en-US" sz="2000" b="1" dirty="0" smtClean="0"/>
              <a:t>Humidity greatly affects the cuvettes so humidity must be monitored.</a:t>
            </a:r>
            <a:br>
              <a:rPr lang="en-US" sz="2000" b="1" dirty="0" smtClean="0"/>
            </a:br>
            <a:r>
              <a:rPr lang="en-US" sz="1800" b="1" dirty="0" smtClean="0"/>
              <a:t/>
            </a:r>
            <a:br>
              <a:rPr lang="en-US" sz="1800" b="1" dirty="0" smtClean="0"/>
            </a:br>
            <a:r>
              <a:rPr lang="en-US" sz="1800" b="1" dirty="0" smtClean="0"/>
              <a:t>If circles on the humidity card are </a:t>
            </a:r>
            <a:r>
              <a:rPr lang="en-US" sz="1800" b="1" dirty="0" smtClean="0">
                <a:solidFill>
                  <a:srgbClr val="0070C0"/>
                </a:solidFill>
              </a:rPr>
              <a:t>blue</a:t>
            </a:r>
            <a:r>
              <a:rPr lang="en-US" sz="1800" b="1" dirty="0" smtClean="0"/>
              <a:t>, the humidity is okay and cuvettes can be used for testing.</a:t>
            </a:r>
            <a:br>
              <a:rPr lang="en-US" sz="1800" b="1" dirty="0" smtClean="0"/>
            </a:br>
            <a:r>
              <a:rPr lang="en-US" sz="1800" b="1" dirty="0" smtClean="0"/>
              <a:t>If circles on card turn pink, humidity levels are too high. The more circles that are pink, the higher the humidity.</a:t>
            </a:r>
            <a:br>
              <a:rPr lang="en-US" sz="1800" b="1" dirty="0" smtClean="0"/>
            </a:br>
            <a:r>
              <a:rPr lang="en-US" sz="1800" b="1" dirty="0" smtClean="0"/>
              <a:t/>
            </a:r>
            <a:br>
              <a:rPr lang="en-US" sz="1800" b="1" dirty="0" smtClean="0"/>
            </a:br>
            <a:r>
              <a:rPr lang="en-US" sz="1800" b="1" dirty="0" smtClean="0"/>
              <a:t>If circles on humidity card are </a:t>
            </a:r>
            <a:r>
              <a:rPr lang="en-US" sz="1800" b="1" dirty="0" smtClean="0">
                <a:solidFill>
                  <a:srgbClr val="FF66CC"/>
                </a:solidFill>
              </a:rPr>
              <a:t>pink</a:t>
            </a:r>
            <a:r>
              <a:rPr lang="en-US" sz="1800" b="1" dirty="0" smtClean="0"/>
              <a:t>, the cuvettes cannot be used. A new humidity indicator card can be placed in the bag. Seal the bag tightly and let sit for 24 hours. If the humidity indicator card stays blue, the cuvettes are okay to use. If the new humidity card turns pink, contact Point of Care Testing for guidance.</a:t>
            </a:r>
            <a:endParaRPr lang="en-US" sz="1800" b="1" dirty="0"/>
          </a:p>
        </p:txBody>
      </p:sp>
      <p:pic>
        <p:nvPicPr>
          <p:cNvPr id="10" name="Content Placeholder 9"/>
          <p:cNvPicPr>
            <a:picLocks noGrp="1" noChangeAspect="1"/>
          </p:cNvPicPr>
          <p:nvPr>
            <p:ph sz="half" idx="1"/>
          </p:nvPr>
        </p:nvPicPr>
        <p:blipFill>
          <a:blip r:embed="rId2"/>
          <a:stretch>
            <a:fillRect/>
          </a:stretch>
        </p:blipFill>
        <p:spPr>
          <a:xfrm>
            <a:off x="838200" y="2790576"/>
            <a:ext cx="5181600" cy="3769946"/>
          </a:xfrm>
          <a:prstGeom prst="rect">
            <a:avLst/>
          </a:prstGeom>
        </p:spPr>
      </p:pic>
      <p:pic>
        <p:nvPicPr>
          <p:cNvPr id="9" name="Content Placeholder 8"/>
          <p:cNvPicPr>
            <a:picLocks noGrp="1" noChangeAspect="1"/>
          </p:cNvPicPr>
          <p:nvPr>
            <p:ph sz="half" idx="2"/>
          </p:nvPr>
        </p:nvPicPr>
        <p:blipFill>
          <a:blip r:embed="rId3"/>
          <a:stretch>
            <a:fillRect/>
          </a:stretch>
        </p:blipFill>
        <p:spPr>
          <a:xfrm>
            <a:off x="8114137" y="2361333"/>
            <a:ext cx="2775544" cy="4351338"/>
          </a:xfrm>
          <a:prstGeom prst="rect">
            <a:avLst/>
          </a:prstGeom>
        </p:spPr>
      </p:pic>
    </p:spTree>
    <p:extLst>
      <p:ext uri="{BB962C8B-B14F-4D97-AF65-F5344CB8AC3E}">
        <p14:creationId xmlns:p14="http://schemas.microsoft.com/office/powerpoint/2010/main" val="293019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368</Words>
  <Application>Microsoft Office PowerPoint</Application>
  <PresentationFormat>Widescreen</PresentationFormat>
  <Paragraphs>577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Avoximeter 1000E</vt:lpstr>
      <vt:lpstr>PowerPoint Presentation</vt:lpstr>
      <vt:lpstr>PowerPoint Presentation</vt:lpstr>
      <vt:lpstr>PowerPoint Presentation</vt:lpstr>
      <vt:lpstr>PowerPoint Presentation</vt:lpstr>
      <vt:lpstr>PowerPoint Presentation</vt:lpstr>
      <vt:lpstr>Optical QC is run using the yellow and orange optic filters.  Optic filters have the lot number of the instrument printed on them.  The optic filters cannot be interchanged between instruments. Each one is calibrated for a specific Avoximeter.</vt:lpstr>
      <vt:lpstr>Liquid and Optical QC are documented on the Avoximeter 1000E Quality Control Log Sheets.   Each log sheet should have lot numbers, expiration dates and expected ranges noted.   Operators must verify that QC is in ranges noted on the QC Log Sheets before running patient samples.</vt:lpstr>
      <vt:lpstr>Cuvettes must be stored in the original tightly sealed bag that contains a Humidity Indicator Card.  Humidity greatly affects the cuvettes so humidity must be monitored.  If circles on the humidity card are blue, the humidity is okay and cuvettes can be used for testing. If circles on card turn pink, humidity levels are too high. The more circles that are pink, the higher the humidity.  If circles on humidity card are pink, the cuvettes cannot be used. A new humidity indicator card can be placed in the bag. Seal the bag tightly and let sit for 24 hours. If the humidity indicator card stays blue, the cuvettes are okay to use. If the new humidity card turns pink, contact Point of Care Testing for guidance.</vt:lpstr>
      <vt:lpstr>ENTERING A USER ID</vt:lpstr>
      <vt:lpstr>ENTERING A SAMPLE ID</vt:lpstr>
      <vt:lpstr>A whole blood sample is inserted into a test cuvette by connecting a luer lock syringe or slip syringe containing the whole blood sample to the filling port and then gently pressing the syringe plunger to dispense approximately 50 uL of whole blood into the test cuvette. Air escapes from the vent patch at the end of the test cuvette while the whole blood sample is being inserted. The test cuvette (with the syringe still attached) is then inserted into the test chamber of the instrument.  Be sure to handle the cuvette by either the edges or the finger grip to avoid smudges in the light path area. </vt:lpstr>
      <vt:lpstr>1) Connect a well-mixed syringe containing the sample to an unused cuvette holding the cuvette by the black finger grip.  2) Firmly holding the cuvette and syringe at a 45 degree angle, fill the cuvette by gently pressing down on the syringe plunger until the sample reaches the black vent patch. DO NOT CAUSE THE VENT PATCH TO BULGE. If the vent patch is bulging, discard the cuvette and charge the sample into a new cuvette.  3) Verify there are no bubbles in the light path area and there is no liquid or debris on the outside of the cuvette. If there are bubbles in cuvette or liquid/debris on outside of the cuvette, discard the cuvette and charge the sample into a new cuvette.  **Never insert a cuvette with liquid/debris on the outside of the cuvette or a cuvette with a protruding vent patch into the test chamber. This could disable the instrument by contaminating the optics.**</vt:lpstr>
      <vt:lpstr>PowerPoint Presentation</vt:lpstr>
      <vt:lpstr>PowerPoint Presentation</vt:lpstr>
      <vt:lpstr>PowerPoint Presentation</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Avoximeter 1000E</dc:title>
  <dc:creator>Linda Rankins</dc:creator>
  <cp:lastModifiedBy>Linda Rankins</cp:lastModifiedBy>
  <cp:revision>30</cp:revision>
  <dcterms:created xsi:type="dcterms:W3CDTF">2022-06-03T19:08:49Z</dcterms:created>
  <dcterms:modified xsi:type="dcterms:W3CDTF">2022-10-07T19:58:20Z</dcterms:modified>
</cp:coreProperties>
</file>