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72" r:id="rId4"/>
    <p:sldId id="273" r:id="rId5"/>
    <p:sldId id="258" r:id="rId6"/>
    <p:sldId id="274" r:id="rId7"/>
    <p:sldId id="275" r:id="rId8"/>
    <p:sldId id="276" r:id="rId9"/>
    <p:sldId id="259" r:id="rId10"/>
    <p:sldId id="260" r:id="rId11"/>
    <p:sldId id="261" r:id="rId12"/>
    <p:sldId id="277" r:id="rId13"/>
    <p:sldId id="278" r:id="rId14"/>
    <p:sldId id="294" r:id="rId15"/>
    <p:sldId id="295" r:id="rId16"/>
    <p:sldId id="296" r:id="rId17"/>
    <p:sldId id="282" r:id="rId18"/>
    <p:sldId id="281" r:id="rId19"/>
    <p:sldId id="279" r:id="rId20"/>
    <p:sldId id="263" r:id="rId21"/>
    <p:sldId id="290" r:id="rId22"/>
    <p:sldId id="270" r:id="rId23"/>
    <p:sldId id="265" r:id="rId24"/>
    <p:sldId id="292" r:id="rId25"/>
    <p:sldId id="291" r:id="rId26"/>
    <p:sldId id="283" r:id="rId27"/>
    <p:sldId id="289" r:id="rId28"/>
    <p:sldId id="293" r:id="rId29"/>
    <p:sldId id="271" r:id="rId30"/>
    <p:sldId id="284" r:id="rId31"/>
    <p:sldId id="288"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63688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15125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83363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162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17517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0435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2154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89172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2363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28120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98014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6C6CB2-FAE1-44E0-AA85-43B2EA1D524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44680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C6CB2-FAE1-44E0-AA85-43B2EA1D524B}"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5422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58281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23742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56C6CB2-FAE1-44E0-AA85-43B2EA1D524B}" type="datetimeFigureOut">
              <a:rPr lang="en-US" smtClean="0"/>
              <a:t>11/3/2022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7035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85107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6C6CB2-FAE1-44E0-AA85-43B2EA1D524B}" type="datetimeFigureOut">
              <a:rPr lang="en-US" smtClean="0"/>
              <a:t>11/3/2022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975F0F-8913-4AFE-8BEF-44F0C3C1C112}" type="slidenum">
              <a:rPr lang="en-US" smtClean="0"/>
              <a:t>‹#›</a:t>
            </a:fld>
            <a:endParaRPr lang="en-US"/>
          </a:p>
        </p:txBody>
      </p:sp>
    </p:spTree>
    <p:extLst>
      <p:ext uri="{BB962C8B-B14F-4D97-AF65-F5344CB8AC3E}">
        <p14:creationId xmlns:p14="http://schemas.microsoft.com/office/powerpoint/2010/main" val="2051736799"/>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7333" y="797011"/>
            <a:ext cx="8825658" cy="3329581"/>
          </a:xfrm>
        </p:spPr>
        <p:txBody>
          <a:bodyPr/>
          <a:lstStyle/>
          <a:p>
            <a:r>
              <a:rPr lang="en-US" dirty="0" smtClean="0">
                <a:solidFill>
                  <a:schemeClr val="tx1"/>
                </a:solidFill>
              </a:rPr>
              <a:t>BD </a:t>
            </a:r>
            <a:r>
              <a:rPr lang="en-US" dirty="0" err="1" smtClean="0">
                <a:solidFill>
                  <a:schemeClr val="tx1"/>
                </a:solidFill>
              </a:rPr>
              <a:t>Veritor</a:t>
            </a:r>
            <a:r>
              <a:rPr lang="en-US" dirty="0" smtClean="0">
                <a:solidFill>
                  <a:schemeClr val="tx1"/>
                </a:solidFill>
              </a:rPr>
              <a:t> Plus</a:t>
            </a:r>
            <a:endParaRPr lang="en-US" dirty="0">
              <a:solidFill>
                <a:schemeClr val="tx1"/>
              </a:solidFill>
            </a:endParaRPr>
          </a:p>
        </p:txBody>
      </p:sp>
      <p:sp>
        <p:nvSpPr>
          <p:cNvPr id="3" name="Subtitle 2"/>
          <p:cNvSpPr>
            <a:spLocks noGrp="1"/>
          </p:cNvSpPr>
          <p:nvPr>
            <p:ph type="subTitle" idx="1"/>
          </p:nvPr>
        </p:nvSpPr>
        <p:spPr>
          <a:xfrm>
            <a:off x="1360901" y="4060688"/>
            <a:ext cx="8825658" cy="861420"/>
          </a:xfrm>
        </p:spPr>
        <p:txBody>
          <a:bodyPr/>
          <a:lstStyle/>
          <a:p>
            <a:r>
              <a:rPr lang="en-US" dirty="0" smtClean="0"/>
              <a:t>COVID, Flu A and Flu B Testing</a:t>
            </a:r>
            <a:endParaRPr lang="en-US" dirty="0"/>
          </a:p>
        </p:txBody>
      </p:sp>
    </p:spTree>
    <p:extLst>
      <p:ext uri="{BB962C8B-B14F-4D97-AF65-F5344CB8AC3E}">
        <p14:creationId xmlns:p14="http://schemas.microsoft.com/office/powerpoint/2010/main" val="39067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00" y="839896"/>
            <a:ext cx="9404723" cy="2282245"/>
          </a:xfrm>
        </p:spPr>
        <p:txBody>
          <a:bodyPr/>
          <a:lstStyle/>
          <a:p>
            <a:r>
              <a:rPr lang="en-US" sz="2400" b="1" dirty="0" smtClean="0"/>
              <a:t>READER VERIFICATION CARTRIDGE</a:t>
            </a:r>
            <a:br>
              <a:rPr lang="en-US" sz="2400" b="1" dirty="0" smtClean="0"/>
            </a:br>
            <a:r>
              <a:rPr lang="en-US" sz="2400" dirty="0" smtClean="0"/>
              <a:t/>
            </a:r>
            <a:br>
              <a:rPr lang="en-US" sz="2400" dirty="0" smtClean="0"/>
            </a:br>
            <a:r>
              <a:rPr lang="en-US" sz="2000" dirty="0" smtClean="0"/>
              <a:t>A BD </a:t>
            </a:r>
            <a:r>
              <a:rPr lang="en-US" sz="2000" dirty="0" err="1" smtClean="0"/>
              <a:t>Veritor</a:t>
            </a:r>
            <a:r>
              <a:rPr lang="en-US" sz="2000" dirty="0" smtClean="0"/>
              <a:t> System Reader </a:t>
            </a:r>
            <a:r>
              <a:rPr lang="en-US" sz="2000" dirty="0"/>
              <a:t>Verification Cartridge comes with each analyzer. Before </a:t>
            </a:r>
            <a:r>
              <a:rPr lang="en-US" sz="2000" dirty="0" smtClean="0"/>
              <a:t>a new analyzer is put into use, the Reader Verification Cartridge must be run to verify that the analyzer is functioning properly. This cartridge should be kept with the analyzer in case it is needed for training or troubleshooting.</a:t>
            </a:r>
            <a:endParaRPr lang="en-US" sz="2000" dirty="0"/>
          </a:p>
        </p:txBody>
      </p:sp>
      <p:pic>
        <p:nvPicPr>
          <p:cNvPr id="6" name="Content Placeholder 5"/>
          <p:cNvPicPr>
            <a:picLocks noGrp="1" noChangeAspect="1"/>
          </p:cNvPicPr>
          <p:nvPr>
            <p:ph idx="1"/>
          </p:nvPr>
        </p:nvPicPr>
        <p:blipFill>
          <a:blip r:embed="rId2"/>
          <a:stretch>
            <a:fillRect/>
          </a:stretch>
        </p:blipFill>
        <p:spPr>
          <a:xfrm>
            <a:off x="3270423" y="3737725"/>
            <a:ext cx="3501080" cy="2597172"/>
          </a:xfrm>
          <a:prstGeom prst="rect">
            <a:avLst/>
          </a:prstGeom>
        </p:spPr>
      </p:pic>
    </p:spTree>
    <p:extLst>
      <p:ext uri="{BB962C8B-B14F-4D97-AF65-F5344CB8AC3E}">
        <p14:creationId xmlns:p14="http://schemas.microsoft.com/office/powerpoint/2010/main" val="161986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205582"/>
            <a:ext cx="9404723" cy="3575586"/>
          </a:xfrm>
        </p:spPr>
        <p:txBody>
          <a:bodyPr/>
          <a:lstStyle/>
          <a:p>
            <a:r>
              <a:rPr lang="en-US" sz="2400" b="1" dirty="0" smtClean="0"/>
              <a:t>RUNNING THE SYSTEM VERIFICATION CARTRIDGE</a:t>
            </a:r>
            <a:r>
              <a:rPr lang="en-US" sz="2000" dirty="0" smtClean="0"/>
              <a:t/>
            </a:r>
            <a:br>
              <a:rPr lang="en-US" sz="2000" dirty="0" smtClean="0"/>
            </a:br>
            <a:r>
              <a:rPr lang="en-US" sz="2000" dirty="0" smtClean="0"/>
              <a:t>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a:t>
            </a:r>
            <a:br>
              <a:rPr lang="en-US" sz="2000" dirty="0" smtClean="0"/>
            </a:br>
            <a:r>
              <a:rPr lang="en-US" sz="2000" dirty="0" smtClean="0"/>
              <a:t/>
            </a:r>
            <a:br>
              <a:rPr lang="en-US" sz="2000" dirty="0" smtClean="0"/>
            </a:br>
            <a:r>
              <a:rPr lang="en-US" sz="2000" dirty="0" smtClean="0"/>
              <a:t>VERIFY PASS must display in order to use the analyzer for controls or test samples.</a:t>
            </a:r>
            <a:br>
              <a:rPr lang="en-US" sz="2000" dirty="0" smtClean="0"/>
            </a:br>
            <a:r>
              <a:rPr lang="en-US" sz="2000" dirty="0" smtClean="0"/>
              <a:t/>
            </a:r>
            <a:br>
              <a:rPr lang="en-US" sz="2000" dirty="0" smtClean="0"/>
            </a:br>
            <a:r>
              <a:rPr lang="en-US" sz="2000" dirty="0" smtClean="0"/>
              <a:t>If VERIFY FAIL is displayed, repeat the test. If it fails for a second time contact </a:t>
            </a:r>
            <a:r>
              <a:rPr lang="en-US" sz="2000" dirty="0" smtClean="0">
                <a:hlinkClick r:id="rId2"/>
              </a:rPr>
              <a:t>PointofCare@crhc.org</a:t>
            </a:r>
            <a:r>
              <a:rPr lang="en-US" sz="2000" dirty="0" smtClean="0"/>
              <a:t> for further guidance.</a:t>
            </a:r>
            <a:br>
              <a:rPr lang="en-US" sz="2000" dirty="0" smtClean="0"/>
            </a:br>
            <a:endParaRPr lang="en-US" sz="2000" dirty="0"/>
          </a:p>
        </p:txBody>
      </p:sp>
      <p:pic>
        <p:nvPicPr>
          <p:cNvPr id="4" name="Content Placeholder 3"/>
          <p:cNvPicPr>
            <a:picLocks noGrp="1" noChangeAspect="1"/>
          </p:cNvPicPr>
          <p:nvPr>
            <p:ph idx="1"/>
          </p:nvPr>
        </p:nvPicPr>
        <p:blipFill>
          <a:blip r:embed="rId3"/>
          <a:stretch>
            <a:fillRect/>
          </a:stretch>
        </p:blipFill>
        <p:spPr>
          <a:xfrm>
            <a:off x="3079022" y="4039307"/>
            <a:ext cx="4171950" cy="2743200"/>
          </a:xfrm>
          <a:prstGeom prst="rect">
            <a:avLst/>
          </a:prstGeom>
        </p:spPr>
      </p:pic>
    </p:spTree>
    <p:extLst>
      <p:ext uri="{BB962C8B-B14F-4D97-AF65-F5344CB8AC3E}">
        <p14:creationId xmlns:p14="http://schemas.microsoft.com/office/powerpoint/2010/main" val="380003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98" y="600999"/>
            <a:ext cx="9404723" cy="1969206"/>
          </a:xfrm>
        </p:spPr>
        <p:txBody>
          <a:bodyPr/>
          <a:lstStyle/>
          <a:p>
            <a:r>
              <a:rPr lang="en-US" sz="2400" b="1" dirty="0" smtClean="0"/>
              <a:t>TEST KITS FOR RAPID DETECTION OF SARS-CoV-2 &amp; Flu A+B</a:t>
            </a:r>
            <a:r>
              <a:rPr lang="en-US" sz="2000" b="1" dirty="0" smtClean="0"/>
              <a:t/>
            </a:r>
            <a:br>
              <a:rPr lang="en-US" sz="2000" b="1" dirty="0" smtClean="0"/>
            </a:br>
            <a:r>
              <a:rPr lang="en-US" sz="2000" dirty="0" smtClean="0"/>
              <a:t/>
            </a:r>
            <a:br>
              <a:rPr lang="en-US" sz="2000" dirty="0" smtClean="0"/>
            </a:br>
            <a:r>
              <a:rPr lang="en-US" sz="2000" dirty="0" smtClean="0"/>
              <a:t>Test kits should </a:t>
            </a:r>
            <a:r>
              <a:rPr lang="en-US" sz="2000" dirty="0"/>
              <a:t>be stored at 2–30 °</a:t>
            </a:r>
            <a:r>
              <a:rPr lang="en-US" sz="2000" dirty="0" smtClean="0"/>
              <a:t>C (35.6-86 °F). Do not freeze.</a:t>
            </a:r>
            <a:br>
              <a:rPr lang="en-US" sz="2000" dirty="0" smtClean="0"/>
            </a:br>
            <a:r>
              <a:rPr lang="en-US" sz="2000" dirty="0" smtClean="0"/>
              <a:t/>
            </a:r>
            <a:br>
              <a:rPr lang="en-US" sz="2000" dirty="0" smtClean="0"/>
            </a:br>
            <a:r>
              <a:rPr lang="en-US" sz="2000" dirty="0" smtClean="0"/>
              <a:t>Reagents </a:t>
            </a:r>
            <a:r>
              <a:rPr lang="en-US" sz="2000" dirty="0"/>
              <a:t>and devices </a:t>
            </a:r>
            <a:r>
              <a:rPr lang="en-US" sz="2000" b="1" dirty="0"/>
              <a:t>must</a:t>
            </a:r>
            <a:r>
              <a:rPr lang="en-US" sz="2000" dirty="0"/>
              <a:t> be at room temperature (15–30 °</a:t>
            </a:r>
            <a:r>
              <a:rPr lang="en-US" sz="2000" dirty="0" smtClean="0"/>
              <a:t>C, 59-86 </a:t>
            </a:r>
            <a:r>
              <a:rPr lang="en-US" sz="2000" dirty="0"/>
              <a:t>°F</a:t>
            </a:r>
            <a:r>
              <a:rPr lang="en-US" sz="2000" dirty="0" smtClean="0"/>
              <a:t>) </a:t>
            </a:r>
            <a:r>
              <a:rPr lang="en-US" sz="2000" dirty="0"/>
              <a:t>when used for testing.</a:t>
            </a:r>
            <a:r>
              <a:rPr lang="en-US" sz="2000" dirty="0" smtClean="0"/>
              <a:t/>
            </a:r>
            <a:br>
              <a:rPr lang="en-US" sz="2000" dirty="0" smtClean="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9043" y="3016561"/>
            <a:ext cx="5594349" cy="3455773"/>
          </a:xfrm>
        </p:spPr>
      </p:pic>
    </p:spTree>
    <p:extLst>
      <p:ext uri="{BB962C8B-B14F-4D97-AF65-F5344CB8AC3E}">
        <p14:creationId xmlns:p14="http://schemas.microsoft.com/office/powerpoint/2010/main" val="370293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73" y="551572"/>
            <a:ext cx="9404723" cy="1063044"/>
          </a:xfrm>
        </p:spPr>
        <p:txBody>
          <a:bodyPr/>
          <a:lstStyle/>
          <a:p>
            <a:r>
              <a:rPr lang="en-US" sz="2000" dirty="0"/>
              <a:t>The following components are included in the BD </a:t>
            </a:r>
            <a:r>
              <a:rPr lang="en-US" sz="2000" dirty="0" err="1"/>
              <a:t>Veritor</a:t>
            </a:r>
            <a:r>
              <a:rPr lang="en-US" sz="2000" dirty="0"/>
              <a:t> System for Rapid Detection of SARS-CoV-2 &amp; Flu A+B </a:t>
            </a:r>
            <a:r>
              <a:rPr lang="en-US" sz="2000" dirty="0" smtClean="0"/>
              <a:t>test kit</a:t>
            </a:r>
            <a:r>
              <a:rPr lang="en-US" sz="2000" dirty="0"/>
              <a:t>.</a:t>
            </a:r>
          </a:p>
        </p:txBody>
      </p:sp>
      <p:pic>
        <p:nvPicPr>
          <p:cNvPr id="4" name="Content Placeholder 3"/>
          <p:cNvPicPr>
            <a:picLocks noGrp="1" noChangeAspect="1"/>
          </p:cNvPicPr>
          <p:nvPr>
            <p:ph idx="1"/>
          </p:nvPr>
        </p:nvPicPr>
        <p:blipFill>
          <a:blip r:embed="rId2"/>
          <a:stretch>
            <a:fillRect/>
          </a:stretch>
        </p:blipFill>
        <p:spPr>
          <a:xfrm>
            <a:off x="1878227" y="1698269"/>
            <a:ext cx="6774357" cy="4747840"/>
          </a:xfrm>
          <a:prstGeom prst="rect">
            <a:avLst/>
          </a:prstGeom>
        </p:spPr>
      </p:pic>
      <p:sp>
        <p:nvSpPr>
          <p:cNvPr id="5" name="TextBox 4"/>
          <p:cNvSpPr txBox="1"/>
          <p:nvPr/>
        </p:nvSpPr>
        <p:spPr>
          <a:xfrm>
            <a:off x="1944130" y="3649362"/>
            <a:ext cx="1061509" cy="246221"/>
          </a:xfrm>
          <a:prstGeom prst="rect">
            <a:avLst/>
          </a:prstGeom>
          <a:noFill/>
        </p:spPr>
        <p:txBody>
          <a:bodyPr wrap="none" rtlCol="0">
            <a:spAutoFit/>
          </a:bodyPr>
          <a:lstStyle/>
          <a:p>
            <a:r>
              <a:rPr lang="en-US" sz="1000" dirty="0" smtClean="0">
                <a:solidFill>
                  <a:schemeClr val="bg1">
                    <a:lumMod val="65000"/>
                    <a:lumOff val="35000"/>
                  </a:schemeClr>
                </a:solidFill>
                <a:latin typeface="Calibri" panose="020F0502020204030204" pitchFamily="34" charset="0"/>
                <a:cs typeface="Calibri" panose="020F0502020204030204" pitchFamily="34" charset="0"/>
              </a:rPr>
              <a:t>(Extraction tube)</a:t>
            </a:r>
            <a:endParaRPr lang="en-US" sz="1000" dirty="0">
              <a:solidFill>
                <a:schemeClr val="bg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60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8817"/>
          </a:xfrm>
        </p:spPr>
        <p:txBody>
          <a:bodyPr/>
          <a:lstStyle/>
          <a:p>
            <a:r>
              <a:rPr lang="en-US" sz="2400" b="1" dirty="0" smtClean="0"/>
              <a:t>Internal Quality Controls</a:t>
            </a:r>
            <a:endParaRPr lang="en-US" sz="2400" b="1" dirty="0"/>
          </a:p>
        </p:txBody>
      </p:sp>
      <p:sp>
        <p:nvSpPr>
          <p:cNvPr id="3" name="Content Placeholder 2"/>
          <p:cNvSpPr>
            <a:spLocks noGrp="1"/>
          </p:cNvSpPr>
          <p:nvPr>
            <p:ph idx="1"/>
          </p:nvPr>
        </p:nvSpPr>
        <p:spPr>
          <a:xfrm>
            <a:off x="518984" y="1326292"/>
            <a:ext cx="10668000" cy="4922107"/>
          </a:xfrm>
        </p:spPr>
        <p:txBody>
          <a:bodyPr/>
          <a:lstStyle/>
          <a:p>
            <a:pPr marL="0" indent="0">
              <a:buNone/>
            </a:pPr>
            <a:r>
              <a:rPr lang="en-US" sz="1600" dirty="0" smtClean="0"/>
              <a:t>Each </a:t>
            </a:r>
            <a:r>
              <a:rPr lang="en-US" sz="1600" dirty="0"/>
              <a:t>BD </a:t>
            </a:r>
            <a:r>
              <a:rPr lang="en-US" sz="1600" dirty="0" err="1" smtClean="0"/>
              <a:t>Veritor</a:t>
            </a:r>
            <a:r>
              <a:rPr lang="en-US" sz="1600" dirty="0" smtClean="0"/>
              <a:t> </a:t>
            </a:r>
            <a:r>
              <a:rPr lang="en-US" sz="1600" dirty="0"/>
              <a:t>test device contains both positive and negative internal/procedural controls. </a:t>
            </a:r>
            <a:endParaRPr lang="en-US" sz="1600" dirty="0" smtClean="0"/>
          </a:p>
          <a:p>
            <a:pPr marL="0" indent="0">
              <a:buNone/>
            </a:pPr>
            <a:endParaRPr lang="en-US" sz="1600" dirty="0" smtClean="0"/>
          </a:p>
          <a:p>
            <a:r>
              <a:rPr lang="en-US" sz="1600" dirty="0" smtClean="0"/>
              <a:t>The </a:t>
            </a:r>
            <a:r>
              <a:rPr lang="en-US" sz="1600" b="1" dirty="0"/>
              <a:t>internal positive control line </a:t>
            </a:r>
            <a:r>
              <a:rPr lang="en-US" sz="1600" dirty="0"/>
              <a:t>validates </a:t>
            </a:r>
            <a:r>
              <a:rPr lang="en-US" sz="1600" dirty="0" smtClean="0"/>
              <a:t>the </a:t>
            </a:r>
            <a:r>
              <a:rPr lang="en-US" sz="1600" dirty="0"/>
              <a:t>integrity of the device, proper reagent function, and assures correct use of the test device. </a:t>
            </a:r>
            <a:endParaRPr lang="en-US" sz="1600" dirty="0" smtClean="0"/>
          </a:p>
          <a:p>
            <a:r>
              <a:rPr lang="en-US" sz="1600" dirty="0" smtClean="0"/>
              <a:t>The </a:t>
            </a:r>
            <a:r>
              <a:rPr lang="en-US" sz="1600" b="1" dirty="0" smtClean="0"/>
              <a:t>internal negative </a:t>
            </a:r>
            <a:r>
              <a:rPr lang="en-US" sz="1600" b="1" dirty="0"/>
              <a:t>control line </a:t>
            </a:r>
            <a:r>
              <a:rPr lang="en-US" sz="1600" dirty="0"/>
              <a:t>(not marked on device) controls for sample specific non-specific signal. </a:t>
            </a:r>
            <a:endParaRPr lang="en-US" sz="1600" dirty="0" smtClean="0"/>
          </a:p>
          <a:p>
            <a:r>
              <a:rPr lang="en-US" sz="1600" dirty="0" smtClean="0"/>
              <a:t>The </a:t>
            </a:r>
            <a:r>
              <a:rPr lang="en-US" sz="1600" dirty="0"/>
              <a:t>membrane area surrounding test lines functions as a </a:t>
            </a:r>
            <a:r>
              <a:rPr lang="en-US" sz="1600" b="1" dirty="0"/>
              <a:t>background check </a:t>
            </a:r>
            <a:r>
              <a:rPr lang="en-US" sz="1600" dirty="0"/>
              <a:t>on the assay device. </a:t>
            </a:r>
            <a:endParaRPr lang="en-US" sz="1600" dirty="0" smtClean="0"/>
          </a:p>
          <a:p>
            <a:pPr marL="0" indent="0">
              <a:buNone/>
            </a:pPr>
            <a:endParaRPr lang="en-US" sz="1600" dirty="0"/>
          </a:p>
          <a:p>
            <a:pPr marL="0" indent="0">
              <a:buNone/>
            </a:pPr>
            <a:r>
              <a:rPr lang="en-US" sz="1600" dirty="0" smtClean="0"/>
              <a:t>The </a:t>
            </a:r>
            <a:r>
              <a:rPr lang="en-US" sz="1600" dirty="0"/>
              <a:t>BD </a:t>
            </a:r>
            <a:r>
              <a:rPr lang="en-US" sz="1600" dirty="0" err="1" smtClean="0"/>
              <a:t>Veritor</a:t>
            </a:r>
            <a:r>
              <a:rPr lang="en-US" sz="1600" dirty="0" smtClean="0"/>
              <a:t> </a:t>
            </a:r>
            <a:r>
              <a:rPr lang="en-US" sz="1600" dirty="0"/>
              <a:t>i</a:t>
            </a:r>
            <a:r>
              <a:rPr lang="en-US" sz="1600" dirty="0" smtClean="0"/>
              <a:t>nstrument </a:t>
            </a:r>
            <a:r>
              <a:rPr lang="en-US" sz="1600" dirty="0"/>
              <a:t>evaluates the positive and negative internal/procedural controls after insertion of each test device. </a:t>
            </a:r>
            <a:r>
              <a:rPr lang="en-US" sz="1600" dirty="0" smtClean="0"/>
              <a:t>The analyzer </a:t>
            </a:r>
            <a:r>
              <a:rPr lang="en-US" sz="1600" dirty="0"/>
              <a:t>prompts the operator if a quality issue occurs during assay analysis. </a:t>
            </a:r>
            <a:endParaRPr lang="en-US" sz="1600" dirty="0" smtClean="0"/>
          </a:p>
          <a:p>
            <a:pPr marL="0" indent="0">
              <a:buNone/>
            </a:pPr>
            <a:endParaRPr lang="en-US" sz="1600" dirty="0"/>
          </a:p>
          <a:p>
            <a:pPr marL="0" indent="0">
              <a:buNone/>
            </a:pPr>
            <a:r>
              <a:rPr lang="en-US" sz="1600" dirty="0" smtClean="0"/>
              <a:t>Failure </a:t>
            </a:r>
            <a:r>
              <a:rPr lang="en-US" sz="1600" dirty="0"/>
              <a:t>of the internal/procedural controls will generate an invalid test result</a:t>
            </a:r>
            <a:r>
              <a:rPr lang="en-US" sz="1600" dirty="0" smtClean="0"/>
              <a:t>. </a:t>
            </a:r>
          </a:p>
          <a:p>
            <a:pPr marL="0" indent="0">
              <a:buNone/>
            </a:pPr>
            <a:r>
              <a:rPr lang="en-US" sz="1600" dirty="0" smtClean="0"/>
              <a:t>(See Interpretation of Results for guidance with invalid results.)</a:t>
            </a:r>
            <a:endParaRPr lang="en-US" sz="1600" dirty="0"/>
          </a:p>
          <a:p>
            <a:endParaRPr lang="en-US" dirty="0"/>
          </a:p>
        </p:txBody>
      </p:sp>
    </p:spTree>
    <p:extLst>
      <p:ext uri="{BB962C8B-B14F-4D97-AF65-F5344CB8AC3E}">
        <p14:creationId xmlns:p14="http://schemas.microsoft.com/office/powerpoint/2010/main" val="286446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44060"/>
          </a:xfrm>
        </p:spPr>
        <p:txBody>
          <a:bodyPr/>
          <a:lstStyle/>
          <a:p>
            <a:r>
              <a:rPr lang="en-US" sz="2400" b="1" dirty="0" smtClean="0"/>
              <a:t>External Quality Control Swabs</a:t>
            </a:r>
            <a:endParaRPr lang="en-US" sz="2400" b="1" dirty="0"/>
          </a:p>
        </p:txBody>
      </p:sp>
      <p:sp>
        <p:nvSpPr>
          <p:cNvPr id="3" name="Content Placeholder 2"/>
          <p:cNvSpPr>
            <a:spLocks noGrp="1"/>
          </p:cNvSpPr>
          <p:nvPr>
            <p:ph idx="1"/>
          </p:nvPr>
        </p:nvSpPr>
        <p:spPr>
          <a:xfrm>
            <a:off x="646111" y="1359243"/>
            <a:ext cx="10532634" cy="4852088"/>
          </a:xfrm>
        </p:spPr>
        <p:txBody>
          <a:bodyPr>
            <a:normAutofit/>
          </a:bodyPr>
          <a:lstStyle/>
          <a:p>
            <a:pPr marL="0" indent="0">
              <a:buNone/>
            </a:pPr>
            <a:r>
              <a:rPr lang="en-US" sz="1600" dirty="0"/>
              <a:t>Positive control swabs are supplied with each kit. These provide additional quality control material to assess that the test reagents and the BD </a:t>
            </a:r>
            <a:r>
              <a:rPr lang="en-US" sz="1600" dirty="0" err="1"/>
              <a:t>Veritor</a:t>
            </a:r>
            <a:r>
              <a:rPr lang="en-US" sz="1600" dirty="0"/>
              <a:t> System Instrument perform as expected. </a:t>
            </a:r>
            <a:endParaRPr lang="en-US" sz="1600" dirty="0" smtClean="0"/>
          </a:p>
          <a:p>
            <a:pPr marL="0" indent="0">
              <a:buNone/>
            </a:pPr>
            <a:endParaRPr lang="en-US" sz="1600" dirty="0"/>
          </a:p>
          <a:p>
            <a:pPr marL="0" indent="0">
              <a:buNone/>
            </a:pPr>
            <a:r>
              <a:rPr lang="en-US" sz="1600" dirty="0"/>
              <a:t>Each kit comes with a SARS-CoV-2 (+) Control Swab, Flu A (+) Control Swab and Flu B (+) Control Swab. </a:t>
            </a:r>
          </a:p>
          <a:p>
            <a:pPr marL="0" indent="0">
              <a:buNone/>
            </a:pPr>
            <a:endParaRPr lang="en-US" sz="1600" dirty="0" smtClean="0"/>
          </a:p>
          <a:p>
            <a:pPr marL="0" indent="0">
              <a:buNone/>
            </a:pPr>
            <a:r>
              <a:rPr lang="en-US" sz="1600" dirty="0" smtClean="0"/>
              <a:t>Prepare </a:t>
            </a:r>
            <a:r>
              <a:rPr lang="en-US" sz="1600" dirty="0"/>
              <a:t>and test the positive control swabs using the same procedure as used for patient specimens. Controls swabs, reagents, and devices must be at room temperature (15–30 °C) for testing.</a:t>
            </a:r>
          </a:p>
          <a:p>
            <a:pPr marL="0" indent="0">
              <a:buNone/>
            </a:pPr>
            <a:endParaRPr lang="en-US" sz="1600" dirty="0"/>
          </a:p>
          <a:p>
            <a:pPr marL="0" indent="0">
              <a:buNone/>
            </a:pPr>
            <a:r>
              <a:rPr lang="en-US" sz="1600" dirty="0"/>
              <a:t>The positive control swabs should be run with:</a:t>
            </a:r>
          </a:p>
          <a:p>
            <a:pPr lvl="0"/>
            <a:r>
              <a:rPr lang="en-US" sz="1600" dirty="0"/>
              <a:t>each new kit lot</a:t>
            </a:r>
          </a:p>
          <a:p>
            <a:pPr lvl="0"/>
            <a:r>
              <a:rPr lang="en-US" sz="1600" dirty="0"/>
              <a:t>each new shipment</a:t>
            </a:r>
          </a:p>
          <a:p>
            <a:pPr lvl="0"/>
            <a:r>
              <a:rPr lang="en-US" sz="1600" dirty="0"/>
              <a:t>each new operator</a:t>
            </a:r>
          </a:p>
          <a:p>
            <a:pPr lvl="0"/>
            <a:r>
              <a:rPr lang="en-US" sz="1600" dirty="0"/>
              <a:t>when having issues with internal quality controls or questionable test </a:t>
            </a:r>
            <a:r>
              <a:rPr lang="en-US" sz="1600" dirty="0" smtClean="0"/>
              <a:t>results</a:t>
            </a:r>
          </a:p>
          <a:p>
            <a:pPr marL="0" indent="0">
              <a:buNone/>
            </a:pPr>
            <a:endParaRPr lang="en-US" sz="1600" dirty="0"/>
          </a:p>
          <a:p>
            <a:endParaRPr lang="en-US" sz="1600" dirty="0"/>
          </a:p>
        </p:txBody>
      </p:sp>
    </p:spTree>
    <p:extLst>
      <p:ext uri="{BB962C8B-B14F-4D97-AF65-F5344CB8AC3E}">
        <p14:creationId xmlns:p14="http://schemas.microsoft.com/office/powerpoint/2010/main" val="297480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78" y="3830232"/>
            <a:ext cx="9404723" cy="1400530"/>
          </a:xfrm>
        </p:spPr>
        <p:txBody>
          <a:bodyPr/>
          <a:lstStyle/>
          <a:p>
            <a:r>
              <a:rPr lang="en-US" sz="1600" b="1" dirty="0"/>
              <a:t>If the kit controls do not perform as expected, do not report patient results. Contact Point of Care in the Main Laboratory for guidance.</a:t>
            </a:r>
            <a:r>
              <a:rPr lang="en-US" sz="1600" dirty="0"/>
              <a:t/>
            </a:r>
            <a:br>
              <a:rPr lang="en-US" sz="1600" dirty="0"/>
            </a:br>
            <a:endParaRPr lang="en-US" sz="1600" dirty="0"/>
          </a:p>
        </p:txBody>
      </p:sp>
      <p:sp>
        <p:nvSpPr>
          <p:cNvPr id="3" name="Content Placeholder 2"/>
          <p:cNvSpPr>
            <a:spLocks noGrp="1"/>
          </p:cNvSpPr>
          <p:nvPr>
            <p:ph idx="1"/>
          </p:nvPr>
        </p:nvSpPr>
        <p:spPr>
          <a:xfrm>
            <a:off x="998768" y="1006714"/>
            <a:ext cx="8946541" cy="2255470"/>
          </a:xfrm>
        </p:spPr>
        <p:txBody>
          <a:bodyPr/>
          <a:lstStyle/>
          <a:p>
            <a:pPr marL="0" indent="0">
              <a:buNone/>
            </a:pPr>
            <a:r>
              <a:rPr lang="en-US" b="1" dirty="0"/>
              <a:t>Expected results for positive controls swabs:</a:t>
            </a:r>
            <a:endParaRPr lang="en-US" dirty="0"/>
          </a:p>
          <a:p>
            <a:r>
              <a:rPr lang="en-US" sz="1600" dirty="0"/>
              <a:t>The SARS-CoV-2 (+) Control Swab must be positive for CoV2 and negative for Flu A and Flu B.</a:t>
            </a:r>
          </a:p>
          <a:p>
            <a:r>
              <a:rPr lang="en-US" sz="1600" dirty="0"/>
              <a:t>The Flu A (+) Control Swab must be positive for Flu A and negative for CoV2 and Flu B.</a:t>
            </a:r>
          </a:p>
          <a:p>
            <a:r>
              <a:rPr lang="en-US" sz="1600" dirty="0"/>
              <a:t>The Flu B (+) Control Swab must be positive for Flu B and negative for CoV2 and Flu A.</a:t>
            </a:r>
          </a:p>
          <a:p>
            <a:pPr marL="0" indent="0">
              <a:buNone/>
            </a:pPr>
            <a:endParaRPr lang="en-US" dirty="0"/>
          </a:p>
        </p:txBody>
      </p:sp>
    </p:spTree>
    <p:extLst>
      <p:ext uri="{BB962C8B-B14F-4D97-AF65-F5344CB8AC3E}">
        <p14:creationId xmlns:p14="http://schemas.microsoft.com/office/powerpoint/2010/main" val="45692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80756"/>
            <a:ext cx="9404723" cy="731569"/>
          </a:xfrm>
        </p:spPr>
        <p:txBody>
          <a:bodyPr/>
          <a:lstStyle/>
          <a:p>
            <a:r>
              <a:rPr lang="en-US" sz="2800" dirty="0" smtClean="0"/>
              <a:t>There are 3 steps for BD </a:t>
            </a:r>
            <a:r>
              <a:rPr lang="en-US" sz="2800" dirty="0" err="1" smtClean="0"/>
              <a:t>Veritor</a:t>
            </a:r>
            <a:r>
              <a:rPr lang="en-US" sz="2800" dirty="0" smtClean="0"/>
              <a:t> samples:</a:t>
            </a:r>
            <a:endParaRPr lang="en-US" sz="2800" dirty="0"/>
          </a:p>
        </p:txBody>
      </p:sp>
      <p:sp>
        <p:nvSpPr>
          <p:cNvPr id="3" name="Content Placeholder 2"/>
          <p:cNvSpPr>
            <a:spLocks noGrp="1"/>
          </p:cNvSpPr>
          <p:nvPr>
            <p:ph idx="1"/>
          </p:nvPr>
        </p:nvSpPr>
        <p:spPr>
          <a:xfrm>
            <a:off x="1103312" y="2052919"/>
            <a:ext cx="8946541" cy="3235774"/>
          </a:xfrm>
        </p:spPr>
        <p:txBody>
          <a:bodyPr>
            <a:normAutofit/>
          </a:bodyPr>
          <a:lstStyle/>
          <a:p>
            <a:r>
              <a:rPr lang="en-US" sz="2800" b="1" dirty="0" smtClean="0">
                <a:solidFill>
                  <a:schemeClr val="tx2"/>
                </a:solidFill>
              </a:rPr>
              <a:t>1. SAMPLE COLLECTION</a:t>
            </a:r>
          </a:p>
          <a:p>
            <a:pPr marL="0" indent="0">
              <a:buNone/>
            </a:pPr>
            <a:endParaRPr lang="en-US" sz="2800" b="1" dirty="0" smtClean="0">
              <a:solidFill>
                <a:schemeClr val="tx2"/>
              </a:solidFill>
            </a:endParaRPr>
          </a:p>
          <a:p>
            <a:r>
              <a:rPr lang="en-US" sz="2800" b="1" dirty="0" smtClean="0">
                <a:solidFill>
                  <a:schemeClr val="tx2"/>
                </a:solidFill>
              </a:rPr>
              <a:t>2. SAMPLE PROCESSING</a:t>
            </a:r>
          </a:p>
          <a:p>
            <a:pPr marL="0" indent="0">
              <a:buNone/>
            </a:pPr>
            <a:endParaRPr lang="en-US" sz="2800" b="1" dirty="0" smtClean="0">
              <a:solidFill>
                <a:schemeClr val="tx2"/>
              </a:solidFill>
            </a:endParaRPr>
          </a:p>
          <a:p>
            <a:r>
              <a:rPr lang="en-US" sz="2800" b="1" dirty="0" smtClean="0">
                <a:solidFill>
                  <a:schemeClr val="tx2"/>
                </a:solidFill>
              </a:rPr>
              <a:t>3. SAMPLE TESTING</a:t>
            </a:r>
            <a:endParaRPr lang="en-US" sz="2800" b="1" dirty="0">
              <a:solidFill>
                <a:schemeClr val="tx2"/>
              </a:solidFill>
            </a:endParaRPr>
          </a:p>
        </p:txBody>
      </p:sp>
    </p:spTree>
    <p:extLst>
      <p:ext uri="{BB962C8B-B14F-4D97-AF65-F5344CB8AC3E}">
        <p14:creationId xmlns:p14="http://schemas.microsoft.com/office/powerpoint/2010/main" val="34900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167" y="1048030"/>
            <a:ext cx="9572368" cy="4739759"/>
          </a:xfrm>
          <a:prstGeom prst="rect">
            <a:avLst/>
          </a:prstGeom>
        </p:spPr>
        <p:txBody>
          <a:bodyPr wrap="square">
            <a:spAutoFit/>
          </a:bodyPr>
          <a:lstStyle/>
          <a:p>
            <a:r>
              <a:rPr lang="en-US" sz="2400" b="1" dirty="0" smtClean="0">
                <a:solidFill>
                  <a:schemeClr val="tx2"/>
                </a:solidFill>
              </a:rPr>
              <a:t>1. SAMPLE </a:t>
            </a:r>
            <a:r>
              <a:rPr lang="en-US" sz="2400" b="1" dirty="0">
                <a:solidFill>
                  <a:schemeClr val="tx2"/>
                </a:solidFill>
              </a:rPr>
              <a:t>COLLECTION</a:t>
            </a:r>
            <a:r>
              <a:rPr lang="en-US" sz="2000" b="1" dirty="0">
                <a:solidFill>
                  <a:schemeClr val="tx2"/>
                </a:solidFill>
              </a:rPr>
              <a:t/>
            </a:r>
            <a:br>
              <a:rPr lang="en-US" sz="2000" b="1" dirty="0">
                <a:solidFill>
                  <a:schemeClr val="tx2"/>
                </a:solidFill>
              </a:rPr>
            </a:br>
            <a:r>
              <a:rPr lang="en-US" sz="2000" dirty="0">
                <a:solidFill>
                  <a:schemeClr val="tx2"/>
                </a:solidFill>
              </a:rPr>
              <a:t/>
            </a:r>
            <a:br>
              <a:rPr lang="en-US" sz="2000" dirty="0">
                <a:solidFill>
                  <a:schemeClr val="tx2"/>
                </a:solidFill>
              </a:rPr>
            </a:br>
            <a:r>
              <a:rPr lang="en-US" sz="2000" dirty="0">
                <a:solidFill>
                  <a:schemeClr val="tx2"/>
                </a:solidFill>
              </a:rPr>
              <a:t>When collecting </a:t>
            </a:r>
            <a:r>
              <a:rPr lang="en-US" sz="2000" dirty="0" smtClean="0">
                <a:solidFill>
                  <a:schemeClr val="tx2"/>
                </a:solidFill>
              </a:rPr>
              <a:t>nasal samples, </a:t>
            </a:r>
            <a:r>
              <a:rPr lang="en-US" sz="2000" dirty="0">
                <a:solidFill>
                  <a:schemeClr val="tx2"/>
                </a:solidFill>
              </a:rPr>
              <a:t>use </a:t>
            </a:r>
            <a:r>
              <a:rPr lang="en-US" sz="2000" b="1" dirty="0" smtClean="0">
                <a:solidFill>
                  <a:schemeClr val="tx2"/>
                </a:solidFill>
              </a:rPr>
              <a:t>only</a:t>
            </a:r>
            <a:r>
              <a:rPr lang="en-US" sz="2000" dirty="0" smtClean="0">
                <a:solidFill>
                  <a:schemeClr val="tx2"/>
                </a:solidFill>
              </a:rPr>
              <a:t> the </a:t>
            </a:r>
            <a:r>
              <a:rPr lang="en-US" sz="2000" dirty="0">
                <a:solidFill>
                  <a:schemeClr val="tx2"/>
                </a:solidFill>
              </a:rPr>
              <a:t>nasal </a:t>
            </a:r>
            <a:r>
              <a:rPr lang="en-US" sz="2000" dirty="0" smtClean="0">
                <a:solidFill>
                  <a:schemeClr val="tx2"/>
                </a:solidFill>
              </a:rPr>
              <a:t>swabs </a:t>
            </a:r>
            <a:r>
              <a:rPr lang="en-US" sz="2000" dirty="0">
                <a:solidFill>
                  <a:schemeClr val="tx2"/>
                </a:solidFill>
              </a:rPr>
              <a:t>supplied in the kit. </a:t>
            </a:r>
            <a:br>
              <a:rPr lang="en-US" sz="2000" dirty="0">
                <a:solidFill>
                  <a:schemeClr val="tx2"/>
                </a:solidFill>
              </a:rPr>
            </a:br>
            <a:r>
              <a:rPr lang="en-US" sz="2000" dirty="0">
                <a:solidFill>
                  <a:schemeClr val="tx2"/>
                </a:solidFill>
              </a:rPr>
              <a:t/>
            </a:r>
            <a:br>
              <a:rPr lang="en-US" sz="2000" dirty="0">
                <a:solidFill>
                  <a:schemeClr val="tx2"/>
                </a:solidFill>
              </a:rPr>
            </a:br>
            <a:r>
              <a:rPr lang="en-US" sz="2000" dirty="0">
                <a:solidFill>
                  <a:schemeClr val="tx2"/>
                </a:solidFill>
              </a:rPr>
              <a:t>Collect the anterior nasal swab sample by the dual nares collection method</a:t>
            </a:r>
            <a:r>
              <a:rPr lang="en-US" sz="2000" dirty="0" smtClean="0">
                <a:solidFill>
                  <a:schemeClr val="tx2"/>
                </a:solidFill>
              </a:rPr>
              <a:t>.</a:t>
            </a:r>
          </a:p>
          <a:p>
            <a:endParaRPr lang="en-US" sz="2000" dirty="0">
              <a:solidFill>
                <a:schemeClr val="tx2"/>
              </a:solidFill>
            </a:endParaRPr>
          </a:p>
          <a:p>
            <a:r>
              <a:rPr lang="en-US" sz="2000" dirty="0" smtClean="0">
                <a:solidFill>
                  <a:schemeClr val="tx2"/>
                </a:solidFill>
              </a:rPr>
              <a:t>It </a:t>
            </a:r>
            <a:r>
              <a:rPr lang="en-US" sz="2000" dirty="0">
                <a:solidFill>
                  <a:schemeClr val="tx2"/>
                </a:solidFill>
              </a:rPr>
              <a:t>is essential that correct specimen collection and preparation methods be followed. Inadequate specimen collection, improper specimen handling and/or transport may yield a falsely negative result.</a:t>
            </a:r>
          </a:p>
          <a:p>
            <a:endParaRPr lang="en-US" sz="2000" dirty="0">
              <a:solidFill>
                <a:schemeClr val="tx2"/>
              </a:solidFill>
            </a:endParaRPr>
          </a:p>
          <a:p>
            <a:r>
              <a:rPr lang="en-US" sz="2000" dirty="0">
                <a:solidFill>
                  <a:schemeClr val="tx2"/>
                </a:solidFill>
              </a:rPr>
              <a:t>This BD </a:t>
            </a:r>
            <a:r>
              <a:rPr lang="en-US" sz="2000" dirty="0" err="1">
                <a:solidFill>
                  <a:schemeClr val="tx2"/>
                </a:solidFill>
              </a:rPr>
              <a:t>Veritor</a:t>
            </a:r>
            <a:r>
              <a:rPr lang="en-US" sz="2000" dirty="0">
                <a:solidFill>
                  <a:schemeClr val="tx2"/>
                </a:solidFill>
              </a:rPr>
              <a:t> System assay kit is only intended for nasal swab specimens that are collected and tested directly (i.e., swabs that have NOT been placed in transport media</a:t>
            </a:r>
            <a:r>
              <a:rPr lang="en-US" sz="2000" dirty="0" smtClean="0">
                <a:solidFill>
                  <a:schemeClr val="tx2"/>
                </a:solidFill>
              </a:rPr>
              <a:t>).</a:t>
            </a:r>
            <a:endParaRPr lang="en-US" sz="2000" dirty="0">
              <a:solidFill>
                <a:schemeClr val="tx2"/>
              </a:solidFill>
            </a:endParaRPr>
          </a:p>
          <a:p>
            <a:endParaRPr lang="en-US" dirty="0"/>
          </a:p>
        </p:txBody>
      </p:sp>
    </p:spTree>
    <p:extLst>
      <p:ext uri="{BB962C8B-B14F-4D97-AF65-F5344CB8AC3E}">
        <p14:creationId xmlns:p14="http://schemas.microsoft.com/office/powerpoint/2010/main" val="292053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452717"/>
            <a:ext cx="9893643" cy="2306959"/>
          </a:xfrm>
        </p:spPr>
        <p:txBody>
          <a:bodyPr/>
          <a:lstStyle/>
          <a:p>
            <a:r>
              <a:rPr lang="en-US" sz="2400" b="1" dirty="0" smtClean="0"/>
              <a:t>1. SAMPLE COLLECTION</a:t>
            </a:r>
            <a:r>
              <a:rPr lang="en-US" sz="1800" b="1" dirty="0" smtClean="0"/>
              <a:t/>
            </a:r>
            <a:br>
              <a:rPr lang="en-US" sz="1800" b="1" dirty="0" smtClean="0"/>
            </a:br>
            <a:r>
              <a:rPr lang="en-US" sz="1400" dirty="0" smtClean="0"/>
              <a:t/>
            </a:r>
            <a:br>
              <a:rPr lang="en-US" sz="1400" dirty="0" smtClean="0"/>
            </a:br>
            <a:r>
              <a:rPr lang="en-US" sz="1200" dirty="0" smtClean="0"/>
              <a:t>- Insert the swab into one nostril of the patient. The swab tip should be inserted up to 2.5 cm (1 inch) from the edge of the nostril. </a:t>
            </a:r>
            <a:br>
              <a:rPr lang="en-US" sz="1200" dirty="0" smtClean="0"/>
            </a:br>
            <a:r>
              <a:rPr lang="en-US" sz="1200" dirty="0" smtClean="0"/>
              <a:t>- Roll the swab 5 times along the mucosa inside the nostril to ensure that both mucus and cells are collected. </a:t>
            </a:r>
            <a:br>
              <a:rPr lang="en-US" sz="1200" dirty="0" smtClean="0"/>
            </a:br>
            <a:r>
              <a:rPr lang="en-US" sz="1200" dirty="0" smtClean="0"/>
              <a:t>- Take at least 15 seconds to collect the specimen. 	</a:t>
            </a:r>
            <a:br>
              <a:rPr lang="en-US" sz="1200" dirty="0" smtClean="0"/>
            </a:br>
            <a:r>
              <a:rPr lang="en-US" sz="1200" dirty="0" smtClean="0"/>
              <a:t>- Using the same swab, repeat this process for the other nostril to ensure an adequate sample is collected from both nasal cavities. - Withdraw the swab from the nasal cavity. </a:t>
            </a:r>
            <a:br>
              <a:rPr lang="en-US" sz="1200" dirty="0" smtClean="0"/>
            </a:br>
            <a:r>
              <a:rPr lang="en-US" sz="1200" dirty="0" smtClean="0"/>
              <a:t>- The sample is now ready for processing. </a:t>
            </a:r>
            <a:br>
              <a:rPr lang="en-US" sz="1200" dirty="0" smtClean="0"/>
            </a:br>
            <a:r>
              <a:rPr lang="en-US" sz="1200" dirty="0" smtClean="0"/>
              <a:t/>
            </a:r>
            <a:br>
              <a:rPr lang="en-US" sz="1200" dirty="0" smtClean="0"/>
            </a:br>
            <a:r>
              <a:rPr lang="en-US" sz="1800" b="1" dirty="0"/>
              <a:t>The swab must be processed in the extraction reagent vial within one hour. </a:t>
            </a:r>
            <a:r>
              <a:rPr lang="en-US" sz="1400" dirty="0"/>
              <a:t>	</a:t>
            </a:r>
            <a:br>
              <a:rPr lang="en-US" sz="1400" dirty="0"/>
            </a:br>
            <a:r>
              <a:rPr lang="en-US" sz="1200" dirty="0" smtClean="0"/>
              <a:t/>
            </a:r>
            <a:br>
              <a:rPr lang="en-US" sz="1200" dirty="0" smtClean="0"/>
            </a:br>
            <a:r>
              <a:rPr lang="en-US" sz="1400" dirty="0" smtClean="0"/>
              <a:t/>
            </a:r>
            <a:br>
              <a:rPr lang="en-US" sz="1400" dirty="0" smtClean="0"/>
            </a:br>
            <a:r>
              <a:rPr lang="en-US" sz="1400" dirty="0" smtClean="0"/>
              <a:t/>
            </a:r>
            <a:br>
              <a:rPr lang="en-US" sz="1400" dirty="0" smtClean="0"/>
            </a:br>
            <a:endParaRPr lang="en-US" sz="1400" dirty="0"/>
          </a:p>
        </p:txBody>
      </p:sp>
      <p:pic>
        <p:nvPicPr>
          <p:cNvPr id="7" name="Content Placeholder 3"/>
          <p:cNvPicPr>
            <a:picLocks noGrp="1" noChangeAspect="1"/>
          </p:cNvPicPr>
          <p:nvPr>
            <p:ph idx="1"/>
          </p:nvPr>
        </p:nvPicPr>
        <p:blipFill>
          <a:blip r:embed="rId2"/>
          <a:stretch>
            <a:fillRect/>
          </a:stretch>
        </p:blipFill>
        <p:spPr>
          <a:xfrm>
            <a:off x="2488484" y="3063875"/>
            <a:ext cx="6176808" cy="3184525"/>
          </a:xfrm>
          <a:prstGeom prst="rect">
            <a:avLst/>
          </a:prstGeom>
        </p:spPr>
      </p:pic>
    </p:spTree>
    <p:extLst>
      <p:ext uri="{BB962C8B-B14F-4D97-AF65-F5344CB8AC3E}">
        <p14:creationId xmlns:p14="http://schemas.microsoft.com/office/powerpoint/2010/main" val="2423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2" y="279724"/>
            <a:ext cx="9663656" cy="2304856"/>
          </a:xfrm>
        </p:spPr>
        <p:txBody>
          <a:bodyPr/>
          <a:lstStyle/>
          <a:p>
            <a:r>
              <a:rPr lang="en-US" sz="2400" b="1" dirty="0" smtClean="0"/>
              <a:t>THE BD VERITOR PLUS SYSTEM </a:t>
            </a:r>
            <a:r>
              <a:rPr lang="en-US" sz="2400" dirty="0" smtClean="0"/>
              <a:t>includes:</a:t>
            </a:r>
            <a:br>
              <a:rPr lang="en-US" sz="2400" dirty="0" smtClean="0"/>
            </a:br>
            <a:r>
              <a:rPr lang="en-US" sz="2400" dirty="0" smtClean="0"/>
              <a:t/>
            </a:r>
            <a:br>
              <a:rPr lang="en-US" sz="2400" dirty="0" smtClean="0"/>
            </a:br>
            <a:r>
              <a:rPr lang="en-US" sz="2000" dirty="0" smtClean="0"/>
              <a:t>▪ BD </a:t>
            </a:r>
            <a:r>
              <a:rPr lang="en-US" sz="2000" dirty="0" err="1" smtClean="0"/>
              <a:t>Veritor</a:t>
            </a:r>
            <a:r>
              <a:rPr lang="en-US" sz="2000" dirty="0" smtClean="0"/>
              <a:t> Plus analyzer with Reagent Verification Cartridge </a:t>
            </a:r>
            <a:br>
              <a:rPr lang="en-US" sz="2000" dirty="0" smtClean="0"/>
            </a:br>
            <a:r>
              <a:rPr lang="en-US" sz="2000" dirty="0" smtClean="0"/>
              <a:t>▪ Info </a:t>
            </a:r>
            <a:r>
              <a:rPr lang="en-US" sz="2000" dirty="0" err="1" smtClean="0"/>
              <a:t>WiFi</a:t>
            </a:r>
            <a:r>
              <a:rPr lang="en-US" sz="2000" dirty="0" smtClean="0"/>
              <a:t> module</a:t>
            </a:r>
            <a:br>
              <a:rPr lang="en-US" sz="2000" dirty="0" smtClean="0"/>
            </a:br>
            <a:r>
              <a:rPr lang="en-US" sz="2000" dirty="0" smtClean="0"/>
              <a:t>▪ Printer</a:t>
            </a:r>
            <a:br>
              <a:rPr lang="en-US" sz="2000" dirty="0" smtClean="0"/>
            </a:br>
            <a:r>
              <a:rPr lang="en-US" sz="2000" dirty="0" smtClean="0"/>
              <a:t>▪ </a:t>
            </a:r>
            <a:r>
              <a:rPr lang="en-US" sz="2000" dirty="0" err="1" smtClean="0"/>
              <a:t>Covid</a:t>
            </a:r>
            <a:r>
              <a:rPr lang="en-US" sz="2000" dirty="0" smtClean="0"/>
              <a:t>/</a:t>
            </a:r>
            <a:r>
              <a:rPr lang="en-US" sz="2000" dirty="0" err="1" smtClean="0"/>
              <a:t>FluA</a:t>
            </a:r>
            <a:r>
              <a:rPr lang="en-US" sz="2000" dirty="0" smtClean="0"/>
              <a:t>/</a:t>
            </a:r>
            <a:r>
              <a:rPr lang="en-US" sz="2000" dirty="0" err="1" smtClean="0"/>
              <a:t>FluB</a:t>
            </a:r>
            <a:r>
              <a:rPr lang="en-US" sz="2000" dirty="0" smtClean="0"/>
              <a:t> test kits</a:t>
            </a:r>
            <a:endParaRPr lang="en-US" sz="2000" dirty="0"/>
          </a:p>
        </p:txBody>
      </p:sp>
      <p:pic>
        <p:nvPicPr>
          <p:cNvPr id="4" name="Content Placeholder 3"/>
          <p:cNvPicPr>
            <a:picLocks noGrp="1" noChangeAspect="1"/>
          </p:cNvPicPr>
          <p:nvPr>
            <p:ph idx="1"/>
          </p:nvPr>
        </p:nvPicPr>
        <p:blipFill>
          <a:blip r:embed="rId2"/>
          <a:stretch>
            <a:fillRect/>
          </a:stretch>
        </p:blipFill>
        <p:spPr>
          <a:xfrm>
            <a:off x="2064430" y="2883548"/>
            <a:ext cx="6819900" cy="3638550"/>
          </a:xfrm>
          <a:prstGeom prst="rect">
            <a:avLst/>
          </a:prstGeom>
        </p:spPr>
      </p:pic>
    </p:spTree>
    <p:extLst>
      <p:ext uri="{BB962C8B-B14F-4D97-AF65-F5344CB8AC3E}">
        <p14:creationId xmlns:p14="http://schemas.microsoft.com/office/powerpoint/2010/main" val="200896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115329"/>
            <a:ext cx="9725327" cy="3781168"/>
          </a:xfrm>
        </p:spPr>
        <p:txBody>
          <a:bodyPr/>
          <a:lstStyle/>
          <a:p>
            <a:r>
              <a:rPr lang="en-US" sz="2400" b="1" dirty="0" smtClean="0"/>
              <a:t>2. SAMPLE PROCESSING</a:t>
            </a:r>
            <a:r>
              <a:rPr lang="en-US" sz="2000" b="1" dirty="0" smtClean="0"/>
              <a:t/>
            </a:r>
            <a:br>
              <a:rPr lang="en-US" sz="2000" b="1" dirty="0" smtClean="0"/>
            </a:br>
            <a:r>
              <a:rPr lang="en-US" sz="1200" dirty="0"/>
              <a:t/>
            </a:r>
            <a:br>
              <a:rPr lang="en-US" sz="1200" dirty="0"/>
            </a:br>
            <a:r>
              <a:rPr lang="en-US" sz="1200" dirty="0" smtClean="0"/>
              <a:t>1. Remove </a:t>
            </a:r>
            <a:r>
              <a:rPr lang="en-US" sz="1200" dirty="0"/>
              <a:t>one extraction reagent </a:t>
            </a:r>
            <a:r>
              <a:rPr lang="en-US" sz="1200" dirty="0" smtClean="0"/>
              <a:t>tube </a:t>
            </a:r>
            <a:r>
              <a:rPr lang="en-US" sz="1200" dirty="0"/>
              <a:t>and one BD </a:t>
            </a:r>
            <a:r>
              <a:rPr lang="en-US" sz="1200" dirty="0" err="1"/>
              <a:t>Veritor</a:t>
            </a:r>
            <a:r>
              <a:rPr lang="en-US" sz="1200" dirty="0"/>
              <a:t> System test device from its foil pouch immediately before  </a:t>
            </a:r>
            <a:r>
              <a:rPr lang="en-US" sz="1200" dirty="0" smtClean="0"/>
              <a:t>testing</a:t>
            </a:r>
            <a:r>
              <a:rPr lang="en-US" sz="1200" dirty="0"/>
              <a:t>. </a:t>
            </a:r>
            <a:r>
              <a:rPr lang="en-US" sz="1200" dirty="0" smtClean="0"/>
              <a:t/>
            </a:r>
            <a:br>
              <a:rPr lang="en-US" sz="1200" dirty="0" smtClean="0"/>
            </a:br>
            <a:r>
              <a:rPr lang="en-US" sz="1200" dirty="0"/>
              <a:t/>
            </a:r>
            <a:br>
              <a:rPr lang="en-US" sz="1200" dirty="0"/>
            </a:br>
            <a:r>
              <a:rPr lang="en-US" sz="1200" dirty="0" smtClean="0"/>
              <a:t>2. Remove </a:t>
            </a:r>
            <a:r>
              <a:rPr lang="en-US" sz="1200" dirty="0"/>
              <a:t>and discard the cap from the extraction reagent tube. </a:t>
            </a:r>
            <a:r>
              <a:rPr lang="en-US" sz="1200" dirty="0" smtClean="0"/>
              <a:t/>
            </a:r>
            <a:br>
              <a:rPr lang="en-US" sz="1200" dirty="0" smtClean="0"/>
            </a:br>
            <a:r>
              <a:rPr lang="en-US" sz="1200" dirty="0"/>
              <a:t/>
            </a:r>
            <a:br>
              <a:rPr lang="en-US" sz="1200" dirty="0"/>
            </a:br>
            <a:r>
              <a:rPr lang="en-US" sz="1200" dirty="0" smtClean="0"/>
              <a:t>3. Taking </a:t>
            </a:r>
            <a:r>
              <a:rPr lang="en-US" sz="1200" dirty="0"/>
              <a:t>care not to splash contents out of the tube, insert the swab into the tube and plunge the swab up and down in the </a:t>
            </a:r>
            <a:r>
              <a:rPr lang="en-US" sz="1200" dirty="0" smtClean="0"/>
              <a:t>fluid </a:t>
            </a:r>
            <a:r>
              <a:rPr lang="en-US" sz="1200" dirty="0"/>
              <a:t>for a minimum of 15 seconds. </a:t>
            </a:r>
            <a:r>
              <a:rPr lang="en-US" sz="1200" dirty="0" smtClean="0"/>
              <a:t/>
            </a:r>
            <a:br>
              <a:rPr lang="en-US" sz="1200" dirty="0" smtClean="0"/>
            </a:br>
            <a:r>
              <a:rPr lang="en-US" sz="1200" dirty="0"/>
              <a:t/>
            </a:r>
            <a:br>
              <a:rPr lang="en-US" sz="1200" dirty="0"/>
            </a:br>
            <a:r>
              <a:rPr lang="en-US" sz="1200" dirty="0" smtClean="0"/>
              <a:t>4. While </a:t>
            </a:r>
            <a:r>
              <a:rPr lang="en-US" sz="1200" dirty="0"/>
              <a:t>firmly squeezing the sides of the tube to extract the specimen from the head of the swab, remove the swab from the extraction reagent. Ensure Swab is above liquid level before squeezing and twist as you remove swab. </a:t>
            </a:r>
            <a:r>
              <a:rPr lang="en-US" sz="1200" dirty="0" smtClean="0"/>
              <a:t/>
            </a:r>
            <a:br>
              <a:rPr lang="en-US" sz="1200" dirty="0" smtClean="0"/>
            </a:br>
            <a:r>
              <a:rPr lang="en-US" sz="1200" dirty="0"/>
              <a:t/>
            </a:r>
            <a:br>
              <a:rPr lang="en-US" sz="1200" dirty="0"/>
            </a:br>
            <a:r>
              <a:rPr lang="en-US" sz="1200" dirty="0" smtClean="0"/>
              <a:t>5. Press </a:t>
            </a:r>
            <a:r>
              <a:rPr lang="en-US" sz="1200" dirty="0"/>
              <a:t>the attached tip firmly onto the extraction reagent tube containing the processed sample (threading or twisting is not required). Mix thoroughly by swirling or flicking the bottom of the tube. </a:t>
            </a:r>
            <a:r>
              <a:rPr lang="en-US" sz="1200" dirty="0" smtClean="0"/>
              <a:t/>
            </a:r>
            <a:br>
              <a:rPr lang="en-US" sz="1200" dirty="0" smtClean="0"/>
            </a:br>
            <a:r>
              <a:rPr lang="en-US" sz="1200" dirty="0"/>
              <a:t/>
            </a:r>
            <a:br>
              <a:rPr lang="en-US" sz="1200" dirty="0"/>
            </a:br>
            <a:r>
              <a:rPr lang="en-US" sz="1400" b="1" dirty="0"/>
              <a:t>After the swab has been processed in the extraction reagent and the tube has been capped, the sample must be added to the test device within 30 minutes </a:t>
            </a:r>
            <a:r>
              <a:rPr lang="en-US" sz="1400" dirty="0"/>
              <a:t>	</a:t>
            </a:r>
            <a:r>
              <a:rPr lang="en-US" sz="1200" dirty="0"/>
              <a:t/>
            </a:r>
            <a:br>
              <a:rPr lang="en-US" sz="1200" dirty="0"/>
            </a:br>
            <a:endParaRPr lang="en-US" sz="1200" dirty="0"/>
          </a:p>
        </p:txBody>
      </p:sp>
      <p:pic>
        <p:nvPicPr>
          <p:cNvPr id="4" name="Content Placeholder 3"/>
          <p:cNvPicPr>
            <a:picLocks noGrp="1" noChangeAspect="1"/>
          </p:cNvPicPr>
          <p:nvPr>
            <p:ph idx="1"/>
          </p:nvPr>
        </p:nvPicPr>
        <p:blipFill>
          <a:blip r:embed="rId2"/>
          <a:stretch>
            <a:fillRect/>
          </a:stretch>
        </p:blipFill>
        <p:spPr>
          <a:xfrm>
            <a:off x="1476352" y="4135395"/>
            <a:ext cx="8130746" cy="2487826"/>
          </a:xfrm>
          <a:prstGeom prst="rect">
            <a:avLst/>
          </a:prstGeom>
        </p:spPr>
      </p:pic>
    </p:spTree>
    <p:extLst>
      <p:ext uri="{BB962C8B-B14F-4D97-AF65-F5344CB8AC3E}">
        <p14:creationId xmlns:p14="http://schemas.microsoft.com/office/powerpoint/2010/main" val="220682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541177"/>
            <a:ext cx="4546051" cy="821092"/>
          </a:xfrm>
        </p:spPr>
        <p:txBody>
          <a:bodyPr/>
          <a:lstStyle/>
          <a:p>
            <a:r>
              <a:rPr lang="en-US" b="1" dirty="0" smtClean="0"/>
              <a:t>3. SAMPLE TESTING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8299" y="1596081"/>
            <a:ext cx="3830058" cy="3947984"/>
          </a:xfrm>
        </p:spPr>
      </p:pic>
      <p:sp>
        <p:nvSpPr>
          <p:cNvPr id="4" name="Text Placeholder 3"/>
          <p:cNvSpPr>
            <a:spLocks noGrp="1"/>
          </p:cNvSpPr>
          <p:nvPr>
            <p:ph type="body" sz="half" idx="2"/>
          </p:nvPr>
        </p:nvSpPr>
        <p:spPr>
          <a:xfrm>
            <a:off x="1320224" y="2267396"/>
            <a:ext cx="4117263" cy="3135027"/>
          </a:xfrm>
        </p:spPr>
        <p:txBody>
          <a:bodyPr>
            <a:normAutofit/>
          </a:bodyPr>
          <a:lstStyle/>
          <a:p>
            <a:r>
              <a:rPr lang="en-US" sz="2000" dirty="0"/>
              <a:t>Make sure that the analyzer displays “INSERT TEST DEVICE OR DOUBLE-CLICK BUTTON FOR WALK AWAY MODE”. </a:t>
            </a:r>
            <a:endParaRPr lang="en-US" sz="2000" dirty="0" smtClean="0"/>
          </a:p>
          <a:p>
            <a:endParaRPr lang="en-US" sz="2000" dirty="0"/>
          </a:p>
          <a:p>
            <a:r>
              <a:rPr lang="en-US" sz="2000" dirty="0" smtClean="0"/>
              <a:t>The analyzer does not store sample results, so make sure that the printer is on and ready to print before starting a test.</a:t>
            </a:r>
            <a:endParaRPr lang="en-US" sz="2000" dirty="0"/>
          </a:p>
        </p:txBody>
      </p:sp>
    </p:spTree>
    <p:extLst>
      <p:ext uri="{BB962C8B-B14F-4D97-AF65-F5344CB8AC3E}">
        <p14:creationId xmlns:p14="http://schemas.microsoft.com/office/powerpoint/2010/main" val="103132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19123"/>
            <a:ext cx="8947522" cy="681890"/>
          </a:xfrm>
        </p:spPr>
        <p:txBody>
          <a:bodyPr/>
          <a:lstStyle/>
          <a:p>
            <a:r>
              <a:rPr lang="en-US" sz="2400" b="1" dirty="0" smtClean="0"/>
              <a:t>3. SAMPLE TESTING</a:t>
            </a: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2000" dirty="0" smtClean="0"/>
              <a:t>There are two modes for testing using the BD </a:t>
            </a:r>
            <a:r>
              <a:rPr lang="en-US" sz="2000" dirty="0" err="1" smtClean="0"/>
              <a:t>Veritor</a:t>
            </a:r>
            <a:r>
              <a:rPr lang="en-US" sz="2000" dirty="0" smtClean="0"/>
              <a:t> Plus analyzer:</a:t>
            </a:r>
            <a:r>
              <a:rPr lang="en-US" sz="1600" dirty="0" smtClean="0"/>
              <a:t/>
            </a:r>
            <a:br>
              <a:rPr lang="en-US" sz="1600" dirty="0" smtClean="0"/>
            </a:br>
            <a:endParaRPr lang="en-US" sz="1600" b="1" dirty="0"/>
          </a:p>
        </p:txBody>
      </p:sp>
      <p:sp>
        <p:nvSpPr>
          <p:cNvPr id="3" name="Content Placeholder 2"/>
          <p:cNvSpPr>
            <a:spLocks noGrp="1"/>
          </p:cNvSpPr>
          <p:nvPr>
            <p:ph idx="1"/>
          </p:nvPr>
        </p:nvSpPr>
        <p:spPr>
          <a:xfrm>
            <a:off x="1103312" y="2052917"/>
            <a:ext cx="8946541" cy="4026607"/>
          </a:xfrm>
        </p:spPr>
        <p:txBody>
          <a:bodyPr>
            <a:normAutofit/>
          </a:bodyPr>
          <a:lstStyle/>
          <a:p>
            <a:pPr marL="0" indent="0">
              <a:buNone/>
            </a:pPr>
            <a:r>
              <a:rPr lang="en-US" sz="1600" b="1" dirty="0">
                <a:solidFill>
                  <a:srgbClr val="00B050"/>
                </a:solidFill>
              </a:rPr>
              <a:t>Analyze Now </a:t>
            </a:r>
            <a:r>
              <a:rPr lang="en-US" sz="1600" b="1" dirty="0" smtClean="0">
                <a:solidFill>
                  <a:srgbClr val="00B050"/>
                </a:solidFill>
              </a:rPr>
              <a:t>Mode </a:t>
            </a:r>
            <a:r>
              <a:rPr lang="en-US" sz="1600" dirty="0" smtClean="0">
                <a:solidFill>
                  <a:schemeClr val="tx2"/>
                </a:solidFill>
              </a:rPr>
              <a:t>- </a:t>
            </a:r>
            <a:r>
              <a:rPr lang="en-US" sz="1600" dirty="0">
                <a:solidFill>
                  <a:schemeClr val="tx2"/>
                </a:solidFill>
              </a:rPr>
              <a:t>The sample is added to the test device. After a</a:t>
            </a:r>
            <a:r>
              <a:rPr lang="en-US" sz="1600" dirty="0" smtClean="0">
                <a:solidFill>
                  <a:schemeClr val="tx2"/>
                </a:solidFill>
              </a:rPr>
              <a:t> </a:t>
            </a:r>
            <a:r>
              <a:rPr lang="en-US" sz="1600" dirty="0">
                <a:solidFill>
                  <a:schemeClr val="tx2"/>
                </a:solidFill>
              </a:rPr>
              <a:t>15 minute incubation period, the device is loaded into the analyzer and the test is read within a few seconds. </a:t>
            </a:r>
            <a:endParaRPr lang="en-US" sz="1600" dirty="0" smtClean="0">
              <a:solidFill>
                <a:schemeClr val="tx2"/>
              </a:solidFill>
            </a:endParaRPr>
          </a:p>
          <a:p>
            <a:pPr marL="0" indent="0">
              <a:buNone/>
            </a:pPr>
            <a:r>
              <a:rPr lang="en-US" sz="1600" dirty="0" smtClean="0">
                <a:solidFill>
                  <a:schemeClr val="tx2"/>
                </a:solidFill>
              </a:rPr>
              <a:t>This </a:t>
            </a:r>
            <a:r>
              <a:rPr lang="en-US" sz="1600" dirty="0">
                <a:solidFill>
                  <a:schemeClr val="tx2"/>
                </a:solidFill>
              </a:rPr>
              <a:t>mode would be useful when there are multiple samples that need to be tested at the same </a:t>
            </a:r>
            <a:r>
              <a:rPr lang="en-US" sz="1600" dirty="0" smtClean="0">
                <a:solidFill>
                  <a:schemeClr val="tx2"/>
                </a:solidFill>
              </a:rPr>
              <a:t>time.</a:t>
            </a:r>
            <a:r>
              <a:rPr lang="en-US" sz="1600" dirty="0">
                <a:solidFill>
                  <a:schemeClr val="tx2"/>
                </a:solidFill>
              </a:rPr>
              <a:t> </a:t>
            </a:r>
            <a:r>
              <a:rPr lang="en-US" sz="1600" dirty="0" smtClean="0">
                <a:solidFill>
                  <a:schemeClr val="tx2"/>
                </a:solidFill>
              </a:rPr>
              <a:t>Each </a:t>
            </a:r>
            <a:r>
              <a:rPr lang="en-US" sz="1600" dirty="0">
                <a:solidFill>
                  <a:schemeClr val="tx2"/>
                </a:solidFill>
              </a:rPr>
              <a:t>sample would need </a:t>
            </a:r>
            <a:r>
              <a:rPr lang="en-US" sz="1600" dirty="0" smtClean="0">
                <a:solidFill>
                  <a:schemeClr val="tx2"/>
                </a:solidFill>
              </a:rPr>
              <a:t>a 15 </a:t>
            </a:r>
            <a:r>
              <a:rPr lang="en-US" sz="1600" dirty="0">
                <a:solidFill>
                  <a:schemeClr val="tx2"/>
                </a:solidFill>
              </a:rPr>
              <a:t>minute timer but the samples can be read consecutively</a:t>
            </a:r>
            <a:r>
              <a:rPr lang="en-US" sz="1600" dirty="0" smtClean="0">
                <a:solidFill>
                  <a:schemeClr val="tx2"/>
                </a:solidFill>
              </a:rPr>
              <a:t>.</a:t>
            </a:r>
          </a:p>
          <a:p>
            <a:pPr marL="0" indent="0">
              <a:buNone/>
            </a:pPr>
            <a:r>
              <a:rPr lang="en-US" sz="1600" dirty="0">
                <a:solidFill>
                  <a:schemeClr val="tx2"/>
                </a:solidFill>
              </a:rPr>
              <a:t/>
            </a:r>
            <a:br>
              <a:rPr lang="en-US" sz="1600" dirty="0">
                <a:solidFill>
                  <a:schemeClr val="tx2"/>
                </a:solidFill>
              </a:rPr>
            </a:br>
            <a:r>
              <a:rPr lang="en-US" sz="1600" b="1" dirty="0">
                <a:solidFill>
                  <a:srgbClr val="00B0F0"/>
                </a:solidFill>
              </a:rPr>
              <a:t>Walk Away </a:t>
            </a:r>
            <a:r>
              <a:rPr lang="en-US" sz="1600" b="1" dirty="0" smtClean="0">
                <a:solidFill>
                  <a:srgbClr val="00B0F0"/>
                </a:solidFill>
              </a:rPr>
              <a:t>Mode </a:t>
            </a:r>
            <a:r>
              <a:rPr lang="en-US" sz="1600" dirty="0" smtClean="0">
                <a:solidFill>
                  <a:schemeClr val="tx2"/>
                </a:solidFill>
              </a:rPr>
              <a:t>- </a:t>
            </a:r>
            <a:r>
              <a:rPr lang="en-US" sz="1600" dirty="0">
                <a:solidFill>
                  <a:schemeClr val="tx2"/>
                </a:solidFill>
              </a:rPr>
              <a:t>The sample is added to the test device and immediately loaded into the analyzer. The analyzer will perform the 15 </a:t>
            </a:r>
            <a:r>
              <a:rPr lang="en-US" sz="1600" dirty="0" smtClean="0">
                <a:solidFill>
                  <a:schemeClr val="tx2"/>
                </a:solidFill>
              </a:rPr>
              <a:t>minute </a:t>
            </a:r>
            <a:r>
              <a:rPr lang="en-US" sz="1600" dirty="0">
                <a:solidFill>
                  <a:schemeClr val="tx2"/>
                </a:solidFill>
              </a:rPr>
              <a:t>incubation and then read the test results. </a:t>
            </a:r>
            <a:endParaRPr lang="en-US" sz="1600" dirty="0" smtClean="0">
              <a:solidFill>
                <a:schemeClr val="tx2"/>
              </a:solidFill>
            </a:endParaRPr>
          </a:p>
          <a:p>
            <a:pPr marL="0" indent="0">
              <a:buNone/>
            </a:pPr>
            <a:r>
              <a:rPr lang="en-US" sz="1600" dirty="0" smtClean="0">
                <a:solidFill>
                  <a:schemeClr val="tx2"/>
                </a:solidFill>
              </a:rPr>
              <a:t>When using this mode, only one sample can be tested at a time and the analyzer is unavailable to test any other samples for about 20 minutes.</a:t>
            </a:r>
          </a:p>
          <a:p>
            <a:pPr marL="0" indent="0">
              <a:buNone/>
            </a:pPr>
            <a:endParaRPr lang="en-US" sz="1600" dirty="0" smtClean="0">
              <a:solidFill>
                <a:schemeClr val="tx2"/>
              </a:solidFill>
            </a:endParaRPr>
          </a:p>
        </p:txBody>
      </p:sp>
    </p:spTree>
    <p:extLst>
      <p:ext uri="{BB962C8B-B14F-4D97-AF65-F5344CB8AC3E}">
        <p14:creationId xmlns:p14="http://schemas.microsoft.com/office/powerpoint/2010/main" val="169265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7" y="533682"/>
            <a:ext cx="8796356" cy="520761"/>
          </a:xfrm>
        </p:spPr>
        <p:txBody>
          <a:bodyPr/>
          <a:lstStyle/>
          <a:p>
            <a:r>
              <a:rPr lang="en-US" b="1" dirty="0"/>
              <a:t>3. SAMPLE </a:t>
            </a:r>
            <a:r>
              <a:rPr lang="en-US" b="1" dirty="0" smtClean="0"/>
              <a:t>TESTING</a:t>
            </a:r>
            <a:endParaRPr lang="en-US" dirty="0"/>
          </a:p>
        </p:txBody>
      </p:sp>
      <p:pic>
        <p:nvPicPr>
          <p:cNvPr id="4" name="Content Placeholder 3"/>
          <p:cNvPicPr>
            <a:picLocks noGrp="1" noChangeAspect="1"/>
          </p:cNvPicPr>
          <p:nvPr>
            <p:ph idx="1"/>
          </p:nvPr>
        </p:nvPicPr>
        <p:blipFill>
          <a:blip r:embed="rId2"/>
          <a:stretch>
            <a:fillRect/>
          </a:stretch>
        </p:blipFill>
        <p:spPr>
          <a:xfrm>
            <a:off x="2067697" y="1761798"/>
            <a:ext cx="6656171" cy="4244264"/>
          </a:xfrm>
          <a:prstGeom prst="rect">
            <a:avLst/>
          </a:prstGeom>
        </p:spPr>
      </p:pic>
      <p:sp>
        <p:nvSpPr>
          <p:cNvPr id="5" name="Text Placeholder 4"/>
          <p:cNvSpPr>
            <a:spLocks noGrp="1"/>
          </p:cNvSpPr>
          <p:nvPr>
            <p:ph type="body" sz="half" idx="2"/>
          </p:nvPr>
        </p:nvSpPr>
        <p:spPr>
          <a:xfrm>
            <a:off x="7027931" y="1943031"/>
            <a:ext cx="4175528" cy="4433055"/>
          </a:xfrm>
        </p:spPr>
        <p:txBody>
          <a:bodyPr>
            <a:normAutofit/>
          </a:bodyPr>
          <a:lstStyle/>
          <a:p>
            <a:endParaRPr lang="en-US" dirty="0"/>
          </a:p>
          <a:p>
            <a:endParaRPr lang="en-US" dirty="0"/>
          </a:p>
        </p:txBody>
      </p:sp>
    </p:spTree>
    <p:extLst>
      <p:ext uri="{BB962C8B-B14F-4D97-AF65-F5344CB8AC3E}">
        <p14:creationId xmlns:p14="http://schemas.microsoft.com/office/powerpoint/2010/main" val="411316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3672"/>
          </a:xfrm>
        </p:spPr>
        <p:txBody>
          <a:bodyPr/>
          <a:lstStyle/>
          <a:p>
            <a:r>
              <a:rPr lang="en-US" sz="3600" dirty="0" smtClean="0"/>
              <a:t>Analyze Now Mode</a:t>
            </a:r>
            <a:endParaRPr lang="en-US" sz="3600" dirty="0"/>
          </a:p>
        </p:txBody>
      </p:sp>
      <p:sp>
        <p:nvSpPr>
          <p:cNvPr id="3" name="Text Placeholder 2"/>
          <p:cNvSpPr>
            <a:spLocks noGrp="1"/>
          </p:cNvSpPr>
          <p:nvPr>
            <p:ph type="body" idx="1"/>
          </p:nvPr>
        </p:nvSpPr>
        <p:spPr>
          <a:xfrm>
            <a:off x="652463" y="1351005"/>
            <a:ext cx="2940050" cy="930876"/>
          </a:xfrm>
        </p:spPr>
        <p:txBody>
          <a:bodyPr/>
          <a:lstStyle/>
          <a:p>
            <a:r>
              <a:rPr lang="en-US" sz="1400" b="1" dirty="0" smtClean="0"/>
              <a:t>Add 3 drops of sample to sample well in test device.</a:t>
            </a:r>
          </a:p>
          <a:p>
            <a:r>
              <a:rPr lang="en-US" sz="1400" b="1" dirty="0" smtClean="0"/>
              <a:t>Set timer for 15 minutes.</a:t>
            </a:r>
          </a:p>
        </p:txBody>
      </p:sp>
      <p:sp>
        <p:nvSpPr>
          <p:cNvPr id="6" name="Text Placeholder 5"/>
          <p:cNvSpPr>
            <a:spLocks noGrp="1"/>
          </p:cNvSpPr>
          <p:nvPr>
            <p:ph type="body" sz="quarter" idx="3"/>
          </p:nvPr>
        </p:nvSpPr>
        <p:spPr>
          <a:xfrm>
            <a:off x="3890354" y="1116390"/>
            <a:ext cx="2930525" cy="1412206"/>
          </a:xfrm>
        </p:spPr>
        <p:txBody>
          <a:bodyPr/>
          <a:lstStyle/>
          <a:p>
            <a:r>
              <a:rPr lang="en-US" sz="1400" b="1" dirty="0" smtClean="0"/>
              <a:t>Insert test device into the slot on the right side of the analyzer. </a:t>
            </a:r>
          </a:p>
          <a:p>
            <a:r>
              <a:rPr lang="en-US" sz="1400" b="1" dirty="0" smtClean="0"/>
              <a:t>Follow the prompts to scan user ID, specimen ID and kit lot #.</a:t>
            </a:r>
          </a:p>
        </p:txBody>
      </p:sp>
      <p:sp>
        <p:nvSpPr>
          <p:cNvPr id="9" name="Text Placeholder 8"/>
          <p:cNvSpPr>
            <a:spLocks noGrp="1"/>
          </p:cNvSpPr>
          <p:nvPr>
            <p:ph type="body" sz="quarter" idx="13"/>
          </p:nvPr>
        </p:nvSpPr>
        <p:spPr>
          <a:xfrm>
            <a:off x="7118721" y="1351005"/>
            <a:ext cx="2932113" cy="765958"/>
          </a:xfrm>
        </p:spPr>
        <p:txBody>
          <a:bodyPr/>
          <a:lstStyle/>
          <a:p>
            <a:r>
              <a:rPr lang="en-US" sz="1400" b="1" dirty="0" smtClean="0"/>
              <a:t>The analyzer will read the device and display results within seconds.</a:t>
            </a:r>
            <a:endParaRPr lang="en-US" sz="1400" b="1" dirty="0"/>
          </a:p>
        </p:txBody>
      </p:sp>
      <p:pic>
        <p:nvPicPr>
          <p:cNvPr id="2065" name="Picture Placeholder 2064"/>
          <p:cNvPicPr>
            <a:picLocks noGrp="1" noChangeAspect="1"/>
          </p:cNvPicPr>
          <p:nvPr>
            <p:ph type="pic" idx="22"/>
          </p:nvPr>
        </p:nvPicPr>
        <p:blipFill>
          <a:blip r:embed="rId2" cstate="print">
            <a:extLst>
              <a:ext uri="{28A0092B-C50C-407E-A947-70E740481C1C}">
                <a14:useLocalDpi xmlns:a14="http://schemas.microsoft.com/office/drawing/2010/main" val="0"/>
              </a:ext>
            </a:extLst>
          </a:blip>
          <a:srcRect t="5556" b="5556"/>
          <a:stretch>
            <a:fillRect/>
          </a:stretch>
        </p:blipFill>
        <p:spPr>
          <a:xfrm>
            <a:off x="7118721" y="2753497"/>
            <a:ext cx="2932113" cy="3475038"/>
          </a:xfrm>
        </p:spPr>
      </p:pic>
      <p:pic>
        <p:nvPicPr>
          <p:cNvPr id="21" name="Picture Placeholder 20"/>
          <p:cNvPicPr>
            <a:picLocks noGrp="1" noChangeAspect="1"/>
          </p:cNvPicPr>
          <p:nvPr>
            <p:ph type="pic" idx="15"/>
          </p:nvPr>
        </p:nvPicPr>
        <p:blipFill>
          <a:blip r:embed="rId3"/>
          <a:srcRect l="6117" r="6117"/>
          <a:stretch>
            <a:fillRect/>
          </a:stretch>
        </p:blipFill>
        <p:spPr>
          <a:xfrm>
            <a:off x="652463" y="2753497"/>
            <a:ext cx="2940050" cy="3475038"/>
          </a:xfrm>
          <a:prstGeom prst="rect">
            <a:avLst/>
          </a:prstGeom>
        </p:spPr>
      </p:pic>
      <p:pic>
        <p:nvPicPr>
          <p:cNvPr id="8" name="Picture Placeholder 7"/>
          <p:cNvPicPr>
            <a:picLocks noGrp="1" noChangeAspect="1"/>
          </p:cNvPicPr>
          <p:nvPr>
            <p:ph type="pic" idx="21"/>
          </p:nvPr>
        </p:nvPicPr>
        <p:blipFill>
          <a:blip r:embed="rId4"/>
          <a:stretch>
            <a:fillRect/>
          </a:stretch>
        </p:blipFill>
        <p:spPr>
          <a:xfrm>
            <a:off x="3890354" y="2753497"/>
            <a:ext cx="2930525" cy="3475038"/>
          </a:xfrm>
          <a:prstGeom prst="rect">
            <a:avLst/>
          </a:prstGeom>
        </p:spPr>
      </p:pic>
    </p:spTree>
    <p:extLst>
      <p:ext uri="{BB962C8B-B14F-4D97-AF65-F5344CB8AC3E}">
        <p14:creationId xmlns:p14="http://schemas.microsoft.com/office/powerpoint/2010/main" val="38907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63" y="240775"/>
            <a:ext cx="9404723" cy="591247"/>
          </a:xfrm>
        </p:spPr>
        <p:txBody>
          <a:bodyPr/>
          <a:lstStyle/>
          <a:p>
            <a:r>
              <a:rPr lang="en-US" sz="3600" dirty="0" smtClean="0"/>
              <a:t>Walk Away Mode</a:t>
            </a:r>
            <a:r>
              <a:rPr lang="en-US" dirty="0" smtClean="0"/>
              <a:t/>
            </a:r>
            <a:br>
              <a:rPr lang="en-US" dirty="0" smtClean="0"/>
            </a:br>
            <a:r>
              <a:rPr lang="en-US" sz="1800" dirty="0" smtClean="0"/>
              <a:t>Analyzer must be plugged in to use Walk Away Mode.</a:t>
            </a:r>
            <a:endParaRPr lang="en-US" sz="1800" dirty="0"/>
          </a:p>
        </p:txBody>
      </p:sp>
      <p:sp>
        <p:nvSpPr>
          <p:cNvPr id="5" name="Text Placeholder 4"/>
          <p:cNvSpPr>
            <a:spLocks noGrp="1"/>
          </p:cNvSpPr>
          <p:nvPr>
            <p:ph type="body" idx="1"/>
          </p:nvPr>
        </p:nvSpPr>
        <p:spPr>
          <a:xfrm>
            <a:off x="570084" y="1729946"/>
            <a:ext cx="2940050" cy="1043008"/>
          </a:xfrm>
        </p:spPr>
        <p:txBody>
          <a:bodyPr/>
          <a:lstStyle/>
          <a:p>
            <a:r>
              <a:rPr lang="en-US" sz="1400" b="1" dirty="0" smtClean="0"/>
              <a:t>Double-click the blue button and follow the prompts to scan operator ID, specimen ID and kit lot number.</a:t>
            </a:r>
            <a:endParaRPr lang="en-US" sz="1400" b="1" dirty="0"/>
          </a:p>
        </p:txBody>
      </p:sp>
      <p:sp>
        <p:nvSpPr>
          <p:cNvPr id="13" name="Text Placeholder 12"/>
          <p:cNvSpPr>
            <a:spLocks noGrp="1"/>
          </p:cNvSpPr>
          <p:nvPr>
            <p:ph type="body" sz="quarter" idx="3"/>
          </p:nvPr>
        </p:nvSpPr>
        <p:spPr>
          <a:xfrm>
            <a:off x="3849165" y="1606378"/>
            <a:ext cx="2930525" cy="1026732"/>
          </a:xfrm>
        </p:spPr>
        <p:txBody>
          <a:bodyPr/>
          <a:lstStyle/>
          <a:p>
            <a:r>
              <a:rPr lang="en-US" sz="1400" b="1" dirty="0" smtClean="0"/>
              <a:t>The </a:t>
            </a:r>
            <a:r>
              <a:rPr lang="en-US" sz="1400" b="1" dirty="0"/>
              <a:t>following screen will display. You </a:t>
            </a:r>
            <a:r>
              <a:rPr lang="en-US" sz="1400" b="1" dirty="0" smtClean="0"/>
              <a:t>have 3 minutes to add the sample to the device and insert it into the analyzer.</a:t>
            </a:r>
            <a:endParaRPr lang="en-US" sz="1400" b="1" dirty="0"/>
          </a:p>
        </p:txBody>
      </p:sp>
      <p:sp>
        <p:nvSpPr>
          <p:cNvPr id="14" name="Text Placeholder 13"/>
          <p:cNvSpPr>
            <a:spLocks noGrp="1"/>
          </p:cNvSpPr>
          <p:nvPr>
            <p:ph type="body" sz="quarter" idx="13"/>
          </p:nvPr>
        </p:nvSpPr>
        <p:spPr>
          <a:xfrm>
            <a:off x="7118721" y="970384"/>
            <a:ext cx="2932113" cy="1662725"/>
          </a:xfrm>
        </p:spPr>
        <p:txBody>
          <a:bodyPr/>
          <a:lstStyle/>
          <a:p>
            <a:r>
              <a:rPr lang="en-US" sz="1400" b="1" dirty="0" smtClean="0"/>
              <a:t>The analyzer will display a 15 minute countdown. After the 15 minutes, the device is read and results are displayed.</a:t>
            </a:r>
          </a:p>
          <a:p>
            <a:r>
              <a:rPr lang="en-US" sz="1400" b="1" dirty="0" smtClean="0"/>
              <a:t>Do not disturb the device during the incubation or reading time.</a:t>
            </a:r>
            <a:endParaRPr lang="en-US" sz="1400" b="1" dirty="0"/>
          </a:p>
        </p:txBody>
      </p:sp>
      <p:pic>
        <p:nvPicPr>
          <p:cNvPr id="12" name="Picture 11"/>
          <p:cNvPicPr>
            <a:picLocks noChangeAspect="1"/>
          </p:cNvPicPr>
          <p:nvPr/>
        </p:nvPicPr>
        <p:blipFill>
          <a:blip r:embed="rId2"/>
          <a:stretch>
            <a:fillRect/>
          </a:stretch>
        </p:blipFill>
        <p:spPr>
          <a:xfrm>
            <a:off x="3889374" y="2866768"/>
            <a:ext cx="2940050" cy="3715007"/>
          </a:xfrm>
          <a:prstGeom prst="rect">
            <a:avLst/>
          </a:prstGeom>
        </p:spPr>
      </p:pic>
      <p:pic>
        <p:nvPicPr>
          <p:cNvPr id="22" name="Picture Placeholder 20"/>
          <p:cNvPicPr>
            <a:picLocks noGrp="1" noChangeAspect="1"/>
          </p:cNvPicPr>
          <p:nvPr>
            <p:ph type="pic" idx="22"/>
          </p:nvPr>
        </p:nvPicPr>
        <p:blipFill>
          <a:blip r:embed="rId3" cstate="print">
            <a:extLst>
              <a:ext uri="{28A0092B-C50C-407E-A947-70E740481C1C}">
                <a14:useLocalDpi xmlns:a14="http://schemas.microsoft.com/office/drawing/2010/main" val="0"/>
              </a:ext>
            </a:extLst>
          </a:blip>
          <a:srcRect t="2491" b="2491"/>
          <a:stretch>
            <a:fillRect/>
          </a:stretch>
        </p:blipFill>
        <p:spPr>
          <a:xfrm>
            <a:off x="7118350" y="2867025"/>
            <a:ext cx="2932113" cy="3714750"/>
          </a:xfrm>
        </p:spPr>
      </p:pic>
      <p:pic>
        <p:nvPicPr>
          <p:cNvPr id="1035" name="Picture Placeholder 1034"/>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867747" y="2866767"/>
            <a:ext cx="2732702" cy="3715007"/>
          </a:xfrm>
        </p:spPr>
      </p:pic>
    </p:spTree>
    <p:extLst>
      <p:ext uri="{BB962C8B-B14F-4D97-AF65-F5344CB8AC3E}">
        <p14:creationId xmlns:p14="http://schemas.microsoft.com/office/powerpoint/2010/main" val="367091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772" y="602008"/>
            <a:ext cx="9404723" cy="618201"/>
          </a:xfrm>
        </p:spPr>
        <p:txBody>
          <a:bodyPr/>
          <a:lstStyle/>
          <a:p>
            <a:r>
              <a:rPr lang="en-US" sz="2400" b="1" dirty="0"/>
              <a:t>BARCODE SCANNING</a:t>
            </a:r>
            <a:r>
              <a:rPr lang="en-US" b="1" dirty="0"/>
              <a:t/>
            </a:r>
            <a:br>
              <a:rPr lang="en-US" b="1" dirty="0"/>
            </a:br>
            <a:endParaRPr lang="en-US" dirty="0"/>
          </a:p>
        </p:txBody>
      </p:sp>
      <p:sp>
        <p:nvSpPr>
          <p:cNvPr id="7" name="Content Placeholder 6"/>
          <p:cNvSpPr>
            <a:spLocks noGrp="1"/>
          </p:cNvSpPr>
          <p:nvPr>
            <p:ph idx="1"/>
          </p:nvPr>
        </p:nvSpPr>
        <p:spPr>
          <a:xfrm>
            <a:off x="982293" y="1714731"/>
            <a:ext cx="8946541" cy="3762338"/>
          </a:xfrm>
        </p:spPr>
        <p:txBody>
          <a:bodyPr>
            <a:normAutofit/>
          </a:bodyPr>
          <a:lstStyle/>
          <a:p>
            <a:pPr marL="0" indent="0">
              <a:buNone/>
            </a:pPr>
            <a:r>
              <a:rPr lang="en-US" dirty="0" smtClean="0">
                <a:solidFill>
                  <a:schemeClr val="tx2"/>
                </a:solidFill>
              </a:rPr>
              <a:t>When performing tests using</a:t>
            </a:r>
            <a:r>
              <a:rPr lang="en-US" dirty="0" smtClean="0">
                <a:solidFill>
                  <a:schemeClr val="tx2"/>
                </a:solidFill>
              </a:rPr>
              <a:t> </a:t>
            </a:r>
            <a:r>
              <a:rPr lang="en-US" dirty="0">
                <a:solidFill>
                  <a:schemeClr val="tx2"/>
                </a:solidFill>
              </a:rPr>
              <a:t>the BD </a:t>
            </a:r>
            <a:r>
              <a:rPr lang="en-US" dirty="0" err="1">
                <a:solidFill>
                  <a:schemeClr val="tx2"/>
                </a:solidFill>
              </a:rPr>
              <a:t>Veritor</a:t>
            </a:r>
            <a:r>
              <a:rPr lang="en-US" dirty="0">
                <a:solidFill>
                  <a:schemeClr val="tx2"/>
                </a:solidFill>
              </a:rPr>
              <a:t> analyzer, follow the prompts on the display screen to complete barcode scans of: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OPERATOR ID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SPECIMEN ID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KIT LOT NUMBER </a:t>
            </a:r>
            <a:r>
              <a:rPr lang="en-US" dirty="0" smtClean="0">
                <a:solidFill>
                  <a:schemeClr val="tx2"/>
                </a:solidFill>
                <a:cs typeface="Calibri" panose="020F0502020204030204" pitchFamily="34" charset="0"/>
              </a:rPr>
              <a:t>(scan the top barcode on the kit)</a:t>
            </a:r>
            <a:endParaRPr lang="en-US" dirty="0">
              <a:solidFill>
                <a:schemeClr val="tx2"/>
              </a:solidFill>
              <a:cs typeface="Calibri" panose="020F0502020204030204" pitchFamily="34" charset="0"/>
            </a:endParaRPr>
          </a:p>
          <a:p>
            <a:pPr marL="0" indent="0">
              <a:buNone/>
            </a:pPr>
            <a:endParaRPr lang="en-US" dirty="0">
              <a:solidFill>
                <a:schemeClr val="tx2"/>
              </a:solidFill>
            </a:endParaRPr>
          </a:p>
          <a:p>
            <a:pPr marL="0" indent="0">
              <a:buNone/>
            </a:pPr>
            <a:r>
              <a:rPr lang="en-US" dirty="0">
                <a:solidFill>
                  <a:schemeClr val="tx2"/>
                </a:solidFill>
              </a:rPr>
              <a:t>Move barcodes slowly toward the window until a confirmation tone sounds. </a:t>
            </a:r>
            <a:r>
              <a:rPr lang="en-US" dirty="0" smtClean="0">
                <a:solidFill>
                  <a:schemeClr val="tx2"/>
                </a:solidFill>
              </a:rPr>
              <a:t>Do </a:t>
            </a:r>
            <a:r>
              <a:rPr lang="en-US" dirty="0">
                <a:solidFill>
                  <a:schemeClr val="tx2"/>
                </a:solidFill>
              </a:rPr>
              <a:t>not touch the analyzer or remove the test device during this process. Doing so will abort the test. </a:t>
            </a:r>
          </a:p>
          <a:p>
            <a:pPr marL="0" indent="0">
              <a:buNone/>
            </a:pPr>
            <a:endParaRPr lang="en-US" dirty="0"/>
          </a:p>
        </p:txBody>
      </p:sp>
    </p:spTree>
    <p:extLst>
      <p:ext uri="{BB962C8B-B14F-4D97-AF65-F5344CB8AC3E}">
        <p14:creationId xmlns:p14="http://schemas.microsoft.com/office/powerpoint/2010/main" val="653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87" y="436242"/>
            <a:ext cx="9404723" cy="848860"/>
          </a:xfrm>
        </p:spPr>
        <p:txBody>
          <a:bodyPr/>
          <a:lstStyle/>
          <a:p>
            <a:r>
              <a:rPr lang="en-US" sz="2400" b="1" dirty="0" smtClean="0"/>
              <a:t>PRINTING RESULTS</a:t>
            </a:r>
            <a:endParaRPr lang="en-US" sz="2400" b="1" dirty="0"/>
          </a:p>
        </p:txBody>
      </p:sp>
      <p:sp>
        <p:nvSpPr>
          <p:cNvPr id="3" name="Content Placeholder 2"/>
          <p:cNvSpPr>
            <a:spLocks noGrp="1"/>
          </p:cNvSpPr>
          <p:nvPr>
            <p:ph idx="1"/>
          </p:nvPr>
        </p:nvSpPr>
        <p:spPr>
          <a:xfrm>
            <a:off x="273561" y="1420845"/>
            <a:ext cx="8946541" cy="4195481"/>
          </a:xfrm>
        </p:spPr>
        <p:txBody>
          <a:bodyPr/>
          <a:lstStyle/>
          <a:p>
            <a:pPr marL="0" indent="0">
              <a:buNone/>
            </a:pPr>
            <a:r>
              <a:rPr lang="en-US" dirty="0">
                <a:solidFill>
                  <a:schemeClr val="tx2"/>
                </a:solidFill>
              </a:rPr>
              <a:t>When analysis is complete a result appears in the display window and the result will automatically print on the attached printer.</a:t>
            </a:r>
            <a:endParaRPr lang="en-US" sz="1600" dirty="0">
              <a:solidFill>
                <a:schemeClr val="tx2"/>
              </a:solidFill>
            </a:endParaRPr>
          </a:p>
          <a:p>
            <a:pPr marL="0" indent="0">
              <a:buNone/>
            </a:pPr>
            <a:endParaRPr lang="en-US" dirty="0">
              <a:solidFill>
                <a:schemeClr val="tx2"/>
              </a:solidFill>
            </a:endParaRPr>
          </a:p>
          <a:p>
            <a:pPr marL="0" indent="0">
              <a:buNone/>
            </a:pPr>
            <a:r>
              <a:rPr lang="en-US" dirty="0" smtClean="0">
                <a:solidFill>
                  <a:schemeClr val="tx2"/>
                </a:solidFill>
              </a:rPr>
              <a:t>The </a:t>
            </a:r>
            <a:r>
              <a:rPr lang="en-US" dirty="0">
                <a:solidFill>
                  <a:schemeClr val="tx2"/>
                </a:solidFill>
              </a:rPr>
              <a:t>analyzer does not store test results, so it is very important to verify that the printer is </a:t>
            </a:r>
            <a:r>
              <a:rPr lang="en-US" dirty="0" smtClean="0">
                <a:solidFill>
                  <a:schemeClr val="tx2"/>
                </a:solidFill>
              </a:rPr>
              <a:t>on and ready to print </a:t>
            </a:r>
            <a:r>
              <a:rPr lang="en-US" dirty="0">
                <a:solidFill>
                  <a:schemeClr val="tx2"/>
                </a:solidFill>
              </a:rPr>
              <a:t>prior to starting a test</a:t>
            </a:r>
            <a:r>
              <a:rPr lang="en-US" dirty="0" smtClean="0">
                <a:solidFill>
                  <a:schemeClr val="tx2"/>
                </a:solidFill>
              </a:rPr>
              <a:t>. Results cannot be reprinted.</a:t>
            </a:r>
            <a:endParaRPr lang="en-US" dirty="0">
              <a:solidFill>
                <a:schemeClr val="tx2"/>
              </a:solidFill>
            </a:endParaRPr>
          </a:p>
          <a:p>
            <a:pPr marL="0" indent="0">
              <a:buNone/>
            </a:pPr>
            <a:endParaRPr lang="en-US" dirty="0" smtClean="0">
              <a:solidFill>
                <a:schemeClr val="tx2"/>
              </a:solidFill>
            </a:endParaRPr>
          </a:p>
          <a:p>
            <a:pPr marL="0" indent="0">
              <a:buNone/>
            </a:pPr>
            <a:r>
              <a:rPr lang="en-US" dirty="0" smtClean="0">
                <a:solidFill>
                  <a:schemeClr val="tx2"/>
                </a:solidFill>
              </a:rPr>
              <a:t>Results will disappear from the display screen as soon as the device is removed from the analyzer.</a:t>
            </a:r>
            <a:endParaRPr lang="en-US" dirty="0">
              <a:solidFill>
                <a:schemeClr val="tx2"/>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957" y="1968843"/>
            <a:ext cx="2370536" cy="3354859"/>
          </a:xfrm>
          <a:prstGeom prst="rect">
            <a:avLst/>
          </a:prstGeom>
        </p:spPr>
      </p:pic>
    </p:spTree>
    <p:extLst>
      <p:ext uri="{BB962C8B-B14F-4D97-AF65-F5344CB8AC3E}">
        <p14:creationId xmlns:p14="http://schemas.microsoft.com/office/powerpoint/2010/main" val="246960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t>EXAMPLES OF TEST PRINTOUTS</a:t>
            </a:r>
            <a:r>
              <a:rPr lang="en-US" sz="2400" dirty="0" smtClean="0"/>
              <a:t/>
            </a:r>
            <a:br>
              <a:rPr lang="en-US" sz="2400" dirty="0" smtClean="0"/>
            </a:br>
            <a:r>
              <a:rPr lang="en-US" sz="1600" dirty="0"/>
              <a:t/>
            </a:r>
            <a:br>
              <a:rPr lang="en-US" sz="1600" dirty="0"/>
            </a:br>
            <a:r>
              <a:rPr lang="en-US" sz="1600" b="1" dirty="0" smtClean="0"/>
              <a:t>Please </a:t>
            </a:r>
            <a:r>
              <a:rPr lang="en-US" sz="1600" b="1" dirty="0" smtClean="0"/>
              <a:t>note: </a:t>
            </a:r>
            <a:r>
              <a:rPr lang="en-US" sz="1600" dirty="0" smtClean="0"/>
              <a:t>Time is displayed in UTC (Universal Time Coordinated) which is 5 hours ahead of Eastern Standard Time (4 hours ahead during Daylight Savings Time). This is pre-programmed into the BD </a:t>
            </a:r>
            <a:r>
              <a:rPr lang="en-US" sz="1600" dirty="0" err="1" smtClean="0"/>
              <a:t>Veritor</a:t>
            </a:r>
            <a:r>
              <a:rPr lang="en-US" sz="1600" dirty="0" smtClean="0"/>
              <a:t> and cannot be changed.</a:t>
            </a:r>
            <a:endParaRPr lang="en-US" sz="1600" dirty="0"/>
          </a:p>
        </p:txBody>
      </p:sp>
      <p:sp>
        <p:nvSpPr>
          <p:cNvPr id="9" name="Text Placeholder 8"/>
          <p:cNvSpPr>
            <a:spLocks noGrp="1"/>
          </p:cNvSpPr>
          <p:nvPr>
            <p:ph type="body" idx="1"/>
          </p:nvPr>
        </p:nvSpPr>
        <p:spPr>
          <a:xfrm>
            <a:off x="1574985" y="2057711"/>
            <a:ext cx="3773487" cy="576262"/>
          </a:xfrm>
        </p:spPr>
        <p:txBody>
          <a:bodyPr/>
          <a:lstStyle/>
          <a:p>
            <a:r>
              <a:rPr lang="en-US" dirty="0" smtClean="0"/>
              <a:t>Positive COVID test</a:t>
            </a:r>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725" t="3203" r="12619" b="1901"/>
          <a:stretch/>
        </p:blipFill>
        <p:spPr>
          <a:xfrm rot="-5400000">
            <a:off x="1567544" y="3079098"/>
            <a:ext cx="3508311" cy="2985799"/>
          </a:xfrm>
        </p:spPr>
      </p:pic>
      <p:sp>
        <p:nvSpPr>
          <p:cNvPr id="10" name="Text Placeholder 9"/>
          <p:cNvSpPr>
            <a:spLocks noGrp="1"/>
          </p:cNvSpPr>
          <p:nvPr>
            <p:ph type="body" sz="quarter" idx="3"/>
          </p:nvPr>
        </p:nvSpPr>
        <p:spPr>
          <a:xfrm>
            <a:off x="6090535" y="1986766"/>
            <a:ext cx="3696687" cy="576262"/>
          </a:xfrm>
        </p:spPr>
        <p:txBody>
          <a:bodyPr/>
          <a:lstStyle/>
          <a:p>
            <a:r>
              <a:rPr lang="en-US" dirty="0" smtClean="0"/>
              <a:t>Positive Flu A test</a:t>
            </a:r>
            <a:endParaRPr lang="en-US" dirty="0"/>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548" t="2439" r="9767" b="1901"/>
          <a:stretch/>
        </p:blipFill>
        <p:spPr>
          <a:xfrm rot="-5400000">
            <a:off x="6083559" y="2967134"/>
            <a:ext cx="3554964" cy="3013788"/>
          </a:xfrm>
        </p:spPr>
      </p:pic>
    </p:spTree>
    <p:extLst>
      <p:ext uri="{BB962C8B-B14F-4D97-AF65-F5344CB8AC3E}">
        <p14:creationId xmlns:p14="http://schemas.microsoft.com/office/powerpoint/2010/main" val="175063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777299"/>
          </a:xfrm>
        </p:spPr>
        <p:txBody>
          <a:bodyPr/>
          <a:lstStyle/>
          <a:p>
            <a:r>
              <a:rPr lang="en-US" sz="2400" b="1" dirty="0" smtClean="0"/>
              <a:t>INTERPRETATION OF RESULTS</a:t>
            </a:r>
            <a:r>
              <a:rPr lang="en-US" sz="2000" b="1" dirty="0"/>
              <a:t/>
            </a:r>
            <a:br>
              <a:rPr lang="en-US" sz="2000" b="1" dirty="0"/>
            </a:br>
            <a:r>
              <a:rPr lang="en-US" sz="1800" dirty="0" smtClean="0"/>
              <a:t>Test </a:t>
            </a:r>
            <a:r>
              <a:rPr lang="en-US" sz="1800" dirty="0"/>
              <a:t>results must NOT be read visually. The BD </a:t>
            </a:r>
            <a:r>
              <a:rPr lang="en-US" sz="1800" dirty="0" err="1"/>
              <a:t>Veritor</a:t>
            </a:r>
            <a:r>
              <a:rPr lang="en-US" sz="1800" dirty="0"/>
              <a:t> Plus analyzer must be used for interpretation of all test results</a:t>
            </a:r>
            <a:r>
              <a:rPr lang="en-US" sz="1800" dirty="0" smtClean="0"/>
              <a:t>.</a:t>
            </a:r>
            <a:br>
              <a:rPr lang="en-US" sz="1800" dirty="0" smtClean="0"/>
            </a:br>
            <a:r>
              <a:rPr lang="en-US" sz="1800" dirty="0" smtClean="0"/>
              <a:t/>
            </a:r>
            <a:br>
              <a:rPr lang="en-US" sz="1800" dirty="0" smtClean="0"/>
            </a:br>
            <a:r>
              <a:rPr lang="en-US" sz="1600" dirty="0"/>
              <a:t>The following chart shows the possible test results displayed by the BD </a:t>
            </a:r>
            <a:r>
              <a:rPr lang="en-US" sz="1600" dirty="0" err="1"/>
              <a:t>Veritor</a:t>
            </a:r>
            <a:r>
              <a:rPr lang="en-US" sz="1600" dirty="0"/>
              <a:t> and the interpretation for each one:</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stretch>
            <a:fillRect/>
          </a:stretch>
        </p:blipFill>
        <p:spPr>
          <a:xfrm>
            <a:off x="1653991" y="2380734"/>
            <a:ext cx="6882006" cy="3886847"/>
          </a:xfrm>
          <a:prstGeom prst="rect">
            <a:avLst/>
          </a:prstGeom>
        </p:spPr>
      </p:pic>
    </p:spTree>
    <p:extLst>
      <p:ext uri="{BB962C8B-B14F-4D97-AF65-F5344CB8AC3E}">
        <p14:creationId xmlns:p14="http://schemas.microsoft.com/office/powerpoint/2010/main" val="407512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68" y="365548"/>
            <a:ext cx="9404723" cy="2424305"/>
          </a:xfrm>
        </p:spPr>
        <p:txBody>
          <a:bodyPr/>
          <a:lstStyle/>
          <a:p>
            <a:r>
              <a:rPr lang="en-US" sz="2400" b="1" dirty="0" smtClean="0"/>
              <a:t>BD VERITOR PLUS ANALYZER</a:t>
            </a:r>
            <a:br>
              <a:rPr lang="en-US" sz="2400" b="1" dirty="0" smtClean="0"/>
            </a:br>
            <a:r>
              <a:rPr lang="en-US" sz="2400" dirty="0" smtClean="0"/>
              <a:t/>
            </a:r>
            <a:br>
              <a:rPr lang="en-US" sz="2400" dirty="0" smtClean="0"/>
            </a:br>
            <a:r>
              <a:rPr lang="en-US" sz="2000" dirty="0" smtClean="0"/>
              <a:t>The </a:t>
            </a:r>
            <a:r>
              <a:rPr lang="en-US" sz="2000" dirty="0"/>
              <a:t>BD </a:t>
            </a:r>
            <a:r>
              <a:rPr lang="en-US" sz="2000" dirty="0" err="1"/>
              <a:t>Veritor</a:t>
            </a:r>
            <a:r>
              <a:rPr lang="en-US" sz="2000" dirty="0"/>
              <a:t> Plus Analyzer is a digital immunoassay </a:t>
            </a:r>
            <a:r>
              <a:rPr lang="en-US" sz="2000" dirty="0" smtClean="0"/>
              <a:t>instrument. </a:t>
            </a:r>
            <a:r>
              <a:rPr lang="en-US" sz="2000" dirty="0"/>
              <a:t>The Analyzer supports the use of different assays by reading an assay-specific barcode on the test device. T</a:t>
            </a:r>
            <a:r>
              <a:rPr lang="en-US" sz="2000" dirty="0" smtClean="0"/>
              <a:t>he </a:t>
            </a:r>
            <a:r>
              <a:rPr lang="en-US" sz="2000" dirty="0"/>
              <a:t>instrument communicates status and results to the operator via a liquid crystal display (LCD</a:t>
            </a:r>
            <a:r>
              <a:rPr lang="en-US" sz="2000" dirty="0" smtClean="0"/>
              <a:t>). It also can send results to a </a:t>
            </a:r>
            <a:r>
              <a:rPr lang="en-US" sz="2000" dirty="0"/>
              <a:t>connected </a:t>
            </a:r>
            <a:r>
              <a:rPr lang="en-US" sz="2000" dirty="0" smtClean="0"/>
              <a:t>printer.</a:t>
            </a:r>
            <a:r>
              <a:rPr lang="en-US" sz="1800" dirty="0" smtClean="0"/>
              <a:t/>
            </a:r>
            <a:br>
              <a:rPr lang="en-US" sz="1800" dirty="0" smtClean="0"/>
            </a:br>
            <a:endParaRPr lang="en-US" sz="1800" dirty="0"/>
          </a:p>
        </p:txBody>
      </p:sp>
      <p:pic>
        <p:nvPicPr>
          <p:cNvPr id="4" name="Content Placeholder 3"/>
          <p:cNvPicPr>
            <a:picLocks noGrp="1" noChangeAspect="1"/>
          </p:cNvPicPr>
          <p:nvPr>
            <p:ph idx="1"/>
          </p:nvPr>
        </p:nvPicPr>
        <p:blipFill>
          <a:blip r:embed="rId2"/>
          <a:stretch>
            <a:fillRect/>
          </a:stretch>
        </p:blipFill>
        <p:spPr>
          <a:xfrm>
            <a:off x="4534594" y="3124169"/>
            <a:ext cx="3534032" cy="3524250"/>
          </a:xfrm>
          <a:prstGeom prst="rect">
            <a:avLst/>
          </a:prstGeom>
        </p:spPr>
      </p:pic>
    </p:spTree>
    <p:extLst>
      <p:ext uri="{BB962C8B-B14F-4D97-AF65-F5344CB8AC3E}">
        <p14:creationId xmlns:p14="http://schemas.microsoft.com/office/powerpoint/2010/main" val="4285088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a:t>INTERPRETATION OF RESULTS</a:t>
            </a:r>
            <a:endParaRPr lang="en-US" sz="2400" dirty="0"/>
          </a:p>
        </p:txBody>
      </p:sp>
      <p:sp>
        <p:nvSpPr>
          <p:cNvPr id="6" name="Content Placeholder 5"/>
          <p:cNvSpPr>
            <a:spLocks noGrp="1"/>
          </p:cNvSpPr>
          <p:nvPr>
            <p:ph idx="1"/>
          </p:nvPr>
        </p:nvSpPr>
        <p:spPr>
          <a:xfrm>
            <a:off x="757882" y="1252152"/>
            <a:ext cx="9020432" cy="5338118"/>
          </a:xfrm>
        </p:spPr>
        <p:txBody>
          <a:bodyPr>
            <a:normAutofit fontScale="70000" lnSpcReduction="20000"/>
          </a:bodyPr>
          <a:lstStyle/>
          <a:p>
            <a:pPr marL="0" indent="0">
              <a:buNone/>
            </a:pPr>
            <a:r>
              <a:rPr lang="en-US" sz="2300" b="1" dirty="0">
                <a:solidFill>
                  <a:srgbClr val="00B0F0"/>
                </a:solidFill>
              </a:rPr>
              <a:t>POSITIVE </a:t>
            </a:r>
            <a:r>
              <a:rPr lang="en-US" sz="2300" b="1" dirty="0" smtClean="0">
                <a:solidFill>
                  <a:srgbClr val="00B0F0"/>
                </a:solidFill>
              </a:rPr>
              <a:t>TESTS</a:t>
            </a:r>
            <a:r>
              <a:rPr lang="en-US" sz="2300" dirty="0">
                <a:solidFill>
                  <a:srgbClr val="00B0F0"/>
                </a:solidFill>
              </a:rPr>
              <a:t> </a:t>
            </a:r>
            <a:r>
              <a:rPr lang="en-US" sz="2300" dirty="0" smtClean="0">
                <a:solidFill>
                  <a:schemeClr val="tx2"/>
                </a:solidFill>
              </a:rPr>
              <a:t>- </a:t>
            </a:r>
            <a:r>
              <a:rPr lang="en-US" sz="2300" dirty="0">
                <a:solidFill>
                  <a:schemeClr val="tx2"/>
                </a:solidFill>
              </a:rPr>
              <a:t>Positive results indicate the presence of SARS-CoV-2 or influenza viral </a:t>
            </a:r>
            <a:r>
              <a:rPr lang="en-US" sz="2300" dirty="0" smtClean="0">
                <a:solidFill>
                  <a:schemeClr val="tx2"/>
                </a:solidFill>
              </a:rPr>
              <a:t>antigens</a:t>
            </a:r>
            <a:r>
              <a:rPr lang="en-US" sz="2300" dirty="0">
                <a:solidFill>
                  <a:schemeClr val="tx2"/>
                </a:solidFill>
              </a:rPr>
              <a:t>.</a:t>
            </a:r>
          </a:p>
          <a:p>
            <a:pPr marL="0" indent="0">
              <a:buNone/>
            </a:pPr>
            <a:endParaRPr lang="en-US" sz="2300" dirty="0">
              <a:solidFill>
                <a:schemeClr val="tx2"/>
              </a:solidFill>
            </a:endParaRPr>
          </a:p>
          <a:p>
            <a:pPr marL="0" indent="0">
              <a:buNone/>
            </a:pPr>
            <a:r>
              <a:rPr lang="en-US" sz="2300" b="1" dirty="0">
                <a:solidFill>
                  <a:srgbClr val="00B050"/>
                </a:solidFill>
              </a:rPr>
              <a:t>NEGATIVE </a:t>
            </a:r>
            <a:r>
              <a:rPr lang="en-US" sz="2300" b="1" dirty="0" smtClean="0">
                <a:solidFill>
                  <a:srgbClr val="00B050"/>
                </a:solidFill>
              </a:rPr>
              <a:t>TESTS</a:t>
            </a:r>
            <a:r>
              <a:rPr lang="en-US" sz="2300" dirty="0">
                <a:solidFill>
                  <a:srgbClr val="00B050"/>
                </a:solidFill>
              </a:rPr>
              <a:t> </a:t>
            </a:r>
            <a:r>
              <a:rPr lang="en-US" sz="2300" dirty="0" smtClean="0">
                <a:solidFill>
                  <a:schemeClr val="tx2"/>
                </a:solidFill>
              </a:rPr>
              <a:t>- Negative results </a:t>
            </a:r>
            <a:r>
              <a:rPr lang="en-US" sz="2300" dirty="0">
                <a:solidFill>
                  <a:schemeClr val="tx2"/>
                </a:solidFill>
              </a:rPr>
              <a:t>should be treated as presumptive. Negative test results do not preclude infection and should not be used as the sole basis for treatment or other patient management </a:t>
            </a:r>
            <a:r>
              <a:rPr lang="en-US" sz="2300" dirty="0" smtClean="0">
                <a:solidFill>
                  <a:schemeClr val="tx2"/>
                </a:solidFill>
              </a:rPr>
              <a:t>decisions</a:t>
            </a:r>
            <a:r>
              <a:rPr lang="en-US" sz="2300" dirty="0">
                <a:solidFill>
                  <a:schemeClr val="tx2"/>
                </a:solidFill>
              </a:rPr>
              <a:t>,</a:t>
            </a:r>
            <a:r>
              <a:rPr lang="en-US" sz="2300" dirty="0" smtClean="0">
                <a:solidFill>
                  <a:schemeClr val="tx2"/>
                </a:solidFill>
              </a:rPr>
              <a:t> </a:t>
            </a:r>
            <a:r>
              <a:rPr lang="en-US" sz="2300" dirty="0">
                <a:solidFill>
                  <a:schemeClr val="tx2"/>
                </a:solidFill>
              </a:rPr>
              <a:t>particularly in the presence of clinical signs and symptoms consistent </a:t>
            </a:r>
            <a:r>
              <a:rPr lang="en-US" sz="2300" dirty="0" smtClean="0">
                <a:solidFill>
                  <a:schemeClr val="tx2"/>
                </a:solidFill>
              </a:rPr>
              <a:t>with disease. </a:t>
            </a:r>
            <a:r>
              <a:rPr lang="en-US" sz="2300" dirty="0">
                <a:solidFill>
                  <a:schemeClr val="tx2"/>
                </a:solidFill>
              </a:rPr>
              <a:t>It is recommended that these results be confirmed by a molecular testing method, if </a:t>
            </a:r>
            <a:r>
              <a:rPr lang="en-US" sz="2300" dirty="0" smtClean="0">
                <a:solidFill>
                  <a:schemeClr val="tx2"/>
                </a:solidFill>
              </a:rPr>
              <a:t>necessary. </a:t>
            </a:r>
            <a:endParaRPr lang="en-US" sz="2300" dirty="0">
              <a:solidFill>
                <a:schemeClr val="tx2"/>
              </a:solidFill>
            </a:endParaRPr>
          </a:p>
          <a:p>
            <a:pPr marL="0" indent="0">
              <a:buNone/>
            </a:pPr>
            <a:r>
              <a:rPr lang="en-US" sz="2300" dirty="0"/>
              <a:t> </a:t>
            </a:r>
          </a:p>
          <a:p>
            <a:pPr marL="0" indent="0">
              <a:buNone/>
            </a:pPr>
            <a:r>
              <a:rPr lang="en-US" sz="2300" b="1" dirty="0">
                <a:solidFill>
                  <a:schemeClr val="accent2"/>
                </a:solidFill>
              </a:rPr>
              <a:t>RESULT INVALID </a:t>
            </a:r>
            <a:r>
              <a:rPr lang="en-US" sz="2300" b="1" dirty="0" smtClean="0">
                <a:solidFill>
                  <a:schemeClr val="tx2"/>
                </a:solidFill>
              </a:rPr>
              <a:t>- </a:t>
            </a:r>
            <a:r>
              <a:rPr lang="en-US" sz="2300" dirty="0" smtClean="0">
                <a:solidFill>
                  <a:schemeClr val="tx2"/>
                </a:solidFill>
              </a:rPr>
              <a:t>The instrument will display </a:t>
            </a:r>
            <a:r>
              <a:rPr lang="en-US" sz="2300" dirty="0">
                <a:solidFill>
                  <a:schemeClr val="tx2"/>
                </a:solidFill>
              </a:rPr>
              <a:t>RESULT INVALID </a:t>
            </a:r>
            <a:r>
              <a:rPr lang="en-US" sz="2300" dirty="0" smtClean="0">
                <a:solidFill>
                  <a:schemeClr val="tx2"/>
                </a:solidFill>
              </a:rPr>
              <a:t>if both the Flu A and Flu B are positive, whether or not the SARS-CoV-2 </a:t>
            </a:r>
            <a:r>
              <a:rPr lang="en-US" sz="2300" dirty="0">
                <a:solidFill>
                  <a:schemeClr val="tx2"/>
                </a:solidFill>
              </a:rPr>
              <a:t>result is also </a:t>
            </a:r>
            <a:r>
              <a:rPr lang="en-US" sz="2300" dirty="0" smtClean="0">
                <a:solidFill>
                  <a:schemeClr val="tx2"/>
                </a:solidFill>
              </a:rPr>
              <a:t>positive. Specimens </a:t>
            </a:r>
            <a:r>
              <a:rPr lang="en-US" sz="2300" dirty="0">
                <a:solidFill>
                  <a:schemeClr val="tx2"/>
                </a:solidFill>
              </a:rPr>
              <a:t>generating RESULT INVALID should be retested. Upon retesting of the same specimen, if the specimen produces RESULT INVALID again, the user should retest using other methods (e.g., molecular testing) to determine whether the sample is positive or negative for SARS-CoV-2 or influenza virus. </a:t>
            </a:r>
            <a:r>
              <a:rPr lang="en-US" sz="2300" dirty="0" smtClean="0">
                <a:solidFill>
                  <a:schemeClr val="tx2"/>
                </a:solidFill>
              </a:rPr>
              <a:t>In this instance, the instrument is questioning interference in the test.</a:t>
            </a:r>
            <a:endParaRPr lang="en-US" sz="2300" dirty="0">
              <a:solidFill>
                <a:schemeClr val="tx2"/>
              </a:solidFill>
            </a:endParaRPr>
          </a:p>
          <a:p>
            <a:pPr marL="0" indent="0">
              <a:buNone/>
            </a:pPr>
            <a:endParaRPr lang="en-US" sz="2300" dirty="0"/>
          </a:p>
          <a:p>
            <a:pPr marL="0" indent="0">
              <a:buNone/>
            </a:pPr>
            <a:r>
              <a:rPr lang="en-US" sz="2300" b="1" dirty="0">
                <a:solidFill>
                  <a:srgbClr val="FFC000"/>
                </a:solidFill>
              </a:rPr>
              <a:t>TEST </a:t>
            </a:r>
            <a:r>
              <a:rPr lang="en-US" sz="2300" b="1" dirty="0" smtClean="0">
                <a:solidFill>
                  <a:srgbClr val="FFC000"/>
                </a:solidFill>
              </a:rPr>
              <a:t>INVALID</a:t>
            </a:r>
            <a:r>
              <a:rPr lang="en-US" sz="2300" dirty="0">
                <a:solidFill>
                  <a:srgbClr val="FFC000"/>
                </a:solidFill>
              </a:rPr>
              <a:t> </a:t>
            </a:r>
            <a:r>
              <a:rPr lang="en-US" sz="2300" dirty="0" smtClean="0">
                <a:solidFill>
                  <a:schemeClr val="tx2"/>
                </a:solidFill>
              </a:rPr>
              <a:t>- </a:t>
            </a:r>
            <a:r>
              <a:rPr lang="en-US" sz="2300" dirty="0">
                <a:solidFill>
                  <a:schemeClr val="tx2"/>
                </a:solidFill>
              </a:rPr>
              <a:t>If the test is </a:t>
            </a:r>
            <a:r>
              <a:rPr lang="en-US" sz="2300" dirty="0" smtClean="0">
                <a:solidFill>
                  <a:schemeClr val="tx2"/>
                </a:solidFill>
              </a:rPr>
              <a:t>invalid, the </a:t>
            </a:r>
            <a:r>
              <a:rPr lang="en-US" sz="2300" dirty="0">
                <a:solidFill>
                  <a:schemeClr val="tx2"/>
                </a:solidFill>
              </a:rPr>
              <a:t>I</a:t>
            </a:r>
            <a:r>
              <a:rPr lang="en-US" sz="2300" dirty="0" smtClean="0">
                <a:solidFill>
                  <a:schemeClr val="tx2"/>
                </a:solidFill>
              </a:rPr>
              <a:t>nstrument </a:t>
            </a:r>
            <a:r>
              <a:rPr lang="en-US" sz="2300" dirty="0">
                <a:solidFill>
                  <a:schemeClr val="tx2"/>
                </a:solidFill>
              </a:rPr>
              <a:t>will display “POSITIVE CONTROL INVALID” or “NEGATIVE CONTROL INVALID” and the patient specimen or control swab assay </a:t>
            </a:r>
            <a:r>
              <a:rPr lang="en-US" sz="2300" dirty="0" smtClean="0">
                <a:solidFill>
                  <a:schemeClr val="tx2"/>
                </a:solidFill>
              </a:rPr>
              <a:t>must </a:t>
            </a:r>
            <a:r>
              <a:rPr lang="en-US" sz="2300" dirty="0">
                <a:solidFill>
                  <a:schemeClr val="tx2"/>
                </a:solidFill>
              </a:rPr>
              <a:t>be repeated. </a:t>
            </a:r>
            <a:r>
              <a:rPr lang="en-US" sz="2300" b="1" dirty="0">
                <a:solidFill>
                  <a:schemeClr val="tx2"/>
                </a:solidFill>
              </a:rPr>
              <a:t>Do not report results. </a:t>
            </a:r>
            <a:r>
              <a:rPr lang="en-US" sz="2300" dirty="0">
                <a:solidFill>
                  <a:schemeClr val="tx2"/>
                </a:solidFill>
              </a:rPr>
              <a:t>Repeat the test. It may be necessary to collect a fresh patient specimen, if more than one hour has passed since specimen collection, or more than 30 minutes since the specimen was placed into extraction buffer. If the “CONTROL INVALID” reading recurs, contact Point of Care in the Main Laboratory for guidance.</a:t>
            </a:r>
          </a:p>
          <a:p>
            <a:endParaRPr lang="en-US" dirty="0"/>
          </a:p>
        </p:txBody>
      </p:sp>
    </p:spTree>
    <p:extLst>
      <p:ext uri="{BB962C8B-B14F-4D97-AF65-F5344CB8AC3E}">
        <p14:creationId xmlns:p14="http://schemas.microsoft.com/office/powerpoint/2010/main" val="101954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7628"/>
          </a:xfrm>
        </p:spPr>
        <p:txBody>
          <a:bodyPr/>
          <a:lstStyle/>
          <a:p>
            <a:r>
              <a:rPr lang="en-US" sz="2400" b="1" dirty="0"/>
              <a:t>LIMITATIONS</a:t>
            </a:r>
            <a:endParaRPr lang="en-US" sz="2400" dirty="0"/>
          </a:p>
        </p:txBody>
      </p:sp>
      <p:sp>
        <p:nvSpPr>
          <p:cNvPr id="3" name="Content Placeholder 2"/>
          <p:cNvSpPr>
            <a:spLocks noGrp="1"/>
          </p:cNvSpPr>
          <p:nvPr>
            <p:ph idx="1"/>
          </p:nvPr>
        </p:nvSpPr>
        <p:spPr>
          <a:xfrm>
            <a:off x="741406" y="1194486"/>
            <a:ext cx="9308448" cy="5494638"/>
          </a:xfrm>
        </p:spPr>
        <p:txBody>
          <a:bodyPr>
            <a:normAutofit/>
          </a:bodyPr>
          <a:lstStyle/>
          <a:p>
            <a:r>
              <a:rPr lang="en-US" sz="1600" dirty="0">
                <a:solidFill>
                  <a:schemeClr val="tx2"/>
                </a:solidFill>
              </a:rPr>
              <a:t>Test results are not meant to be visually determined. All test results </a:t>
            </a:r>
            <a:r>
              <a:rPr lang="en-US" sz="1600" b="1" dirty="0">
                <a:solidFill>
                  <a:schemeClr val="tx2"/>
                </a:solidFill>
              </a:rPr>
              <a:t>must</a:t>
            </a:r>
            <a:r>
              <a:rPr lang="en-US" sz="1600" dirty="0">
                <a:solidFill>
                  <a:schemeClr val="tx2"/>
                </a:solidFill>
              </a:rPr>
              <a:t> be determined using the BD </a:t>
            </a:r>
            <a:r>
              <a:rPr lang="en-US" sz="1600" dirty="0" err="1">
                <a:solidFill>
                  <a:schemeClr val="tx2"/>
                </a:solidFill>
              </a:rPr>
              <a:t>Veritor</a:t>
            </a:r>
            <a:r>
              <a:rPr lang="en-US" sz="1600" dirty="0">
                <a:solidFill>
                  <a:schemeClr val="tx2"/>
                </a:solidFill>
              </a:rPr>
              <a:t> Plus Analyzer</a:t>
            </a:r>
            <a:r>
              <a:rPr lang="en-US" sz="1600" dirty="0" smtClean="0">
                <a:solidFill>
                  <a:schemeClr val="tx2"/>
                </a:solidFill>
              </a:rPr>
              <a:t>.</a:t>
            </a:r>
            <a:endParaRPr lang="en-US" sz="1600" dirty="0">
              <a:solidFill>
                <a:schemeClr val="tx2"/>
              </a:solidFill>
            </a:endParaRPr>
          </a:p>
          <a:p>
            <a:r>
              <a:rPr lang="en-US" sz="1600" dirty="0">
                <a:solidFill>
                  <a:schemeClr val="tx2"/>
                </a:solidFill>
              </a:rPr>
              <a:t>When collecting anterior nasal swab sample, use </a:t>
            </a:r>
            <a:r>
              <a:rPr lang="en-US" sz="1600" b="1" dirty="0" smtClean="0">
                <a:solidFill>
                  <a:schemeClr val="tx2"/>
                </a:solidFill>
              </a:rPr>
              <a:t>only</a:t>
            </a:r>
            <a:r>
              <a:rPr lang="en-US" sz="1600" dirty="0" smtClean="0">
                <a:solidFill>
                  <a:schemeClr val="tx2"/>
                </a:solidFill>
              </a:rPr>
              <a:t> the </a:t>
            </a:r>
            <a:r>
              <a:rPr lang="en-US" sz="1600" dirty="0">
                <a:solidFill>
                  <a:schemeClr val="tx2"/>
                </a:solidFill>
              </a:rPr>
              <a:t>nasal swab supplied in the kit. </a:t>
            </a:r>
          </a:p>
          <a:p>
            <a:r>
              <a:rPr lang="en-US" sz="1600" dirty="0">
                <a:solidFill>
                  <a:schemeClr val="tx2"/>
                </a:solidFill>
              </a:rPr>
              <a:t>Users should test specimens as quickly as possible after specimen collection and always process the swab within one hour of specimen collection and within 30 minutes of placing the swab into the extraction reagent. </a:t>
            </a:r>
          </a:p>
          <a:p>
            <a:r>
              <a:rPr lang="en-US" sz="1600" dirty="0">
                <a:solidFill>
                  <a:schemeClr val="tx2"/>
                </a:solidFill>
              </a:rPr>
              <a:t>Do not analyze test devices before 15 minutes as this could result in a false negative or invalid result. </a:t>
            </a:r>
          </a:p>
          <a:p>
            <a:r>
              <a:rPr lang="en-US" sz="1600" dirty="0">
                <a:solidFill>
                  <a:schemeClr val="tx2"/>
                </a:solidFill>
              </a:rPr>
              <a:t>Do not analyze devices after 20 minutes as false positive or invalid results may occur. </a:t>
            </a:r>
          </a:p>
          <a:p>
            <a:r>
              <a:rPr lang="en-US" sz="1600" dirty="0">
                <a:solidFill>
                  <a:schemeClr val="tx2"/>
                </a:solidFill>
              </a:rPr>
              <a:t>The amount of antigen in a sample may decrease as the duration of illness increases. Specimens collected after day 6 of illness are more likely to be negative when compared to an RT-PCR assay. </a:t>
            </a:r>
            <a:endParaRPr lang="en-US" sz="1600" dirty="0" smtClean="0">
              <a:solidFill>
                <a:schemeClr val="tx2"/>
              </a:solidFill>
            </a:endParaRPr>
          </a:p>
          <a:p>
            <a:r>
              <a:rPr lang="en-US" sz="1600" dirty="0">
                <a:solidFill>
                  <a:schemeClr val="tx2"/>
                </a:solidFill>
              </a:rPr>
              <a:t>A false-negative test result may occur if the level of viral antigen in a sample is below the detection limit of the test or if the sample was collected or transported improperly; therefore, a negative test result does not eliminate the possibility of infection. </a:t>
            </a:r>
          </a:p>
          <a:p>
            <a:endParaRPr lang="en-US" sz="1800" dirty="0">
              <a:solidFill>
                <a:schemeClr val="tx2"/>
              </a:solidFill>
            </a:endParaRPr>
          </a:p>
          <a:p>
            <a:endParaRPr lang="en-US" dirty="0"/>
          </a:p>
        </p:txBody>
      </p:sp>
    </p:spTree>
    <p:extLst>
      <p:ext uri="{BB962C8B-B14F-4D97-AF65-F5344CB8AC3E}">
        <p14:creationId xmlns:p14="http://schemas.microsoft.com/office/powerpoint/2010/main" val="203119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39" y="617475"/>
            <a:ext cx="9404723" cy="815909"/>
          </a:xfrm>
        </p:spPr>
        <p:txBody>
          <a:bodyPr/>
          <a:lstStyle/>
          <a:p>
            <a:r>
              <a:rPr lang="en-US" sz="2400" b="1" dirty="0" smtClean="0"/>
              <a:t>MAINTENANCE</a:t>
            </a:r>
            <a:endParaRPr lang="en-US" sz="2400" b="1" dirty="0"/>
          </a:p>
        </p:txBody>
      </p:sp>
      <p:sp>
        <p:nvSpPr>
          <p:cNvPr id="3" name="Content Placeholder 2"/>
          <p:cNvSpPr>
            <a:spLocks noGrp="1"/>
          </p:cNvSpPr>
          <p:nvPr>
            <p:ph idx="1"/>
          </p:nvPr>
        </p:nvSpPr>
        <p:spPr>
          <a:xfrm>
            <a:off x="733168" y="1688758"/>
            <a:ext cx="9317667" cy="4555523"/>
          </a:xfrm>
        </p:spPr>
        <p:txBody>
          <a:bodyPr>
            <a:normAutofit lnSpcReduction="10000"/>
          </a:bodyPr>
          <a:lstStyle/>
          <a:p>
            <a:pPr marL="0" indent="0">
              <a:buNone/>
            </a:pPr>
            <a:r>
              <a:rPr lang="en-US" sz="1800" dirty="0">
                <a:solidFill>
                  <a:schemeClr val="tx2"/>
                </a:solidFill>
              </a:rPr>
              <a:t>The outer case and display may be wiped with a clean towel lightly moistened with 70% isopropyl alcohol or a 10% bleach solution. </a:t>
            </a:r>
          </a:p>
          <a:p>
            <a:pPr marL="0" indent="0">
              <a:buNone/>
            </a:pPr>
            <a:endParaRPr lang="en-US" sz="1800" dirty="0" smtClean="0">
              <a:solidFill>
                <a:schemeClr val="tx2"/>
              </a:solidFill>
            </a:endParaRPr>
          </a:p>
          <a:p>
            <a:pPr marL="0" indent="0">
              <a:buNone/>
            </a:pPr>
            <a:r>
              <a:rPr lang="en-US" sz="1800" dirty="0" smtClean="0">
                <a:solidFill>
                  <a:schemeClr val="tx2"/>
                </a:solidFill>
              </a:rPr>
              <a:t>Do </a:t>
            </a:r>
            <a:r>
              <a:rPr lang="en-US" sz="1800" dirty="0">
                <a:solidFill>
                  <a:schemeClr val="tx2"/>
                </a:solidFill>
              </a:rPr>
              <a:t>not introduce the cleaning solution or any other liquids directly into the unit. Do not use a saturated towel which may introduce liquid into the case or display seams. Ensure that the BD </a:t>
            </a:r>
            <a:r>
              <a:rPr lang="en-US" sz="1800" dirty="0" err="1">
                <a:solidFill>
                  <a:schemeClr val="tx2"/>
                </a:solidFill>
              </a:rPr>
              <a:t>Veritor</a:t>
            </a:r>
            <a:r>
              <a:rPr lang="en-US" sz="1800" dirty="0">
                <a:solidFill>
                  <a:schemeClr val="tx2"/>
                </a:solidFill>
              </a:rPr>
              <a:t> Plus Analyzer is dry and the surface is free of any residual cleaning solution prior to returning to use.</a:t>
            </a:r>
          </a:p>
          <a:p>
            <a:pPr marL="0" indent="0">
              <a:buNone/>
            </a:pPr>
            <a:endParaRPr lang="en-US" sz="1800" dirty="0">
              <a:solidFill>
                <a:schemeClr val="tx2"/>
              </a:solidFill>
            </a:endParaRPr>
          </a:p>
          <a:p>
            <a:pPr marL="0" indent="0">
              <a:buNone/>
            </a:pPr>
            <a:r>
              <a:rPr lang="en-US" sz="1800" dirty="0">
                <a:solidFill>
                  <a:schemeClr val="tx2"/>
                </a:solidFill>
              </a:rPr>
              <a:t>Do not clean the barcode scanner window with any cleaning agent. Use a clean, soft towel lightly moistened with plain water to clean the window gently. Scratching the window may reduce the scanner’s performance.</a:t>
            </a:r>
          </a:p>
          <a:p>
            <a:pPr marL="0" indent="0">
              <a:buNone/>
            </a:pPr>
            <a:endParaRPr lang="en-US" sz="1800" dirty="0">
              <a:solidFill>
                <a:schemeClr val="tx2"/>
              </a:solidFill>
            </a:endParaRPr>
          </a:p>
          <a:p>
            <a:pPr marL="0" indent="0">
              <a:buNone/>
            </a:pPr>
            <a:r>
              <a:rPr lang="en-US" sz="1800" dirty="0">
                <a:solidFill>
                  <a:schemeClr val="tx2"/>
                </a:solidFill>
              </a:rPr>
              <a:t>There are no user serviceable components in the unit. For issues with the analyzer, contact </a:t>
            </a:r>
            <a:r>
              <a:rPr lang="en-US" sz="1800" dirty="0" smtClean="0">
                <a:solidFill>
                  <a:schemeClr val="tx2"/>
                </a:solidFill>
              </a:rPr>
              <a:t>Point of Care </a:t>
            </a:r>
            <a:r>
              <a:rPr lang="en-US" sz="1800" dirty="0">
                <a:solidFill>
                  <a:schemeClr val="tx2"/>
                </a:solidFill>
              </a:rPr>
              <a:t>Testing in the Main Laboratory.</a:t>
            </a:r>
          </a:p>
          <a:p>
            <a:endParaRPr lang="en-US" dirty="0"/>
          </a:p>
        </p:txBody>
      </p:sp>
    </p:spTree>
    <p:extLst>
      <p:ext uri="{BB962C8B-B14F-4D97-AF65-F5344CB8AC3E}">
        <p14:creationId xmlns:p14="http://schemas.microsoft.com/office/powerpoint/2010/main" val="309126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BD VERITOR PLUS EXPIRATON DATE</a:t>
            </a:r>
            <a:r>
              <a:rPr lang="en-US" sz="2000" dirty="0"/>
              <a:t/>
            </a:r>
            <a:br>
              <a:rPr lang="en-US" sz="2000" dirty="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manufacturer expiration date printed on the back of it. However, once the analyzer is turned on, there is a 24 month or 3500 tests limit for the analyzer (or the manufacturer expiration date if that is earlier). </a:t>
            </a:r>
            <a:br>
              <a:rPr lang="en-US" sz="2000" dirty="0" smtClean="0"/>
            </a:br>
            <a:r>
              <a:rPr lang="en-US" sz="2000" dirty="0" smtClean="0"/>
              <a:t/>
            </a:r>
            <a:br>
              <a:rPr lang="en-US" sz="2000" dirty="0" smtClean="0"/>
            </a:br>
            <a:r>
              <a:rPr lang="en-US" sz="2000" dirty="0" smtClean="0"/>
              <a:t>The analyzer will keep track and will display an hourglass icon if the in-use expiration is approaching.</a:t>
            </a:r>
            <a:endParaRPr lang="en-US" sz="2000" dirty="0"/>
          </a:p>
        </p:txBody>
      </p:sp>
      <p:pic>
        <p:nvPicPr>
          <p:cNvPr id="6" name="Content Placeholder 5"/>
          <p:cNvPicPr>
            <a:picLocks noGrp="1" noChangeAspect="1"/>
          </p:cNvPicPr>
          <p:nvPr>
            <p:ph sz="half" idx="1"/>
          </p:nvPr>
        </p:nvPicPr>
        <p:blipFill>
          <a:blip r:embed="rId2"/>
          <a:stretch>
            <a:fillRect/>
          </a:stretch>
        </p:blipFill>
        <p:spPr>
          <a:xfrm>
            <a:off x="6558741" y="3069772"/>
            <a:ext cx="3207427" cy="3657600"/>
          </a:xfrm>
          <a:prstGeom prst="rect">
            <a:avLst/>
          </a:prstGeom>
        </p:spPr>
      </p:pic>
      <p:sp>
        <p:nvSpPr>
          <p:cNvPr id="3" name="Content Placeholder 2"/>
          <p:cNvSpPr>
            <a:spLocks noGrp="1"/>
          </p:cNvSpPr>
          <p:nvPr>
            <p:ph sz="half" idx="2"/>
          </p:nvPr>
        </p:nvSpPr>
        <p:spPr>
          <a:xfrm>
            <a:off x="737120" y="4572000"/>
            <a:ext cx="5329544" cy="1567543"/>
          </a:xfrm>
        </p:spPr>
        <p:txBody>
          <a:bodyPr>
            <a:normAutofit/>
          </a:bodyPr>
          <a:lstStyle/>
          <a:p>
            <a:pPr marL="0" indent="0">
              <a:buNone/>
            </a:pPr>
            <a:r>
              <a:rPr lang="en-US" sz="2000" dirty="0" smtClean="0">
                <a:solidFill>
                  <a:srgbClr val="FFC000"/>
                </a:solidFill>
              </a:rPr>
              <a:t>Return expired analyzers to Point of Care Testing at the CH Main Laboratory for disposal.</a:t>
            </a:r>
          </a:p>
          <a:p>
            <a:pPr marL="0" indent="0">
              <a:buNone/>
            </a:pPr>
            <a:endParaRPr lang="en-US" sz="2000" dirty="0"/>
          </a:p>
        </p:txBody>
      </p:sp>
    </p:spTree>
    <p:extLst>
      <p:ext uri="{BB962C8B-B14F-4D97-AF65-F5344CB8AC3E}">
        <p14:creationId xmlns:p14="http://schemas.microsoft.com/office/powerpoint/2010/main" val="304898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7" y="419767"/>
            <a:ext cx="9700613" cy="2702374"/>
          </a:xfrm>
        </p:spPr>
        <p:txBody>
          <a:bodyPr/>
          <a:lstStyle/>
          <a:p>
            <a:r>
              <a:rPr lang="en-US" sz="2400" b="1" dirty="0" smtClean="0"/>
              <a:t>TURNING THE ANALYZER OFF AND ON</a:t>
            </a:r>
            <a:r>
              <a:rPr lang="en-US" sz="2000" b="1" dirty="0" smtClean="0"/>
              <a:t/>
            </a:r>
            <a:br>
              <a:rPr lang="en-US" sz="2000" b="1" dirty="0" smtClean="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single blue power button on its front panel.</a:t>
            </a:r>
            <a:br>
              <a:rPr lang="en-US" sz="2000" dirty="0" smtClean="0"/>
            </a:br>
            <a:r>
              <a:rPr lang="en-US" sz="2000" dirty="0" smtClean="0"/>
              <a:t> </a:t>
            </a:r>
            <a:br>
              <a:rPr lang="en-US" sz="2000" dirty="0" smtClean="0"/>
            </a:br>
            <a:r>
              <a:rPr lang="en-US" sz="2000" dirty="0" smtClean="0"/>
              <a:t>To power on the analyzer, press the power button once and the analyzer will turn on and go through a self-test.</a:t>
            </a:r>
            <a:br>
              <a:rPr lang="en-US" sz="2000" dirty="0" smtClean="0"/>
            </a:br>
            <a:r>
              <a:rPr lang="en-US" sz="2000" dirty="0"/>
              <a:t/>
            </a:r>
            <a:br>
              <a:rPr lang="en-US" sz="2000" dirty="0"/>
            </a:br>
            <a:r>
              <a:rPr lang="en-US" sz="2000" dirty="0" err="1"/>
              <a:t>To</a:t>
            </a:r>
            <a:r>
              <a:rPr lang="en-US" sz="2000" dirty="0"/>
              <a:t> power off the Analyzer, depress the power button for at least half a second and release.</a:t>
            </a:r>
          </a:p>
        </p:txBody>
      </p:sp>
      <p:pic>
        <p:nvPicPr>
          <p:cNvPr id="6" name="Content Placeholder 5"/>
          <p:cNvPicPr>
            <a:picLocks noGrp="1" noChangeAspect="1"/>
          </p:cNvPicPr>
          <p:nvPr>
            <p:ph idx="1"/>
          </p:nvPr>
        </p:nvPicPr>
        <p:blipFill>
          <a:blip r:embed="rId2"/>
          <a:stretch>
            <a:fillRect/>
          </a:stretch>
        </p:blipFill>
        <p:spPr>
          <a:xfrm>
            <a:off x="3680439" y="3637994"/>
            <a:ext cx="4143375" cy="2905125"/>
          </a:xfrm>
          <a:prstGeom prst="rect">
            <a:avLst/>
          </a:prstGeom>
        </p:spPr>
      </p:pic>
    </p:spTree>
    <p:extLst>
      <p:ext uri="{BB962C8B-B14F-4D97-AF65-F5344CB8AC3E}">
        <p14:creationId xmlns:p14="http://schemas.microsoft.com/office/powerpoint/2010/main" val="52242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35" y="304436"/>
            <a:ext cx="9404723" cy="2317466"/>
          </a:xfrm>
        </p:spPr>
        <p:txBody>
          <a:bodyPr/>
          <a:lstStyle/>
          <a:p>
            <a:r>
              <a:rPr lang="en-US" sz="2400" b="1" dirty="0" smtClean="0"/>
              <a:t>BD VERITOR INFO WIFI MODULE</a:t>
            </a:r>
            <a:r>
              <a:rPr lang="en-US" sz="2000" dirty="0" smtClean="0"/>
              <a:t/>
            </a:r>
            <a:br>
              <a:rPr lang="en-US" sz="2000" dirty="0" smtClean="0"/>
            </a:br>
            <a:r>
              <a:rPr lang="en-US" sz="2000" dirty="0" smtClean="0"/>
              <a:t/>
            </a:r>
            <a:br>
              <a:rPr lang="en-US" sz="2000" dirty="0" smtClean="0"/>
            </a:br>
            <a:r>
              <a:rPr lang="en-US" sz="2000" dirty="0" smtClean="0"/>
              <a:t>We will be using the optional BD </a:t>
            </a:r>
            <a:r>
              <a:rPr lang="en-US" sz="2000" dirty="0" err="1" smtClean="0"/>
              <a:t>Veritor</a:t>
            </a:r>
            <a:r>
              <a:rPr lang="en-US" sz="2000" dirty="0" smtClean="0"/>
              <a:t> </a:t>
            </a:r>
            <a:r>
              <a:rPr lang="en-US" sz="2000" dirty="0" err="1" smtClean="0"/>
              <a:t>InfoWiFi</a:t>
            </a:r>
            <a:r>
              <a:rPr lang="en-US" sz="2000" dirty="0" smtClean="0"/>
              <a:t> module so that the analyzer can scan barcodes and communicate with a printer.</a:t>
            </a:r>
            <a:br>
              <a:rPr lang="en-US" sz="2000" dirty="0" smtClean="0"/>
            </a:br>
            <a:r>
              <a:rPr lang="en-US" sz="2000" dirty="0" smtClean="0"/>
              <a:t/>
            </a:r>
            <a:br>
              <a:rPr lang="en-US" sz="2000" dirty="0" smtClean="0"/>
            </a:br>
            <a:r>
              <a:rPr lang="en-US" sz="2000" dirty="0" smtClean="0"/>
              <a:t>The </a:t>
            </a:r>
            <a:r>
              <a:rPr lang="en-US" sz="2000" dirty="0" err="1" smtClean="0"/>
              <a:t>InfoWiFi</a:t>
            </a:r>
            <a:r>
              <a:rPr lang="en-US" sz="2000" dirty="0" smtClean="0"/>
              <a:t> module is reusable and must be removed from the expired analyzer and installed in the new analyzer.</a:t>
            </a:r>
            <a:br>
              <a:rPr lang="en-US" sz="2000" dirty="0" smtClean="0"/>
            </a:br>
            <a:endParaRPr lang="en-US" sz="2000" dirty="0"/>
          </a:p>
        </p:txBody>
      </p:sp>
      <p:pic>
        <p:nvPicPr>
          <p:cNvPr id="2050" name="Picture 2" descr="C:\Users\lrankins\AppData\Local\Temp\XPgrpwise\630CDC4BPODompo41001706E761D3171\IMG_20220826_1526128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5615" y="2916193"/>
            <a:ext cx="5594349" cy="3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1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723"/>
            <a:ext cx="9404723" cy="2521142"/>
          </a:xfrm>
        </p:spPr>
        <p:txBody>
          <a:bodyPr/>
          <a:lstStyle/>
          <a:p>
            <a:r>
              <a:rPr lang="en-US" sz="2400" b="1" dirty="0" smtClean="0"/>
              <a:t>INSTALLING THE INFO WIFI MODULE</a:t>
            </a:r>
            <a:r>
              <a:rPr lang="en-US" sz="2000" b="1" dirty="0" smtClean="0"/>
              <a:t/>
            </a:r>
            <a:br>
              <a:rPr lang="en-US" sz="2000" b="1" dirty="0" smtClean="0"/>
            </a:br>
            <a:r>
              <a:rPr lang="en-US" sz="2000" dirty="0" smtClean="0"/>
              <a:t/>
            </a:r>
            <a:br>
              <a:rPr lang="en-US" sz="2000" dirty="0" smtClean="0"/>
            </a:br>
            <a:r>
              <a:rPr lang="en-US" sz="2000" dirty="0" smtClean="0"/>
              <a:t>Press and hold the blue power button briefly to turn the analyzer off</a:t>
            </a:r>
            <a:r>
              <a:rPr lang="en-US" sz="2000" dirty="0"/>
              <a:t>,</a:t>
            </a:r>
            <a:r>
              <a:rPr lang="en-US" sz="2000" dirty="0" smtClean="0"/>
              <a:t/>
            </a:r>
            <a:br>
              <a:rPr lang="en-US" sz="2000" dirty="0" smtClean="0"/>
            </a:br>
            <a:r>
              <a:rPr lang="en-US" sz="2000" dirty="0" smtClean="0"/>
              <a:t>then turn the analyzer over being careful not to touch the power button. </a:t>
            </a:r>
            <a:br>
              <a:rPr lang="en-US" sz="2000" dirty="0" smtClean="0"/>
            </a:br>
            <a:r>
              <a:rPr lang="en-US" sz="2000" dirty="0"/>
              <a:t/>
            </a:r>
            <a:br>
              <a:rPr lang="en-US" sz="2000" dirty="0"/>
            </a:br>
            <a:r>
              <a:rPr lang="en-US" sz="2000" b="1" dirty="0"/>
              <a:t>Ensure that the power button is not accidentally pressed while the </a:t>
            </a:r>
            <a:r>
              <a:rPr lang="en-US" sz="2000" b="1" dirty="0" smtClean="0"/>
              <a:t>analyzer </a:t>
            </a:r>
            <a:r>
              <a:rPr lang="en-US" sz="2000" b="1" dirty="0"/>
              <a:t>is upside-down. Power to the Analyzer should remain off during module </a:t>
            </a:r>
            <a:r>
              <a:rPr lang="en-US" sz="2000" b="1" dirty="0" smtClean="0"/>
              <a:t>installation</a:t>
            </a:r>
            <a:r>
              <a:rPr lang="en-US" sz="2000" b="1" dirty="0"/>
              <a:t>.</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a:stretch>
            <a:fillRect/>
          </a:stretch>
        </p:blipFill>
        <p:spPr>
          <a:xfrm>
            <a:off x="2364258" y="3097426"/>
            <a:ext cx="6230509" cy="3529077"/>
          </a:xfrm>
          <a:prstGeom prst="rect">
            <a:avLst/>
          </a:prstGeom>
        </p:spPr>
      </p:pic>
    </p:spTree>
    <p:extLst>
      <p:ext uri="{BB962C8B-B14F-4D97-AF65-F5344CB8AC3E}">
        <p14:creationId xmlns:p14="http://schemas.microsoft.com/office/powerpoint/2010/main" val="1958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353257"/>
            <a:ext cx="9404723" cy="1449860"/>
          </a:xfrm>
        </p:spPr>
        <p:txBody>
          <a:bodyPr/>
          <a:lstStyle/>
          <a:p>
            <a:r>
              <a:rPr lang="en-US" sz="2400" b="1" dirty="0"/>
              <a:t>INSTALLING THE </a:t>
            </a:r>
            <a:r>
              <a:rPr lang="en-US" sz="2400" b="1" dirty="0" smtClean="0"/>
              <a:t>INFO WIFI MODULE</a:t>
            </a:r>
            <a:r>
              <a:rPr lang="en-US" sz="2000" b="1" dirty="0" smtClean="0"/>
              <a:t/>
            </a:r>
            <a:br>
              <a:rPr lang="en-US" sz="2000" b="1" dirty="0" smtClean="0"/>
            </a:br>
            <a:r>
              <a:rPr lang="en-US" sz="2000" dirty="0"/>
              <a:t/>
            </a:r>
            <a:br>
              <a:rPr lang="en-US" sz="2000" dirty="0"/>
            </a:br>
            <a:r>
              <a:rPr lang="en-US" sz="2000" b="1" dirty="0">
                <a:solidFill>
                  <a:srgbClr val="FF3300"/>
                </a:solidFill>
              </a:rPr>
              <a:t>The analyzer must be </a:t>
            </a:r>
            <a:r>
              <a:rPr lang="en-US" sz="2000" b="1" dirty="0" smtClean="0">
                <a:solidFill>
                  <a:srgbClr val="FF3300"/>
                </a:solidFill>
              </a:rPr>
              <a:t>OFF </a:t>
            </a:r>
            <a:r>
              <a:rPr lang="en-US" sz="2000" b="1" dirty="0">
                <a:solidFill>
                  <a:srgbClr val="FF3300"/>
                </a:solidFill>
              </a:rPr>
              <a:t>when changing the </a:t>
            </a:r>
            <a:r>
              <a:rPr lang="en-US" sz="2000" b="1" dirty="0" err="1" smtClean="0">
                <a:solidFill>
                  <a:srgbClr val="FF3300"/>
                </a:solidFill>
              </a:rPr>
              <a:t>InfoWiFi</a:t>
            </a:r>
            <a:r>
              <a:rPr lang="en-US" sz="2000" b="1" dirty="0" smtClean="0">
                <a:solidFill>
                  <a:srgbClr val="FF3300"/>
                </a:solidFill>
              </a:rPr>
              <a:t> </a:t>
            </a:r>
            <a:r>
              <a:rPr lang="en-US" sz="2000" b="1" dirty="0">
                <a:solidFill>
                  <a:srgbClr val="FF3300"/>
                </a:solidFill>
              </a:rPr>
              <a:t>module</a:t>
            </a:r>
            <a:r>
              <a:rPr lang="en-US" sz="2000" b="1" dirty="0" smtClean="0">
                <a:solidFill>
                  <a:srgbClr val="FF3300"/>
                </a:solidFill>
              </a:rPr>
              <a:t>. Make sure you do not press the power button when changing the </a:t>
            </a:r>
            <a:r>
              <a:rPr lang="en-US" sz="2000" b="1" dirty="0" err="1" smtClean="0">
                <a:solidFill>
                  <a:srgbClr val="FF3300"/>
                </a:solidFill>
              </a:rPr>
              <a:t>InfoWiFI</a:t>
            </a:r>
            <a:r>
              <a:rPr lang="en-US" sz="2000" b="1" dirty="0" smtClean="0">
                <a:solidFill>
                  <a:srgbClr val="FF3300"/>
                </a:solidFill>
              </a:rPr>
              <a:t> module.</a:t>
            </a:r>
            <a:endParaRPr lang="en-US" sz="1800" b="1" dirty="0">
              <a:solidFill>
                <a:srgbClr val="FF3300"/>
              </a:solidFill>
            </a:endParaRPr>
          </a:p>
        </p:txBody>
      </p:sp>
      <p:sp>
        <p:nvSpPr>
          <p:cNvPr id="3" name="Text Placeholder 2"/>
          <p:cNvSpPr>
            <a:spLocks noGrp="1"/>
          </p:cNvSpPr>
          <p:nvPr>
            <p:ph type="body" idx="1"/>
          </p:nvPr>
        </p:nvSpPr>
        <p:spPr/>
        <p:txBody>
          <a:bodyPr/>
          <a:lstStyle/>
          <a:p>
            <a:r>
              <a:rPr lang="en-US" sz="1400" b="1" dirty="0"/>
              <a:t>Depress the locking tab on the module bay </a:t>
            </a:r>
            <a:r>
              <a:rPr lang="en-US" sz="1400" b="1" dirty="0" smtClean="0"/>
              <a:t>cover.</a:t>
            </a:r>
            <a:endParaRPr lang="en-US" sz="1400" b="1"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sz="1400" b="1" dirty="0" smtClean="0"/>
          </a:p>
          <a:p>
            <a:endParaRPr lang="en-US" sz="1400" b="1" dirty="0"/>
          </a:p>
          <a:p>
            <a:r>
              <a:rPr lang="en-US" sz="1400" b="1" dirty="0" smtClean="0"/>
              <a:t>Slide </a:t>
            </a:r>
            <a:r>
              <a:rPr lang="en-US" sz="1400" b="1" dirty="0"/>
              <a:t>off the </a:t>
            </a:r>
            <a:r>
              <a:rPr lang="en-US" sz="1400" b="1" dirty="0" smtClean="0"/>
              <a:t>module bay cover plate.</a:t>
            </a:r>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a:xfrm>
            <a:off x="7124700" y="1812324"/>
            <a:ext cx="2932113" cy="745138"/>
          </a:xfrm>
        </p:spPr>
        <p:txBody>
          <a:bodyPr/>
          <a:lstStyle/>
          <a:p>
            <a:r>
              <a:rPr lang="en-US" sz="1400" b="1" dirty="0"/>
              <a:t>Slide the </a:t>
            </a:r>
            <a:r>
              <a:rPr lang="en-US" sz="1400" b="1" dirty="0" err="1" smtClean="0"/>
              <a:t>InfoWiFi</a:t>
            </a:r>
            <a:r>
              <a:rPr lang="en-US" sz="1400" b="1" dirty="0" smtClean="0"/>
              <a:t> </a:t>
            </a:r>
            <a:r>
              <a:rPr lang="en-US" sz="1400" b="1" dirty="0"/>
              <a:t>module into the module </a:t>
            </a:r>
            <a:r>
              <a:rPr lang="en-US" sz="1400" b="1" dirty="0" smtClean="0"/>
              <a:t>bay until an audible click is heard.</a:t>
            </a:r>
            <a:endParaRPr lang="en-US" sz="1400" b="1" dirty="0"/>
          </a:p>
        </p:txBody>
      </p:sp>
      <p:sp>
        <p:nvSpPr>
          <p:cNvPr id="8" name="Text Placeholder 7"/>
          <p:cNvSpPr>
            <a:spLocks noGrp="1"/>
          </p:cNvSpPr>
          <p:nvPr>
            <p:ph type="body" sz="half" idx="17"/>
          </p:nvPr>
        </p:nvSpPr>
        <p:spPr/>
        <p:txBody>
          <a:bodyPr/>
          <a:lstStyle/>
          <a:p>
            <a:endParaRPr lang="en-US" dirty="0"/>
          </a:p>
        </p:txBody>
      </p:sp>
      <p:pic>
        <p:nvPicPr>
          <p:cNvPr id="9" name="Picture 8"/>
          <p:cNvPicPr/>
          <p:nvPr/>
        </p:nvPicPr>
        <p:blipFill>
          <a:blip r:embed="rId2"/>
          <a:stretch>
            <a:fillRect/>
          </a:stretch>
        </p:blipFill>
        <p:spPr>
          <a:xfrm>
            <a:off x="3883659" y="2685415"/>
            <a:ext cx="2936241" cy="3570922"/>
          </a:xfrm>
          <a:prstGeom prst="rect">
            <a:avLst/>
          </a:prstGeom>
        </p:spPr>
      </p:pic>
      <p:pic>
        <p:nvPicPr>
          <p:cNvPr id="10" name="Picture 9"/>
          <p:cNvPicPr/>
          <p:nvPr/>
        </p:nvPicPr>
        <p:blipFill>
          <a:blip r:embed="rId3"/>
          <a:stretch>
            <a:fillRect/>
          </a:stretch>
        </p:blipFill>
        <p:spPr>
          <a:xfrm>
            <a:off x="652463" y="2685414"/>
            <a:ext cx="2915843" cy="3570923"/>
          </a:xfrm>
          <a:prstGeom prst="rect">
            <a:avLst/>
          </a:prstGeom>
        </p:spPr>
      </p:pic>
      <p:pic>
        <p:nvPicPr>
          <p:cNvPr id="11" name="Picture 10"/>
          <p:cNvPicPr/>
          <p:nvPr/>
        </p:nvPicPr>
        <p:blipFill>
          <a:blip r:embed="rId4"/>
          <a:stretch>
            <a:fillRect/>
          </a:stretch>
        </p:blipFill>
        <p:spPr>
          <a:xfrm>
            <a:off x="7124700" y="2685415"/>
            <a:ext cx="2926134" cy="3570922"/>
          </a:xfrm>
          <a:prstGeom prst="rect">
            <a:avLst/>
          </a:prstGeom>
        </p:spPr>
      </p:pic>
    </p:spTree>
    <p:extLst>
      <p:ext uri="{BB962C8B-B14F-4D97-AF65-F5344CB8AC3E}">
        <p14:creationId xmlns:p14="http://schemas.microsoft.com/office/powerpoint/2010/main" val="36362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757518"/>
            <a:ext cx="9404723" cy="1993920"/>
          </a:xfrm>
        </p:spPr>
        <p:txBody>
          <a:bodyPr/>
          <a:lstStyle/>
          <a:p>
            <a:r>
              <a:rPr lang="en-US" sz="2000" b="1" dirty="0"/>
              <a:t>The analyzer will automatically detect the </a:t>
            </a:r>
            <a:r>
              <a:rPr lang="en-US" sz="2000" b="1" dirty="0" err="1"/>
              <a:t>InfoWiFi</a:t>
            </a:r>
            <a:r>
              <a:rPr lang="en-US" sz="2000" b="1" dirty="0"/>
              <a:t> module when it turns back on</a:t>
            </a:r>
            <a:r>
              <a:rPr lang="en-US" sz="2000" b="1" dirty="0" smtClean="0"/>
              <a:t>.</a:t>
            </a:r>
            <a:br>
              <a:rPr lang="en-US" sz="2000" b="1" dirty="0" smtClean="0"/>
            </a:br>
            <a:r>
              <a:rPr lang="en-US" sz="2000" dirty="0" smtClean="0"/>
              <a:t/>
            </a:r>
            <a:br>
              <a:rPr lang="en-US" sz="2000" dirty="0" smtClean="0"/>
            </a:br>
            <a:r>
              <a:rPr lang="en-US" sz="2000" dirty="0" smtClean="0"/>
              <a:t>After the analyzer successfully completes the self-tests, it will be ready for testing when the display reads “</a:t>
            </a:r>
            <a:r>
              <a:rPr lang="en-US" sz="2000" b="1" dirty="0" smtClean="0"/>
              <a:t>INSERT TEST DEVICE OR DOUBLE-CLICK BUTTON FOR WALK AWAY MODE</a:t>
            </a:r>
            <a:r>
              <a:rPr lang="en-US" sz="2000" dirty="0" smtClean="0"/>
              <a:t>”.</a:t>
            </a:r>
            <a:endParaRPr lang="en-US" sz="2000" dirty="0"/>
          </a:p>
        </p:txBody>
      </p:sp>
      <p:pic>
        <p:nvPicPr>
          <p:cNvPr id="4" name="Content Placeholder 3"/>
          <p:cNvPicPr>
            <a:picLocks noGrp="1" noChangeAspect="1"/>
          </p:cNvPicPr>
          <p:nvPr>
            <p:ph idx="1"/>
          </p:nvPr>
        </p:nvPicPr>
        <p:blipFill>
          <a:blip r:embed="rId2"/>
          <a:stretch>
            <a:fillRect/>
          </a:stretch>
        </p:blipFill>
        <p:spPr>
          <a:xfrm>
            <a:off x="3408460" y="3031459"/>
            <a:ext cx="3945925" cy="3418767"/>
          </a:xfrm>
          <a:prstGeom prst="rect">
            <a:avLst/>
          </a:prstGeom>
        </p:spPr>
      </p:pic>
    </p:spTree>
    <p:extLst>
      <p:ext uri="{BB962C8B-B14F-4D97-AF65-F5344CB8AC3E}">
        <p14:creationId xmlns:p14="http://schemas.microsoft.com/office/powerpoint/2010/main" val="467396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1274</TotalTime>
  <Words>1401</Words>
  <Application>Microsoft Office PowerPoint</Application>
  <PresentationFormat>Widescreen</PresentationFormat>
  <Paragraphs>124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BD Veritor Plus</vt:lpstr>
      <vt:lpstr>THE BD VERITOR PLUS SYSTEM includes:  ▪ BD Veritor Plus analyzer with Reagent Verification Cartridge  ▪ Info WiFi module ▪ Printer ▪ Covid/FluA/FluB test kits</vt:lpstr>
      <vt:lpstr>BD VERITOR PLUS ANALYZER  The BD Veritor Plus Analyzer is a digital immunoassay instrument. The Analyzer supports the use of different assays by reading an assay-specific barcode on the test device. The instrument communicates status and results to the operator via a liquid crystal display (LCD). It also can send results to a connected printer. </vt:lpstr>
      <vt:lpstr>BD VERITOR PLUS EXPIRATON DATE  The BD Veritor Plus analyzer has a manufacturer expiration date printed on the back of it. However, once the analyzer is turned on, there is a 24 month or 3500 tests limit for the analyzer (or the manufacturer expiration date if that is earlier).   The analyzer will keep track and will display an hourglass icon if the in-use expiration is approaching.</vt:lpstr>
      <vt:lpstr>TURNING THE ANALYZER OFF AND ON  The BD Veritor Plus Analyzer has a single blue power button on its front panel.   To power on the analyzer, press the power button once and the analyzer will turn on and go through a self-test.  To power off the Analyzer, depress the power button for at least half a second and release.</vt:lpstr>
      <vt:lpstr>BD VERITOR INFO WIFI MODULE  We will be using the optional BD Veritor InfoWiFi module so that the analyzer can scan barcodes and communicate with a printer.  The InfoWiFi module is reusable and must be removed from the expired analyzer and installed in the new analyzer. </vt:lpstr>
      <vt:lpstr>INSTALLING THE INFO WIFI MODULE  Press and hold the blue power button briefly to turn the analyzer off, then turn the analyzer over being careful not to touch the power button.   Ensure that the power button is not accidentally pressed while the analyzer is upside-down. Power to the Analyzer should remain off during module installation. </vt:lpstr>
      <vt:lpstr>INSTALLING THE INFO WIFI MODULE  The analyzer must be OFF when changing the InfoWiFi module. Make sure you do not press the power button when changing the InfoWiFI module.</vt:lpstr>
      <vt:lpstr>The analyzer will automatically detect the InfoWiFi module when it turns back on.  After the analyzer successfully completes the self-tests, it will be ready for testing when the display reads “INSERT TEST DEVICE OR DOUBLE-CLICK BUTTON FOR WALK AWAY MODE”.</vt:lpstr>
      <vt:lpstr>READER VERIFICATION CARTRIDGE  A BD Veritor System Reader Verification Cartridge comes with each analyzer. Before a new analyzer is put into use, the Reader Verification Cartridge must be run to verify that the analyzer is functioning properly. This cartridge should be kept with the analyzer in case it is needed for training or troubleshooting.</vt:lpstr>
      <vt:lpstr>RUNNING THE SYSTEM VERIFICATION CARTRIDGE 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  VERIFY PASS must display in order to use the analyzer for controls or test samples.  If VERIFY FAIL is displayed, repeat the test. If it fails for a second time contact PointofCare@crhc.org for further guidance. </vt:lpstr>
      <vt:lpstr>TEST KITS FOR RAPID DETECTION OF SARS-CoV-2 &amp; Flu A+B  Test kits should be stored at 2–30 °C (35.6-86 °F). Do not freeze.  Reagents and devices must be at room temperature (15–30 °C, 59-86 °F) when used for testing. </vt:lpstr>
      <vt:lpstr>The following components are included in the BD Veritor System for Rapid Detection of SARS-CoV-2 &amp; Flu A+B test kit.</vt:lpstr>
      <vt:lpstr>Internal Quality Controls</vt:lpstr>
      <vt:lpstr>External Quality Control Swabs</vt:lpstr>
      <vt:lpstr>If the kit controls do not perform as expected, do not report patient results. Contact Point of Care in the Main Laboratory for guidance. </vt:lpstr>
      <vt:lpstr>There are 3 steps for BD Veritor samples:</vt:lpstr>
      <vt:lpstr>PowerPoint Presentation</vt:lpstr>
      <vt:lpstr>1. SAMPLE COLLECTION  - Insert the swab into one nostril of the patient. The swab tip should be inserted up to 2.5 cm (1 inch) from the edge of the nostril.  - Roll the swab 5 times along the mucosa inside the nostril to ensure that both mucus and cells are collected.  - Take at least 15 seconds to collect the specimen.   - Using the same swab, repeat this process for the other nostril to ensure an adequate sample is collected from both nasal cavities. - Withdraw the swab from the nasal cavity.  - The sample is now ready for processing.   The swab must be processed in the extraction reagent vial within one hour.      </vt:lpstr>
      <vt:lpstr>2. SAMPLE PROCESSING  1. Remove one extraction reagent tube and one BD Veritor System test device from its foil pouch immediately before  testing.   2. Remove and discard the cap from the extraction reagent tube.   3. Taking care not to splash contents out of the tube, insert the swab into the tube and plunge the swab up and down in the fluid for a minimum of 15 seconds.   4. While firmly squeezing the sides of the tube to extract the specimen from the head of the swab, remove the swab from the extraction reagent. Ensure Swab is above liquid level before squeezing and twist as you remove swab.   5. Press the attached tip firmly onto the extraction reagent tube containing the processed sample (threading or twisting is not required). Mix thoroughly by swirling or flicking the bottom of the tube.   After the swab has been processed in the extraction reagent and the tube has been capped, the sample must be added to the test device within 30 minutes   </vt:lpstr>
      <vt:lpstr>3. SAMPLE TESTING</vt:lpstr>
      <vt:lpstr>3. SAMPLE TESTING   There are two modes for testing using the BD Veritor Plus analyzer: </vt:lpstr>
      <vt:lpstr>3. SAMPLE TESTING</vt:lpstr>
      <vt:lpstr>Analyze Now Mode</vt:lpstr>
      <vt:lpstr>Walk Away Mode Analyzer must be plugged in to use Walk Away Mode.</vt:lpstr>
      <vt:lpstr>BARCODE SCANNING </vt:lpstr>
      <vt:lpstr>PRINTING RESULTS</vt:lpstr>
      <vt:lpstr>EXAMPLES OF TEST PRINTOUTS  Please note: Time is displayed in UTC (Universal Time Coordinated) which is 5 hours ahead of Eastern Standard Time (4 hours ahead during Daylight Savings Time). This is pre-programmed into the BD Veritor and cannot be changed.</vt:lpstr>
      <vt:lpstr>INTERPRETATION OF RESULTS Test results must NOT be read visually. The BD Veritor Plus analyzer must be used for interpretation of all test results.  The following chart shows the possible test results displayed by the BD Veritor and the interpretation for each one: </vt:lpstr>
      <vt:lpstr>INTERPRETATION OF RESULTS</vt:lpstr>
      <vt:lpstr>LIMITATIONS</vt:lpstr>
      <vt:lpstr>MAINTENANCE</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 Veritor Plus</dc:title>
  <dc:creator>Linda Rankins</dc:creator>
  <cp:lastModifiedBy>Linda Rankins</cp:lastModifiedBy>
  <cp:revision>99</cp:revision>
  <dcterms:created xsi:type="dcterms:W3CDTF">2022-08-26T14:49:58Z</dcterms:created>
  <dcterms:modified xsi:type="dcterms:W3CDTF">2022-11-03T16:40:54Z</dcterms:modified>
</cp:coreProperties>
</file>