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6" r:id="rId2"/>
    <p:sldId id="257" r:id="rId3"/>
    <p:sldId id="273" r:id="rId4"/>
    <p:sldId id="271" r:id="rId5"/>
    <p:sldId id="263" r:id="rId6"/>
    <p:sldId id="265" r:id="rId7"/>
    <p:sldId id="270" r:id="rId8"/>
    <p:sldId id="264" r:id="rId9"/>
    <p:sldId id="262" r:id="rId10"/>
    <p:sldId id="266" r:id="rId11"/>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FD8BFDBD-3508-4BCE-AB57-16A291898F8B}" type="datetimeFigureOut">
              <a:rPr lang="en-US" smtClean="0"/>
              <a:t>12/28/2022</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C4AF06C7-B686-45C0-9575-E1EA55725822}" type="slidenum">
              <a:rPr lang="en-US" smtClean="0"/>
              <a:t>‹#›</a:t>
            </a:fld>
            <a:endParaRPr lang="en-US"/>
          </a:p>
        </p:txBody>
      </p:sp>
    </p:spTree>
    <p:extLst>
      <p:ext uri="{BB962C8B-B14F-4D97-AF65-F5344CB8AC3E}">
        <p14:creationId xmlns:p14="http://schemas.microsoft.com/office/powerpoint/2010/main" val="1109186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BD7D6C-FB00-4308-95D2-2E5B5B1A6D84}" type="datetimeFigureOut">
              <a:rPr lang="en-US" smtClean="0"/>
              <a:t>12/28/2022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3183088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D7D6C-FB00-4308-95D2-2E5B5B1A6D84}" type="datetimeFigureOut">
              <a:rPr lang="en-US" smtClean="0"/>
              <a:t>12/28/2022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4034659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D7D6C-FB00-4308-95D2-2E5B5B1A6D84}" type="datetimeFigureOut">
              <a:rPr lang="en-US" smtClean="0"/>
              <a:t>12/28/2022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3124090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D7D6C-FB00-4308-95D2-2E5B5B1A6D84}" type="datetimeFigureOut">
              <a:rPr lang="en-US" smtClean="0"/>
              <a:t>12/28/2022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1539405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BD7D6C-FB00-4308-95D2-2E5B5B1A6D84}" type="datetimeFigureOut">
              <a:rPr lang="en-US" smtClean="0"/>
              <a:t>12/28/2022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93261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BD7D6C-FB00-4308-95D2-2E5B5B1A6D84}" type="datetimeFigureOut">
              <a:rPr lang="en-US" smtClean="0"/>
              <a:t>12/28/2022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4276610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BD7D6C-FB00-4308-95D2-2E5B5B1A6D84}" type="datetimeFigureOut">
              <a:rPr lang="en-US" smtClean="0"/>
              <a:t>12/28/2022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2425134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BD7D6C-FB00-4308-95D2-2E5B5B1A6D84}" type="datetimeFigureOut">
              <a:rPr lang="en-US" smtClean="0"/>
              <a:t>12/28/2022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1332265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D7D6C-FB00-4308-95D2-2E5B5B1A6D84}" type="datetimeFigureOut">
              <a:rPr lang="en-US" smtClean="0"/>
              <a:t>12/28/2022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1729394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D7D6C-FB00-4308-95D2-2E5B5B1A6D84}" type="datetimeFigureOut">
              <a:rPr lang="en-US" smtClean="0"/>
              <a:t>12/28/2022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4519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D7D6C-FB00-4308-95D2-2E5B5B1A6D84}" type="datetimeFigureOut">
              <a:rPr lang="en-US" smtClean="0"/>
              <a:t>12/28/2022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302335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D7D6C-FB00-4308-95D2-2E5B5B1A6D84}" type="datetimeFigureOut">
              <a:rPr lang="en-US" smtClean="0"/>
              <a:t>12/28/2022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14F16-09BC-4476-AA14-87DEA83A1002}" type="slidenum">
              <a:rPr lang="en-US" smtClean="0"/>
              <a:t>‹#›</a:t>
            </a:fld>
            <a:endParaRPr lang="en-US"/>
          </a:p>
        </p:txBody>
      </p:sp>
    </p:spTree>
    <p:extLst>
      <p:ext uri="{BB962C8B-B14F-4D97-AF65-F5344CB8AC3E}">
        <p14:creationId xmlns:p14="http://schemas.microsoft.com/office/powerpoint/2010/main" val="3700566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Gastroccult</a:t>
            </a:r>
            <a:r>
              <a:rPr lang="en-US" dirty="0" smtClean="0"/>
              <a:t> Testing</a:t>
            </a:r>
            <a:endParaRPr lang="en-US" dirty="0"/>
          </a:p>
        </p:txBody>
      </p:sp>
      <p:sp>
        <p:nvSpPr>
          <p:cNvPr id="3" name="Subtitle 2"/>
          <p:cNvSpPr>
            <a:spLocks noGrp="1"/>
          </p:cNvSpPr>
          <p:nvPr>
            <p:ph type="subTitle" idx="1"/>
          </p:nvPr>
        </p:nvSpPr>
        <p:spPr/>
        <p:txBody>
          <a:bodyPr/>
          <a:lstStyle/>
          <a:p>
            <a:r>
              <a:rPr lang="en-US" dirty="0" smtClean="0"/>
              <a:t>Gastric Occult Blood Testing</a:t>
            </a:r>
            <a:endParaRPr lang="en-US" dirty="0"/>
          </a:p>
        </p:txBody>
      </p:sp>
    </p:spTree>
    <p:extLst>
      <p:ext uri="{BB962C8B-B14F-4D97-AF65-F5344CB8AC3E}">
        <p14:creationId xmlns:p14="http://schemas.microsoft.com/office/powerpoint/2010/main" val="395523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ED Supplies for Fecal Occult Blood </a:t>
            </a:r>
            <a:r>
              <a:rPr lang="en-US" smtClean="0"/>
              <a:t>and </a:t>
            </a:r>
            <a:r>
              <a:rPr lang="en-US" smtClean="0"/>
              <a:t>Gastric </a:t>
            </a:r>
            <a:r>
              <a:rPr lang="en-US" dirty="0" smtClean="0"/>
              <a:t>Occult Blood testing</a:t>
            </a:r>
            <a:endParaRPr lang="en-US" dirty="0"/>
          </a:p>
        </p:txBody>
      </p:sp>
      <p:sp>
        <p:nvSpPr>
          <p:cNvPr id="3" name="Content Placeholder 2"/>
          <p:cNvSpPr>
            <a:spLocks noGrp="1"/>
          </p:cNvSpPr>
          <p:nvPr>
            <p:ph idx="1"/>
          </p:nvPr>
        </p:nvSpPr>
        <p:spPr/>
        <p:txBody>
          <a:bodyPr>
            <a:normAutofit/>
          </a:bodyPr>
          <a:lstStyle/>
          <a:p>
            <a:pPr algn="ctr"/>
            <a:r>
              <a:rPr lang="en-US" sz="4800" dirty="0"/>
              <a:t>Supplies must be ordered via </a:t>
            </a:r>
            <a:r>
              <a:rPr lang="en-US" sz="4800" dirty="0" err="1"/>
              <a:t>Logi</a:t>
            </a:r>
            <a:r>
              <a:rPr lang="en-US" sz="4800" dirty="0"/>
              <a:t>-D </a:t>
            </a:r>
            <a:endParaRPr lang="en-US" sz="4800" dirty="0" smtClean="0"/>
          </a:p>
          <a:p>
            <a:pPr algn="ctr"/>
            <a:r>
              <a:rPr lang="en-US" sz="4800" dirty="0" smtClean="0"/>
              <a:t>Or contact Materials Management</a:t>
            </a:r>
          </a:p>
          <a:p>
            <a:pPr algn="ctr"/>
            <a:r>
              <a:rPr lang="en-US" sz="4800" dirty="0" smtClean="0"/>
              <a:t>POCT/Main Lab doesn’t keep ED supply</a:t>
            </a:r>
            <a:endParaRPr lang="en-US" sz="4800" dirty="0"/>
          </a:p>
        </p:txBody>
      </p:sp>
    </p:spTree>
    <p:extLst>
      <p:ext uri="{BB962C8B-B14F-4D97-AF65-F5344CB8AC3E}">
        <p14:creationId xmlns:p14="http://schemas.microsoft.com/office/powerpoint/2010/main" val="1871723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Supplies needed: </a:t>
            </a:r>
            <a:br>
              <a:rPr lang="en-US" dirty="0" smtClean="0"/>
            </a:br>
            <a:r>
              <a:rPr lang="en-US" dirty="0" smtClean="0"/>
              <a:t>	</a:t>
            </a:r>
            <a:r>
              <a:rPr lang="en-US" sz="3300" dirty="0" err="1" smtClean="0"/>
              <a:t>Gastroccult</a:t>
            </a:r>
            <a:r>
              <a:rPr lang="en-US" sz="3300" dirty="0" smtClean="0"/>
              <a:t> Cards</a:t>
            </a:r>
            <a:br>
              <a:rPr lang="en-US" sz="3300" dirty="0" smtClean="0"/>
            </a:br>
            <a:r>
              <a:rPr lang="en-US" sz="3300" dirty="0" smtClean="0"/>
              <a:t>	</a:t>
            </a:r>
            <a:r>
              <a:rPr lang="en-US" sz="3300" dirty="0" err="1" smtClean="0"/>
              <a:t>Gastroccult</a:t>
            </a:r>
            <a:r>
              <a:rPr lang="en-US" sz="3300" dirty="0" smtClean="0"/>
              <a:t> Developer</a:t>
            </a:r>
            <a:br>
              <a:rPr lang="en-US" sz="3300" dirty="0" smtClean="0"/>
            </a:br>
            <a:r>
              <a:rPr lang="en-US" sz="3300" dirty="0" smtClean="0"/>
              <a:t>	Syringe or Applicator Stick</a:t>
            </a:r>
            <a:endParaRPr lang="en-US" sz="3300" dirty="0"/>
          </a:p>
        </p:txBody>
      </p:sp>
      <p:pic>
        <p:nvPicPr>
          <p:cNvPr id="6" name="Content Placeholder 5"/>
          <p:cNvPicPr>
            <a:picLocks noGrp="1" noChangeAspect="1"/>
          </p:cNvPicPr>
          <p:nvPr>
            <p:ph idx="1"/>
          </p:nvPr>
        </p:nvPicPr>
        <p:blipFill>
          <a:blip r:embed="rId2"/>
          <a:stretch>
            <a:fillRect/>
          </a:stretch>
        </p:blipFill>
        <p:spPr>
          <a:xfrm>
            <a:off x="1039382" y="2594919"/>
            <a:ext cx="3929166" cy="2648229"/>
          </a:xfrm>
          <a:prstGeom prst="rect">
            <a:avLst/>
          </a:prstGeom>
        </p:spPr>
      </p:pic>
      <p:pic>
        <p:nvPicPr>
          <p:cNvPr id="7" name="Picture 6"/>
          <p:cNvPicPr>
            <a:picLocks noChangeAspect="1"/>
          </p:cNvPicPr>
          <p:nvPr/>
        </p:nvPicPr>
        <p:blipFill>
          <a:blip r:embed="rId3"/>
          <a:stretch>
            <a:fillRect/>
          </a:stretch>
        </p:blipFill>
        <p:spPr>
          <a:xfrm>
            <a:off x="6317906" y="2421925"/>
            <a:ext cx="2741899" cy="2667794"/>
          </a:xfrm>
          <a:prstGeom prst="rect">
            <a:avLst/>
          </a:prstGeom>
        </p:spPr>
      </p:pic>
    </p:spTree>
    <p:extLst>
      <p:ext uri="{BB962C8B-B14F-4D97-AF65-F5344CB8AC3E}">
        <p14:creationId xmlns:p14="http://schemas.microsoft.com/office/powerpoint/2010/main" val="2306554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dirty="0" smtClean="0"/>
              <a:t>***Special Note***</a:t>
            </a:r>
            <a:endParaRPr lang="en-US" sz="8000" dirty="0"/>
          </a:p>
        </p:txBody>
      </p:sp>
      <p:sp>
        <p:nvSpPr>
          <p:cNvPr id="3" name="Content Placeholder 2"/>
          <p:cNvSpPr>
            <a:spLocks noGrp="1"/>
          </p:cNvSpPr>
          <p:nvPr>
            <p:ph idx="1"/>
          </p:nvPr>
        </p:nvSpPr>
        <p:spPr/>
        <p:txBody>
          <a:bodyPr>
            <a:normAutofit/>
          </a:bodyPr>
          <a:lstStyle/>
          <a:p>
            <a:r>
              <a:rPr lang="en-US" sz="4800" dirty="0" smtClean="0"/>
              <a:t>All developers must have expiration dates checked before use</a:t>
            </a:r>
          </a:p>
          <a:p>
            <a:r>
              <a:rPr lang="en-US" sz="4800" dirty="0" smtClean="0"/>
              <a:t>All cards must have expiration dates checked before use</a:t>
            </a:r>
          </a:p>
          <a:p>
            <a:r>
              <a:rPr lang="en-US" sz="4800" dirty="0" smtClean="0"/>
              <a:t>All tests performed must be ordered and resulted in patient EMR</a:t>
            </a:r>
            <a:endParaRPr lang="en-US" sz="4800" dirty="0"/>
          </a:p>
        </p:txBody>
      </p:sp>
    </p:spTree>
    <p:extLst>
      <p:ext uri="{BB962C8B-B14F-4D97-AF65-F5344CB8AC3E}">
        <p14:creationId xmlns:p14="http://schemas.microsoft.com/office/powerpoint/2010/main" val="1510928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 each card with patient information</a:t>
            </a:r>
            <a:endParaRPr lang="en-US" dirty="0"/>
          </a:p>
        </p:txBody>
      </p:sp>
      <p:pic>
        <p:nvPicPr>
          <p:cNvPr id="4" name="Content Placeholder 3"/>
          <p:cNvPicPr>
            <a:picLocks noGrp="1" noChangeAspect="1"/>
          </p:cNvPicPr>
          <p:nvPr>
            <p:ph idx="1"/>
          </p:nvPr>
        </p:nvPicPr>
        <p:blipFill>
          <a:blip r:embed="rId2"/>
          <a:stretch>
            <a:fillRect/>
          </a:stretch>
        </p:blipFill>
        <p:spPr>
          <a:xfrm>
            <a:off x="3509962" y="2062956"/>
            <a:ext cx="5172075" cy="3876675"/>
          </a:xfrm>
          <a:prstGeom prst="rect">
            <a:avLst/>
          </a:prstGeom>
        </p:spPr>
      </p:pic>
      <p:sp>
        <p:nvSpPr>
          <p:cNvPr id="5" name="Right Arrow 4"/>
          <p:cNvSpPr/>
          <p:nvPr/>
        </p:nvSpPr>
        <p:spPr>
          <a:xfrm>
            <a:off x="2866767" y="3990450"/>
            <a:ext cx="1618736" cy="2100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866768" y="4206694"/>
            <a:ext cx="1618735" cy="2594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4834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13102"/>
          </a:xfrm>
        </p:spPr>
        <p:txBody>
          <a:bodyPr>
            <a:noAutofit/>
          </a:bodyPr>
          <a:lstStyle/>
          <a:p>
            <a:r>
              <a:rPr lang="en-US" sz="2800" dirty="0" smtClean="0"/>
              <a:t>Applying specimen from a syringe:</a:t>
            </a:r>
            <a:br>
              <a:rPr lang="en-US" sz="2800" dirty="0" smtClean="0"/>
            </a:br>
            <a:r>
              <a:rPr lang="en-US" sz="2800" dirty="0" smtClean="0"/>
              <a:t>	Open front cover when ready to add specimen</a:t>
            </a:r>
            <a:br>
              <a:rPr lang="en-US" sz="2800" dirty="0" smtClean="0"/>
            </a:br>
            <a:r>
              <a:rPr lang="en-US" sz="2800" dirty="0"/>
              <a:t>	</a:t>
            </a:r>
            <a:r>
              <a:rPr lang="en-US" sz="2800" dirty="0" smtClean="0"/>
              <a:t>Add one (1) drop of specimen to the pH Test Area</a:t>
            </a:r>
            <a:br>
              <a:rPr lang="en-US" sz="2800" dirty="0" smtClean="0"/>
            </a:br>
            <a:r>
              <a:rPr lang="en-US" sz="2800" dirty="0" smtClean="0"/>
              <a:t>	Add one (1) drop of specimen to the </a:t>
            </a:r>
            <a:r>
              <a:rPr lang="en-US" sz="2800" dirty="0" err="1" smtClean="0"/>
              <a:t>Gastroccult</a:t>
            </a:r>
            <a:r>
              <a:rPr lang="en-US" sz="2800" dirty="0" smtClean="0"/>
              <a:t> Test Area</a:t>
            </a:r>
            <a:br>
              <a:rPr lang="en-US" sz="2800" dirty="0" smtClean="0"/>
            </a:br>
            <a:endParaRPr lang="en-US" sz="2800" dirty="0"/>
          </a:p>
        </p:txBody>
      </p:sp>
      <p:pic>
        <p:nvPicPr>
          <p:cNvPr id="4" name="Content Placeholder 3"/>
          <p:cNvPicPr>
            <a:picLocks noGrp="1" noChangeAspect="1"/>
          </p:cNvPicPr>
          <p:nvPr>
            <p:ph idx="1"/>
          </p:nvPr>
        </p:nvPicPr>
        <p:blipFill>
          <a:blip r:embed="rId2"/>
          <a:stretch>
            <a:fillRect/>
          </a:stretch>
        </p:blipFill>
        <p:spPr>
          <a:xfrm>
            <a:off x="838200" y="2286386"/>
            <a:ext cx="3563534" cy="3401283"/>
          </a:xfrm>
          <a:prstGeom prst="rect">
            <a:avLst/>
          </a:prstGeom>
        </p:spPr>
      </p:pic>
      <p:pic>
        <p:nvPicPr>
          <p:cNvPr id="5" name="Picture 4"/>
          <p:cNvPicPr>
            <a:picLocks noChangeAspect="1"/>
          </p:cNvPicPr>
          <p:nvPr/>
        </p:nvPicPr>
        <p:blipFill>
          <a:blip r:embed="rId3"/>
          <a:stretch>
            <a:fillRect/>
          </a:stretch>
        </p:blipFill>
        <p:spPr>
          <a:xfrm>
            <a:off x="6379307" y="2286386"/>
            <a:ext cx="3839732" cy="3434623"/>
          </a:xfrm>
          <a:prstGeom prst="rect">
            <a:avLst/>
          </a:prstGeom>
        </p:spPr>
      </p:pic>
    </p:spTree>
    <p:extLst>
      <p:ext uri="{BB962C8B-B14F-4D97-AF65-F5344CB8AC3E}">
        <p14:creationId xmlns:p14="http://schemas.microsoft.com/office/powerpoint/2010/main" val="1511165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49026"/>
          </a:xfrm>
        </p:spPr>
        <p:txBody>
          <a:bodyPr>
            <a:noAutofit/>
          </a:bodyPr>
          <a:lstStyle/>
          <a:p>
            <a:r>
              <a:rPr lang="en-US" sz="2800" dirty="0" smtClean="0"/>
              <a:t>Applying specimen from applicator provided:</a:t>
            </a:r>
            <a:br>
              <a:rPr lang="en-US" sz="2800" dirty="0" smtClean="0"/>
            </a:br>
            <a:r>
              <a:rPr lang="en-US" sz="2800" dirty="0"/>
              <a:t>	</a:t>
            </a:r>
            <a:r>
              <a:rPr lang="en-US" sz="2800" dirty="0" smtClean="0"/>
              <a:t>Open </a:t>
            </a:r>
            <a:r>
              <a:rPr lang="en-US" sz="2800" dirty="0"/>
              <a:t>front cover when ready to add specimen</a:t>
            </a:r>
            <a:br>
              <a:rPr lang="en-US" sz="2800" dirty="0"/>
            </a:br>
            <a:r>
              <a:rPr lang="en-US" sz="2800" dirty="0" smtClean="0"/>
              <a:t>	Apply specimen </a:t>
            </a:r>
            <a:r>
              <a:rPr lang="en-US" sz="2800" dirty="0"/>
              <a:t>to the pH Test Area</a:t>
            </a:r>
            <a:br>
              <a:rPr lang="en-US" sz="2800" dirty="0"/>
            </a:br>
            <a:r>
              <a:rPr lang="en-US" sz="2800" dirty="0" smtClean="0"/>
              <a:t>	Apply specimen </a:t>
            </a:r>
            <a:r>
              <a:rPr lang="en-US" sz="2800" dirty="0"/>
              <a:t>to the </a:t>
            </a:r>
            <a:r>
              <a:rPr lang="en-US" sz="2800" dirty="0" err="1"/>
              <a:t>Gastroccult</a:t>
            </a:r>
            <a:r>
              <a:rPr lang="en-US" sz="2800" dirty="0"/>
              <a:t> Test Area</a:t>
            </a:r>
          </a:p>
        </p:txBody>
      </p:sp>
      <p:pic>
        <p:nvPicPr>
          <p:cNvPr id="4" name="Content Placeholder 3"/>
          <p:cNvPicPr>
            <a:picLocks noGrp="1" noChangeAspect="1"/>
          </p:cNvPicPr>
          <p:nvPr>
            <p:ph idx="1"/>
          </p:nvPr>
        </p:nvPicPr>
        <p:blipFill>
          <a:blip r:embed="rId2"/>
          <a:stretch>
            <a:fillRect/>
          </a:stretch>
        </p:blipFill>
        <p:spPr>
          <a:xfrm>
            <a:off x="2211401" y="2489027"/>
            <a:ext cx="2999492" cy="2889754"/>
          </a:xfrm>
          <a:prstGeom prst="rect">
            <a:avLst/>
          </a:prstGeom>
        </p:spPr>
      </p:pic>
      <p:pic>
        <p:nvPicPr>
          <p:cNvPr id="5" name="Picture 4"/>
          <p:cNvPicPr>
            <a:picLocks noChangeAspect="1"/>
          </p:cNvPicPr>
          <p:nvPr/>
        </p:nvPicPr>
        <p:blipFill>
          <a:blip r:embed="rId3"/>
          <a:stretch>
            <a:fillRect/>
          </a:stretch>
        </p:blipFill>
        <p:spPr>
          <a:xfrm>
            <a:off x="7142400" y="2489027"/>
            <a:ext cx="3097036" cy="2975106"/>
          </a:xfrm>
          <a:prstGeom prst="rect">
            <a:avLst/>
          </a:prstGeom>
        </p:spPr>
      </p:pic>
    </p:spTree>
    <p:extLst>
      <p:ext uri="{BB962C8B-B14F-4D97-AF65-F5344CB8AC3E}">
        <p14:creationId xmlns:p14="http://schemas.microsoft.com/office/powerpoint/2010/main" val="2077406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05080"/>
          </a:xfrm>
        </p:spPr>
        <p:txBody>
          <a:bodyPr>
            <a:noAutofit/>
          </a:bodyPr>
          <a:lstStyle/>
          <a:p>
            <a:r>
              <a:rPr lang="en-US" sz="2800" dirty="0" smtClean="0"/>
              <a:t>Determine the pH of the sample by visual comparison of pH Test Area to pH Color Comparators.</a:t>
            </a:r>
            <a:br>
              <a:rPr lang="en-US" sz="2800" dirty="0" smtClean="0"/>
            </a:br>
            <a:r>
              <a:rPr lang="en-US" sz="2800" dirty="0" smtClean="0"/>
              <a:t/>
            </a:r>
            <a:br>
              <a:rPr lang="en-US" sz="2800" dirty="0" smtClean="0"/>
            </a:br>
            <a:r>
              <a:rPr lang="en-US" sz="2800" dirty="0" smtClean="0"/>
              <a:t>Read pH results </a:t>
            </a:r>
            <a:r>
              <a:rPr lang="en-US" sz="2800" b="1" dirty="0" smtClean="0"/>
              <a:t>within 30 seconds </a:t>
            </a:r>
            <a:r>
              <a:rPr lang="en-US" sz="2800" dirty="0" smtClean="0"/>
              <a:t>after applying the sample.</a:t>
            </a:r>
            <a:endParaRPr lang="en-US" sz="2800" dirty="0"/>
          </a:p>
        </p:txBody>
      </p:sp>
      <p:pic>
        <p:nvPicPr>
          <p:cNvPr id="4" name="Content Placeholder 3"/>
          <p:cNvPicPr>
            <a:picLocks noGrp="1" noChangeAspect="1"/>
          </p:cNvPicPr>
          <p:nvPr>
            <p:ph idx="1"/>
          </p:nvPr>
        </p:nvPicPr>
        <p:blipFill>
          <a:blip r:embed="rId2"/>
          <a:stretch>
            <a:fillRect/>
          </a:stretch>
        </p:blipFill>
        <p:spPr>
          <a:xfrm>
            <a:off x="7144522" y="3464311"/>
            <a:ext cx="1733550" cy="695325"/>
          </a:xfrm>
          <a:prstGeom prst="rect">
            <a:avLst/>
          </a:prstGeom>
        </p:spPr>
      </p:pic>
      <p:pic>
        <p:nvPicPr>
          <p:cNvPr id="5" name="Picture 4"/>
          <p:cNvPicPr>
            <a:picLocks noChangeAspect="1"/>
          </p:cNvPicPr>
          <p:nvPr/>
        </p:nvPicPr>
        <p:blipFill>
          <a:blip r:embed="rId3"/>
          <a:stretch>
            <a:fillRect/>
          </a:stretch>
        </p:blipFill>
        <p:spPr>
          <a:xfrm>
            <a:off x="2500441" y="2939642"/>
            <a:ext cx="2495550" cy="1752600"/>
          </a:xfrm>
          <a:prstGeom prst="rect">
            <a:avLst/>
          </a:prstGeom>
        </p:spPr>
      </p:pic>
      <p:sp>
        <p:nvSpPr>
          <p:cNvPr id="6" name="Right Arrow 5"/>
          <p:cNvSpPr/>
          <p:nvPr/>
        </p:nvSpPr>
        <p:spPr>
          <a:xfrm>
            <a:off x="3459892" y="3385977"/>
            <a:ext cx="827903" cy="1646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8878072" y="3811973"/>
            <a:ext cx="894062" cy="1723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242354" y="3385977"/>
            <a:ext cx="1655805" cy="923330"/>
          </a:xfrm>
          <a:prstGeom prst="rect">
            <a:avLst/>
          </a:prstGeom>
          <a:noFill/>
        </p:spPr>
        <p:txBody>
          <a:bodyPr wrap="square" rtlCol="0">
            <a:spAutoFit/>
          </a:bodyPr>
          <a:lstStyle/>
          <a:p>
            <a:r>
              <a:rPr lang="en-US" dirty="0" smtClean="0"/>
              <a:t>Compare &amp; read within 30 seconds</a:t>
            </a:r>
            <a:endParaRPr lang="en-US" dirty="0"/>
          </a:p>
        </p:txBody>
      </p:sp>
      <p:sp>
        <p:nvSpPr>
          <p:cNvPr id="3" name="Oval 2"/>
          <p:cNvSpPr/>
          <p:nvPr/>
        </p:nvSpPr>
        <p:spPr>
          <a:xfrm>
            <a:off x="3212757" y="3126259"/>
            <a:ext cx="1940011" cy="8580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006281" y="3385977"/>
            <a:ext cx="2765853" cy="10377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632886" y="2793425"/>
            <a:ext cx="1519882" cy="369332"/>
          </a:xfrm>
          <a:prstGeom prst="rect">
            <a:avLst/>
          </a:prstGeom>
          <a:noFill/>
        </p:spPr>
        <p:txBody>
          <a:bodyPr wrap="square" rtlCol="0">
            <a:spAutoFit/>
          </a:bodyPr>
          <a:lstStyle/>
          <a:p>
            <a:r>
              <a:rPr lang="en-US" dirty="0" smtClean="0"/>
              <a:t>pH Test Area</a:t>
            </a:r>
            <a:endParaRPr lang="en-US" dirty="0"/>
          </a:p>
        </p:txBody>
      </p:sp>
    </p:spTree>
    <p:extLst>
      <p:ext uri="{BB962C8B-B14F-4D97-AF65-F5344CB8AC3E}">
        <p14:creationId xmlns:p14="http://schemas.microsoft.com/office/powerpoint/2010/main" val="2180211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638"/>
            <a:ext cx="10515600" cy="2667217"/>
          </a:xfrm>
        </p:spPr>
        <p:txBody>
          <a:bodyPr>
            <a:normAutofit/>
          </a:bodyPr>
          <a:lstStyle/>
          <a:p>
            <a:r>
              <a:rPr lang="en-US" sz="2000" dirty="0" smtClean="0"/>
              <a:t>Apply </a:t>
            </a:r>
            <a:r>
              <a:rPr lang="en-US" sz="2000" b="1" dirty="0" smtClean="0"/>
              <a:t>two</a:t>
            </a:r>
            <a:r>
              <a:rPr lang="en-US" sz="2000" dirty="0" smtClean="0"/>
              <a:t> (2) drops of </a:t>
            </a:r>
            <a:r>
              <a:rPr lang="en-US" sz="2000" dirty="0" err="1" smtClean="0"/>
              <a:t>Gastroccult</a:t>
            </a:r>
            <a:r>
              <a:rPr lang="en-US" sz="2000" dirty="0" smtClean="0"/>
              <a:t> Developer directly over the sample in the </a:t>
            </a:r>
            <a:r>
              <a:rPr lang="en-US" sz="2000" dirty="0" err="1" smtClean="0"/>
              <a:t>Gastroccult</a:t>
            </a:r>
            <a:r>
              <a:rPr lang="en-US" sz="2000" dirty="0" smtClean="0"/>
              <a:t> Test Area.</a:t>
            </a:r>
            <a:br>
              <a:rPr lang="en-US" sz="2000" dirty="0" smtClean="0"/>
            </a:br>
            <a:r>
              <a:rPr lang="en-US" sz="2000" dirty="0" smtClean="0"/>
              <a:t>Read Occult blood results </a:t>
            </a:r>
            <a:r>
              <a:rPr lang="en-US" sz="2000" b="1" dirty="0" smtClean="0"/>
              <a:t>within 60 seconds. </a:t>
            </a:r>
            <a:br>
              <a:rPr lang="en-US" sz="2000" b="1" dirty="0" smtClean="0"/>
            </a:br>
            <a:r>
              <a:rPr lang="en-US" sz="2000" dirty="0"/>
              <a:t/>
            </a:r>
            <a:br>
              <a:rPr lang="en-US" sz="2000" dirty="0"/>
            </a:br>
            <a:r>
              <a:rPr lang="en-US" sz="2000" dirty="0" smtClean="0"/>
              <a:t>Add </a:t>
            </a:r>
            <a:r>
              <a:rPr lang="en-US" sz="2000" b="1" dirty="0" smtClean="0"/>
              <a:t>one</a:t>
            </a:r>
            <a:r>
              <a:rPr lang="en-US" sz="2000" dirty="0" smtClean="0"/>
              <a:t> (1) drop of </a:t>
            </a:r>
            <a:r>
              <a:rPr lang="en-US" sz="2000" dirty="0" err="1" smtClean="0"/>
              <a:t>Gastroccult</a:t>
            </a:r>
            <a:r>
              <a:rPr lang="en-US" sz="2000" dirty="0" smtClean="0"/>
              <a:t> </a:t>
            </a:r>
            <a:r>
              <a:rPr lang="en-US" sz="2000" dirty="0" smtClean="0"/>
              <a:t>Developer between the positive and the negative Performance Monitors areas (internal QC). Interpret the Performance Monitors results </a:t>
            </a:r>
            <a:r>
              <a:rPr lang="en-US" sz="2000" b="1" dirty="0" smtClean="0"/>
              <a:t>within 10 seconds</a:t>
            </a:r>
            <a:r>
              <a:rPr lang="en-US" sz="2000" dirty="0" smtClean="0"/>
              <a:t>. DO NOT use the intensity or shade of blue color of the positive Performance Monitors area in evaluating occult blood test results. </a:t>
            </a:r>
            <a:r>
              <a:rPr lang="en-US" sz="2000" dirty="0" smtClean="0"/>
              <a:t>The</a:t>
            </a:r>
            <a:r>
              <a:rPr lang="en-US" sz="2000" dirty="0" smtClean="0"/>
              <a:t> </a:t>
            </a:r>
            <a:r>
              <a:rPr lang="en-US" sz="2000" dirty="0"/>
              <a:t>P</a:t>
            </a:r>
            <a:r>
              <a:rPr lang="en-US" sz="2000" dirty="0" smtClean="0"/>
              <a:t>ositive Performance Monitor result must be positive (blue</a:t>
            </a:r>
            <a:r>
              <a:rPr lang="en-US" sz="2000" dirty="0"/>
              <a:t>) and </a:t>
            </a:r>
            <a:r>
              <a:rPr lang="en-US" sz="2000" dirty="0" smtClean="0"/>
              <a:t>the </a:t>
            </a:r>
            <a:r>
              <a:rPr lang="en-US" sz="2000" dirty="0"/>
              <a:t>Negative Performance Monitor result must be negative (not </a:t>
            </a:r>
            <a:r>
              <a:rPr lang="en-US" sz="2000" dirty="0" smtClean="0"/>
              <a:t>blue) </a:t>
            </a:r>
            <a:r>
              <a:rPr lang="en-US" sz="2000" dirty="0"/>
              <a:t>in </a:t>
            </a:r>
            <a:r>
              <a:rPr lang="en-US" sz="2000" dirty="0" smtClean="0"/>
              <a:t>order for test to be </a:t>
            </a:r>
            <a:r>
              <a:rPr lang="en-US" sz="2000" dirty="0" smtClean="0"/>
              <a:t>valid. If </a:t>
            </a:r>
            <a:r>
              <a:rPr lang="en-US" sz="2000" dirty="0" smtClean="0"/>
              <a:t>not, repeat with a new card, checking expiration dates on both the card and the developer.</a:t>
            </a:r>
            <a:endParaRPr lang="en-US" sz="2000" b="1" dirty="0"/>
          </a:p>
        </p:txBody>
      </p:sp>
      <p:pic>
        <p:nvPicPr>
          <p:cNvPr id="5" name="Content Placeholder 4"/>
          <p:cNvPicPr>
            <a:picLocks noGrp="1" noChangeAspect="1"/>
          </p:cNvPicPr>
          <p:nvPr>
            <p:ph idx="1"/>
          </p:nvPr>
        </p:nvPicPr>
        <p:blipFill>
          <a:blip r:embed="rId2"/>
          <a:stretch>
            <a:fillRect/>
          </a:stretch>
        </p:blipFill>
        <p:spPr>
          <a:xfrm>
            <a:off x="4488978" y="3112061"/>
            <a:ext cx="3406990" cy="2756849"/>
          </a:xfrm>
          <a:prstGeom prst="rect">
            <a:avLst/>
          </a:prstGeom>
        </p:spPr>
      </p:pic>
      <p:pic>
        <p:nvPicPr>
          <p:cNvPr id="4" name="Picture 3"/>
          <p:cNvPicPr>
            <a:picLocks noChangeAspect="1"/>
          </p:cNvPicPr>
          <p:nvPr/>
        </p:nvPicPr>
        <p:blipFill>
          <a:blip r:embed="rId3"/>
          <a:stretch>
            <a:fillRect/>
          </a:stretch>
        </p:blipFill>
        <p:spPr>
          <a:xfrm>
            <a:off x="308533" y="3112061"/>
            <a:ext cx="3787624" cy="2722172"/>
          </a:xfrm>
          <a:prstGeom prst="rect">
            <a:avLst/>
          </a:prstGeom>
        </p:spPr>
      </p:pic>
      <p:pic>
        <p:nvPicPr>
          <p:cNvPr id="6" name="Picture 5"/>
          <p:cNvPicPr>
            <a:picLocks noChangeAspect="1"/>
          </p:cNvPicPr>
          <p:nvPr/>
        </p:nvPicPr>
        <p:blipFill>
          <a:blip r:embed="rId4"/>
          <a:stretch>
            <a:fillRect/>
          </a:stretch>
        </p:blipFill>
        <p:spPr>
          <a:xfrm>
            <a:off x="8288789" y="3112061"/>
            <a:ext cx="3330018" cy="2827931"/>
          </a:xfrm>
          <a:prstGeom prst="rect">
            <a:avLst/>
          </a:prstGeom>
        </p:spPr>
      </p:pic>
      <p:sp>
        <p:nvSpPr>
          <p:cNvPr id="3" name="Right Arrow 2"/>
          <p:cNvSpPr/>
          <p:nvPr/>
        </p:nvSpPr>
        <p:spPr>
          <a:xfrm>
            <a:off x="427982" y="4748662"/>
            <a:ext cx="778476" cy="284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7767" y="4379330"/>
            <a:ext cx="918905" cy="369332"/>
          </a:xfrm>
          <a:prstGeom prst="rect">
            <a:avLst/>
          </a:prstGeom>
          <a:noFill/>
        </p:spPr>
        <p:txBody>
          <a:bodyPr wrap="square" rtlCol="0">
            <a:spAutoFit/>
          </a:bodyPr>
          <a:lstStyle/>
          <a:p>
            <a:r>
              <a:rPr lang="en-US" dirty="0" smtClean="0"/>
              <a:t>2 Drops</a:t>
            </a:r>
            <a:endParaRPr lang="en-US" dirty="0"/>
          </a:p>
        </p:txBody>
      </p:sp>
      <p:sp>
        <p:nvSpPr>
          <p:cNvPr id="8" name="TextBox 7"/>
          <p:cNvSpPr txBox="1"/>
          <p:nvPr/>
        </p:nvSpPr>
        <p:spPr>
          <a:xfrm>
            <a:off x="4946822" y="4169051"/>
            <a:ext cx="1149178" cy="369332"/>
          </a:xfrm>
          <a:prstGeom prst="rect">
            <a:avLst/>
          </a:prstGeom>
          <a:noFill/>
        </p:spPr>
        <p:txBody>
          <a:bodyPr wrap="square" rtlCol="0">
            <a:spAutoFit/>
          </a:bodyPr>
          <a:lstStyle/>
          <a:p>
            <a:r>
              <a:rPr lang="en-US" dirty="0" smtClean="0"/>
              <a:t>1 Drop</a:t>
            </a:r>
            <a:endParaRPr lang="en-US" dirty="0"/>
          </a:p>
        </p:txBody>
      </p:sp>
      <p:sp>
        <p:nvSpPr>
          <p:cNvPr id="9" name="TextBox 8"/>
          <p:cNvSpPr txBox="1"/>
          <p:nvPr/>
        </p:nvSpPr>
        <p:spPr>
          <a:xfrm>
            <a:off x="8288789" y="3568886"/>
            <a:ext cx="1794325" cy="2031325"/>
          </a:xfrm>
          <a:prstGeom prst="rect">
            <a:avLst/>
          </a:prstGeom>
          <a:noFill/>
        </p:spPr>
        <p:txBody>
          <a:bodyPr wrap="square" rtlCol="0">
            <a:spAutoFit/>
          </a:bodyPr>
          <a:lstStyle/>
          <a:p>
            <a:r>
              <a:rPr lang="en-US" dirty="0" smtClean="0"/>
              <a:t>Internal QC must </a:t>
            </a:r>
            <a:r>
              <a:rPr lang="en-US" dirty="0" smtClean="0"/>
              <a:t>be blue</a:t>
            </a:r>
            <a:r>
              <a:rPr lang="en-US" dirty="0"/>
              <a:t> </a:t>
            </a:r>
            <a:r>
              <a:rPr lang="en-US" dirty="0" smtClean="0"/>
              <a:t>(for positive QC) and not blue (for negative QC)</a:t>
            </a:r>
            <a:r>
              <a:rPr lang="en-US" dirty="0" smtClean="0"/>
              <a:t> for </a:t>
            </a:r>
            <a:r>
              <a:rPr lang="en-US" dirty="0" smtClean="0"/>
              <a:t>patient </a:t>
            </a:r>
            <a:r>
              <a:rPr lang="en-US" dirty="0" smtClean="0"/>
              <a:t>results to be valid.</a:t>
            </a:r>
            <a:endParaRPr lang="en-US" dirty="0"/>
          </a:p>
        </p:txBody>
      </p:sp>
    </p:spTree>
    <p:extLst>
      <p:ext uri="{BB962C8B-B14F-4D97-AF65-F5344CB8AC3E}">
        <p14:creationId xmlns:p14="http://schemas.microsoft.com/office/powerpoint/2010/main" val="4091471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Positive patient results will turn any shade of blue.</a:t>
            </a:r>
            <a:br>
              <a:rPr lang="en-US" sz="3200" dirty="0" smtClean="0"/>
            </a:br>
            <a:r>
              <a:rPr lang="en-US" sz="3200" dirty="0" smtClean="0"/>
              <a:t>Negative patient results will NOT have any shade of blue.</a:t>
            </a:r>
            <a:endParaRPr lang="en-US" sz="3200" dirty="0"/>
          </a:p>
        </p:txBody>
      </p:sp>
      <p:pic>
        <p:nvPicPr>
          <p:cNvPr id="4" name="Content Placeholder 3"/>
          <p:cNvPicPr>
            <a:picLocks noGrp="1" noChangeAspect="1"/>
          </p:cNvPicPr>
          <p:nvPr>
            <p:ph idx="1"/>
          </p:nvPr>
        </p:nvPicPr>
        <p:blipFill>
          <a:blip r:embed="rId2"/>
          <a:stretch>
            <a:fillRect/>
          </a:stretch>
        </p:blipFill>
        <p:spPr>
          <a:xfrm>
            <a:off x="253908" y="2023333"/>
            <a:ext cx="5074640" cy="2820516"/>
          </a:xfrm>
          <a:prstGeom prst="rect">
            <a:avLst/>
          </a:prstGeom>
        </p:spPr>
      </p:pic>
      <p:pic>
        <p:nvPicPr>
          <p:cNvPr id="5" name="Picture 4"/>
          <p:cNvPicPr>
            <a:picLocks noChangeAspect="1"/>
          </p:cNvPicPr>
          <p:nvPr/>
        </p:nvPicPr>
        <p:blipFill>
          <a:blip r:embed="rId3"/>
          <a:stretch>
            <a:fillRect/>
          </a:stretch>
        </p:blipFill>
        <p:spPr>
          <a:xfrm>
            <a:off x="6456792" y="2023333"/>
            <a:ext cx="4765474" cy="2638124"/>
          </a:xfrm>
          <a:prstGeom prst="rect">
            <a:avLst/>
          </a:prstGeom>
        </p:spPr>
      </p:pic>
      <p:sp>
        <p:nvSpPr>
          <p:cNvPr id="3" name="TextBox 2"/>
          <p:cNvSpPr txBox="1"/>
          <p:nvPr/>
        </p:nvSpPr>
        <p:spPr>
          <a:xfrm>
            <a:off x="568411" y="5350476"/>
            <a:ext cx="4572000" cy="383059"/>
          </a:xfrm>
          <a:prstGeom prst="rect">
            <a:avLst/>
          </a:prstGeom>
          <a:noFill/>
        </p:spPr>
        <p:txBody>
          <a:bodyPr wrap="square" rtlCol="0">
            <a:spAutoFit/>
          </a:bodyPr>
          <a:lstStyle/>
          <a:p>
            <a:pPr algn="ctr"/>
            <a:r>
              <a:rPr lang="en-US" dirty="0" smtClean="0"/>
              <a:t>Positive </a:t>
            </a:r>
            <a:r>
              <a:rPr lang="en-US" dirty="0"/>
              <a:t>p</a:t>
            </a:r>
            <a:r>
              <a:rPr lang="en-US" dirty="0" smtClean="0"/>
              <a:t>atient result</a:t>
            </a:r>
            <a:endParaRPr lang="en-US" dirty="0"/>
          </a:p>
        </p:txBody>
      </p:sp>
      <p:sp>
        <p:nvSpPr>
          <p:cNvPr id="6" name="TextBox 5"/>
          <p:cNvSpPr txBox="1"/>
          <p:nvPr/>
        </p:nvSpPr>
        <p:spPr>
          <a:xfrm>
            <a:off x="6610865" y="5350476"/>
            <a:ext cx="4843849" cy="369332"/>
          </a:xfrm>
          <a:prstGeom prst="rect">
            <a:avLst/>
          </a:prstGeom>
          <a:noFill/>
        </p:spPr>
        <p:txBody>
          <a:bodyPr wrap="square" rtlCol="0">
            <a:spAutoFit/>
          </a:bodyPr>
          <a:lstStyle/>
          <a:p>
            <a:pPr algn="ctr"/>
            <a:r>
              <a:rPr lang="en-US" dirty="0" smtClean="0"/>
              <a:t>Negative patient result</a:t>
            </a:r>
            <a:endParaRPr lang="en-US" dirty="0"/>
          </a:p>
        </p:txBody>
      </p:sp>
      <p:sp>
        <p:nvSpPr>
          <p:cNvPr id="7" name="Rectangle 6"/>
          <p:cNvSpPr/>
          <p:nvPr/>
        </p:nvSpPr>
        <p:spPr>
          <a:xfrm>
            <a:off x="7710616" y="3188043"/>
            <a:ext cx="1124465" cy="852616"/>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8338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TotalTime>
  <Words>178</Words>
  <Application>Microsoft Office PowerPoint</Application>
  <PresentationFormat>Widescreen</PresentationFormat>
  <Paragraphs>24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Gastroccult Testing</vt:lpstr>
      <vt:lpstr>Supplies needed:   Gastroccult Cards  Gastroccult Developer  Syringe or Applicator Stick</vt:lpstr>
      <vt:lpstr>***Special Note***</vt:lpstr>
      <vt:lpstr>Label each card with patient information</vt:lpstr>
      <vt:lpstr>Applying specimen from a syringe:  Open front cover when ready to add specimen  Add one (1) drop of specimen to the pH Test Area  Add one (1) drop of specimen to the Gastroccult Test Area </vt:lpstr>
      <vt:lpstr>Applying specimen from applicator provided:  Open front cover when ready to add specimen  Apply specimen to the pH Test Area  Apply specimen to the Gastroccult Test Area</vt:lpstr>
      <vt:lpstr>Determine the pH of the sample by visual comparison of pH Test Area to pH Color Comparators.  Read pH results within 30 seconds after applying the sample.</vt:lpstr>
      <vt:lpstr>Apply two (2) drops of Gastroccult Developer directly over the sample in the Gastroccult Test Area. Read Occult blood results within 60 seconds.   Add one (1) drop of Gastroccult Developer between the positive and the negative Performance Monitors areas (internal QC). Interpret the Performance Monitors results within 10 seconds. DO NOT use the intensity or shade of blue color of the positive Performance Monitors area in evaluating occult blood test results. The Positive Performance Monitor result must be positive (blue) and the Negative Performance Monitor result must be negative (not blue) in order for test to be valid. If not, repeat with a new card, checking expiration dates on both the card and the developer.</vt:lpstr>
      <vt:lpstr>Positive patient results will turn any shade of blue. Negative patient results will NOT have any shade of blue.</vt:lpstr>
      <vt:lpstr>ED Supplies for Fecal Occult Blood and Gastric Occult Blood testing</vt:lpstr>
    </vt:vector>
  </TitlesOfParts>
  <Company>Concord Hospital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Gastroccult Testing</dc:title>
  <dc:creator>Graciela Ghiraldi</dc:creator>
  <cp:lastModifiedBy>Linda Rankins</cp:lastModifiedBy>
  <cp:revision>32</cp:revision>
  <cp:lastPrinted>2020-08-20T16:46:09Z</cp:lastPrinted>
  <dcterms:created xsi:type="dcterms:W3CDTF">2020-08-18T16:13:45Z</dcterms:created>
  <dcterms:modified xsi:type="dcterms:W3CDTF">2022-12-28T17:35:14Z</dcterms:modified>
</cp:coreProperties>
</file>