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5" r:id="rId8"/>
    <p:sldId id="286" r:id="rId9"/>
    <p:sldId id="263" r:id="rId10"/>
    <p:sldId id="287" r:id="rId11"/>
    <p:sldId id="289" r:id="rId12"/>
    <p:sldId id="288" r:id="rId13"/>
    <p:sldId id="262" r:id="rId14"/>
    <p:sldId id="265" r:id="rId15"/>
    <p:sldId id="272" r:id="rId16"/>
    <p:sldId id="269" r:id="rId17"/>
    <p:sldId id="271" r:id="rId18"/>
    <p:sldId id="274" r:id="rId19"/>
    <p:sldId id="275" r:id="rId20"/>
    <p:sldId id="277" r:id="rId21"/>
    <p:sldId id="299" r:id="rId22"/>
    <p:sldId id="297" r:id="rId23"/>
    <p:sldId id="280" r:id="rId24"/>
    <p:sldId id="278" r:id="rId25"/>
    <p:sldId id="279" r:id="rId26"/>
    <p:sldId id="294" r:id="rId27"/>
    <p:sldId id="295" r:id="rId28"/>
    <p:sldId id="282" r:id="rId29"/>
    <p:sldId id="283" r:id="rId30"/>
    <p:sldId id="281" r:id="rId31"/>
    <p:sldId id="290"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79" d="100"/>
          <a:sy n="79" d="100"/>
        </p:scale>
        <p:origin x="96"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7789D-340D-4596-8D70-FD254ED7B84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33392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7789D-340D-4596-8D70-FD254ED7B84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34536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7789D-340D-4596-8D70-FD254ED7B84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6319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7789D-340D-4596-8D70-FD254ED7B84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57359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7789D-340D-4596-8D70-FD254ED7B84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87478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7789D-340D-4596-8D70-FD254ED7B84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8498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7789D-340D-4596-8D70-FD254ED7B84E}"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5613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7789D-340D-4596-8D70-FD254ED7B84E}"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16619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789D-340D-4596-8D70-FD254ED7B84E}"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2036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414445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53231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789D-340D-4596-8D70-FD254ED7B84E}"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E204E-31CA-4B28-9E95-2117B59039A4}" type="slidenum">
              <a:rPr lang="en-US" smtClean="0"/>
              <a:t>‹#›</a:t>
            </a:fld>
            <a:endParaRPr lang="en-US"/>
          </a:p>
        </p:txBody>
      </p:sp>
    </p:spTree>
    <p:extLst>
      <p:ext uri="{BB962C8B-B14F-4D97-AF65-F5344CB8AC3E}">
        <p14:creationId xmlns:p14="http://schemas.microsoft.com/office/powerpoint/2010/main" val="155205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38581" y="1712740"/>
            <a:ext cx="2937133" cy="5145260"/>
          </a:xfrm>
          <a:prstGeom prst="rect">
            <a:avLst/>
          </a:prstGeom>
        </p:spPr>
      </p:pic>
      <p:sp>
        <p:nvSpPr>
          <p:cNvPr id="5" name="Title 4"/>
          <p:cNvSpPr>
            <a:spLocks noGrp="1"/>
          </p:cNvSpPr>
          <p:nvPr>
            <p:ph type="title"/>
          </p:nvPr>
        </p:nvSpPr>
        <p:spPr/>
        <p:txBody>
          <a:bodyPr/>
          <a:lstStyle/>
          <a:p>
            <a:pPr algn="ctr"/>
            <a:r>
              <a:rPr lang="en-US" b="1" dirty="0" smtClean="0"/>
              <a:t>NOVA Biomedical Stat Strip Glucose Hospital Meter System</a:t>
            </a:r>
            <a:endParaRPr lang="en-US" b="1" dirty="0"/>
          </a:p>
        </p:txBody>
      </p:sp>
    </p:spTree>
    <p:extLst>
      <p:ext uri="{BB962C8B-B14F-4D97-AF65-F5344CB8AC3E}">
        <p14:creationId xmlns:p14="http://schemas.microsoft.com/office/powerpoint/2010/main" val="30602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945"/>
          </a:xfrm>
        </p:spPr>
        <p:txBody>
          <a:bodyPr>
            <a:normAutofit/>
          </a:bodyPr>
          <a:lstStyle/>
          <a:p>
            <a:pPr algn="ctr"/>
            <a:r>
              <a:rPr lang="en-US" sz="4000" b="1" dirty="0" smtClean="0"/>
              <a:t>Logging Out </a:t>
            </a:r>
            <a:r>
              <a:rPr lang="en-US" sz="4000" b="1" dirty="0"/>
              <a:t>O</a:t>
            </a:r>
            <a:r>
              <a:rPr lang="en-US" sz="4000" b="1" dirty="0" smtClean="0"/>
              <a:t>f The </a:t>
            </a:r>
            <a:r>
              <a:rPr lang="en-US" sz="4000" b="1" dirty="0"/>
              <a:t>M</a:t>
            </a:r>
            <a:r>
              <a:rPr lang="en-US" sz="4000" b="1" dirty="0" smtClean="0"/>
              <a:t>eter</a:t>
            </a:r>
            <a:endParaRPr lang="en-US" sz="4000" b="1" dirty="0"/>
          </a:p>
        </p:txBody>
      </p:sp>
      <p:sp>
        <p:nvSpPr>
          <p:cNvPr id="3" name="Content Placeholder 2"/>
          <p:cNvSpPr>
            <a:spLocks noGrp="1"/>
          </p:cNvSpPr>
          <p:nvPr>
            <p:ph sz="half" idx="1"/>
          </p:nvPr>
        </p:nvSpPr>
        <p:spPr>
          <a:xfrm>
            <a:off x="838200" y="1338348"/>
            <a:ext cx="5181600" cy="5253643"/>
          </a:xfrm>
        </p:spPr>
        <p:txBody>
          <a:bodyPr>
            <a:normAutofit/>
          </a:bodyPr>
          <a:lstStyle/>
          <a:p>
            <a:pPr marL="0" indent="0">
              <a:buNone/>
            </a:pPr>
            <a:r>
              <a:rPr lang="en-US" sz="2400" dirty="0" smtClean="0"/>
              <a:t>After testing patients, every operator needs to log out of the glucometer. </a:t>
            </a:r>
          </a:p>
          <a:p>
            <a:pPr marL="0" indent="0">
              <a:buNone/>
            </a:pPr>
            <a:r>
              <a:rPr lang="en-US" sz="2400" dirty="0" smtClean="0">
                <a:solidFill>
                  <a:srgbClr val="FF0000"/>
                </a:solidFill>
              </a:rPr>
              <a:t>If you do not log out, the glucometer will keep your user ID on its screen and other staff could run patient testing under your user ID. </a:t>
            </a:r>
          </a:p>
          <a:p>
            <a:pPr marL="0" indent="0">
              <a:buNone/>
            </a:pPr>
            <a:endParaRPr lang="en-US" sz="2400" dirty="0" smtClean="0"/>
          </a:p>
          <a:p>
            <a:r>
              <a:rPr lang="en-US" sz="2400" dirty="0" smtClean="0"/>
              <a:t>Select the </a:t>
            </a:r>
            <a:r>
              <a:rPr lang="en-US" sz="2400" b="1" dirty="0" smtClean="0"/>
              <a:t>Logout</a:t>
            </a:r>
            <a:r>
              <a:rPr lang="en-US" sz="2400" dirty="0" smtClean="0"/>
              <a:t> soft key on the bottom right of the display. </a:t>
            </a:r>
          </a:p>
          <a:p>
            <a:r>
              <a:rPr lang="en-US" sz="2400" dirty="0"/>
              <a:t>T</a:t>
            </a:r>
            <a:r>
              <a:rPr lang="en-US" sz="2400" dirty="0" smtClean="0"/>
              <a:t>he </a:t>
            </a:r>
            <a:r>
              <a:rPr lang="en-US" sz="2400" b="1" dirty="0" smtClean="0"/>
              <a:t>View Operator </a:t>
            </a:r>
            <a:r>
              <a:rPr lang="en-US" sz="2400" dirty="0" smtClean="0"/>
              <a:t>screen displays. </a:t>
            </a:r>
          </a:p>
          <a:p>
            <a:r>
              <a:rPr lang="en-US" sz="2400" dirty="0" smtClean="0"/>
              <a:t>Select </a:t>
            </a:r>
            <a:r>
              <a:rPr lang="en-US" sz="2400" b="1" dirty="0" smtClean="0"/>
              <a:t>Logout</a:t>
            </a:r>
            <a:r>
              <a:rPr lang="en-US" sz="2400" dirty="0" smtClean="0"/>
              <a:t> to confirm logging out of the glucometer.</a:t>
            </a:r>
            <a:endParaRPr lang="en-US" sz="2400" dirty="0"/>
          </a:p>
        </p:txBody>
      </p:sp>
      <p:pic>
        <p:nvPicPr>
          <p:cNvPr id="8" name="Content Placeholder 7"/>
          <p:cNvPicPr>
            <a:picLocks noGrp="1" noChangeAspect="1"/>
          </p:cNvPicPr>
          <p:nvPr>
            <p:ph sz="half" idx="2"/>
          </p:nvPr>
        </p:nvPicPr>
        <p:blipFill>
          <a:blip r:embed="rId2"/>
          <a:stretch>
            <a:fillRect/>
          </a:stretch>
        </p:blipFill>
        <p:spPr>
          <a:xfrm>
            <a:off x="6701789" y="1021893"/>
            <a:ext cx="3266542" cy="2811250"/>
          </a:xfrm>
          <a:prstGeom prst="rect">
            <a:avLst/>
          </a:prstGeom>
        </p:spPr>
      </p:pic>
      <p:pic>
        <p:nvPicPr>
          <p:cNvPr id="9" name="Picture 8"/>
          <p:cNvPicPr>
            <a:picLocks noChangeAspect="1"/>
          </p:cNvPicPr>
          <p:nvPr/>
        </p:nvPicPr>
        <p:blipFill>
          <a:blip r:embed="rId3"/>
          <a:stretch>
            <a:fillRect/>
          </a:stretch>
        </p:blipFill>
        <p:spPr>
          <a:xfrm>
            <a:off x="6701789" y="3898061"/>
            <a:ext cx="3266542" cy="2851742"/>
          </a:xfrm>
          <a:prstGeom prst="rect">
            <a:avLst/>
          </a:prstGeom>
        </p:spPr>
      </p:pic>
    </p:spTree>
    <p:extLst>
      <p:ext uri="{BB962C8B-B14F-4D97-AF65-F5344CB8AC3E}">
        <p14:creationId xmlns:p14="http://schemas.microsoft.com/office/powerpoint/2010/main" val="3164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n-US" sz="4000" b="1" dirty="0" err="1" smtClean="0"/>
              <a:t>StatStrip</a:t>
            </a:r>
            <a:r>
              <a:rPr lang="en-US" sz="4000" b="1" dirty="0" smtClean="0"/>
              <a:t> Glucose Test Strips</a:t>
            </a:r>
            <a:endParaRPr lang="en-US" sz="4000" b="1" dirty="0"/>
          </a:p>
        </p:txBody>
      </p:sp>
      <p:sp>
        <p:nvSpPr>
          <p:cNvPr id="3" name="Content Placeholder 2"/>
          <p:cNvSpPr>
            <a:spLocks noGrp="1"/>
          </p:cNvSpPr>
          <p:nvPr>
            <p:ph sz="half" idx="1"/>
          </p:nvPr>
        </p:nvSpPr>
        <p:spPr>
          <a:xfrm>
            <a:off x="838200" y="1326243"/>
            <a:ext cx="5181600" cy="4850720"/>
          </a:xfrm>
        </p:spPr>
        <p:txBody>
          <a:bodyPr>
            <a:normAutofit fontScale="92500" lnSpcReduction="20000"/>
          </a:bodyPr>
          <a:lstStyle/>
          <a:p>
            <a:pPr marL="0" indent="0">
              <a:buNone/>
            </a:pPr>
            <a:r>
              <a:rPr lang="en-US" sz="2400" b="1" dirty="0"/>
              <a:t>Storage and Handling:</a:t>
            </a:r>
          </a:p>
          <a:p>
            <a:pPr lvl="0"/>
            <a:r>
              <a:rPr lang="en-US" sz="2400" dirty="0"/>
              <a:t>Test strips should only be stored in their original vial. </a:t>
            </a:r>
          </a:p>
          <a:p>
            <a:pPr lvl="0"/>
            <a:r>
              <a:rPr lang="en-US" sz="2400" dirty="0"/>
              <a:t>Keep the test strip vial tightly closed when not in use. </a:t>
            </a:r>
          </a:p>
          <a:p>
            <a:pPr lvl="0"/>
            <a:r>
              <a:rPr lang="en-US" sz="2400" dirty="0"/>
              <a:t>Test strips should be stored between 34-86°F (1-30°C). Do not freeze the test strips.</a:t>
            </a:r>
          </a:p>
          <a:p>
            <a:pPr lvl="0"/>
            <a:r>
              <a:rPr lang="en-US" sz="2400" dirty="0"/>
              <a:t>Test strips should be stored between 10-90% relative humidity (non-condensing).</a:t>
            </a:r>
          </a:p>
          <a:p>
            <a:pPr marL="0" indent="0">
              <a:buNone/>
            </a:pPr>
            <a:r>
              <a:rPr lang="en-US" sz="2400" b="1" dirty="0"/>
              <a:t>Expiration:</a:t>
            </a:r>
          </a:p>
          <a:p>
            <a:pPr lvl="0"/>
            <a:r>
              <a:rPr lang="en-US" sz="2400" dirty="0"/>
              <a:t>The manufacturer’s expiration date is printed on the vial of test strips.</a:t>
            </a:r>
          </a:p>
          <a:p>
            <a:pPr lvl="0"/>
            <a:r>
              <a:rPr lang="en-US" sz="2400" b="1" dirty="0"/>
              <a:t>Once opened, the test strips are stable for 6 months or until manufacturer’s expiration date, whichever comes first.</a:t>
            </a:r>
            <a:endParaRPr lang="en-US" sz="2400"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6987" y="1326243"/>
            <a:ext cx="1809565" cy="2032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50" y="3488141"/>
            <a:ext cx="3745447" cy="2846157"/>
          </a:xfrm>
          <a:prstGeom prst="rect">
            <a:avLst/>
          </a:prstGeom>
        </p:spPr>
      </p:pic>
    </p:spTree>
    <p:extLst>
      <p:ext uri="{BB962C8B-B14F-4D97-AF65-F5344CB8AC3E}">
        <p14:creationId xmlns:p14="http://schemas.microsoft.com/office/powerpoint/2010/main" val="182205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Quality Control (QC) Solutions</a:t>
            </a:r>
            <a:endParaRPr lang="en-US" sz="4000" b="1" dirty="0"/>
          </a:p>
        </p:txBody>
      </p:sp>
      <p:pic>
        <p:nvPicPr>
          <p:cNvPr id="4" name="Content Placeholder 3"/>
          <p:cNvPicPr>
            <a:picLocks noGrp="1" noChangeAspect="1"/>
          </p:cNvPicPr>
          <p:nvPr>
            <p:ph sz="half" idx="1"/>
          </p:nvPr>
        </p:nvPicPr>
        <p:blipFill>
          <a:blip r:embed="rId2"/>
          <a:stretch>
            <a:fillRect/>
          </a:stretch>
        </p:blipFill>
        <p:spPr>
          <a:xfrm>
            <a:off x="1317567" y="3417672"/>
            <a:ext cx="2940785" cy="2542554"/>
          </a:xfrm>
          <a:prstGeom prst="rect">
            <a:avLst/>
          </a:prstGeom>
        </p:spPr>
      </p:pic>
      <p:sp>
        <p:nvSpPr>
          <p:cNvPr id="5" name="Content Placeholder 4"/>
          <p:cNvSpPr>
            <a:spLocks noGrp="1"/>
          </p:cNvSpPr>
          <p:nvPr>
            <p:ph sz="half" idx="2"/>
          </p:nvPr>
        </p:nvSpPr>
        <p:spPr/>
        <p:txBody>
          <a:bodyPr>
            <a:noAutofit/>
          </a:bodyPr>
          <a:lstStyle/>
          <a:p>
            <a:pPr marL="0" indent="0">
              <a:buNone/>
            </a:pPr>
            <a:r>
              <a:rPr lang="en-US" sz="2000" dirty="0" smtClean="0"/>
              <a:t>The </a:t>
            </a:r>
            <a:r>
              <a:rPr lang="en-US" sz="2000" dirty="0"/>
              <a:t>expected value range for the control is listed on each control vial</a:t>
            </a:r>
            <a:r>
              <a:rPr lang="en-US" sz="2000" dirty="0" smtClean="0"/>
              <a:t>.</a:t>
            </a:r>
          </a:p>
          <a:p>
            <a:pPr marL="0" indent="0">
              <a:buNone/>
            </a:pPr>
            <a:endParaRPr lang="en-US" sz="800" dirty="0" smtClean="0"/>
          </a:p>
          <a:p>
            <a:pPr marL="0" indent="0">
              <a:spcBef>
                <a:spcPts val="0"/>
              </a:spcBef>
              <a:buNone/>
            </a:pPr>
            <a:r>
              <a:rPr lang="en-US" sz="2000" dirty="0" smtClean="0"/>
              <a:t>Expiration</a:t>
            </a:r>
            <a:r>
              <a:rPr lang="en-US" sz="2000" dirty="0"/>
              <a:t>:</a:t>
            </a:r>
          </a:p>
          <a:p>
            <a:pPr lvl="0">
              <a:spcBef>
                <a:spcPts val="0"/>
              </a:spcBef>
            </a:pPr>
            <a:r>
              <a:rPr lang="en-US" sz="1800" dirty="0"/>
              <a:t>The manufacturer’s expiration date is printed on the control vials.</a:t>
            </a:r>
          </a:p>
          <a:p>
            <a:pPr lvl="0">
              <a:spcBef>
                <a:spcPts val="0"/>
              </a:spcBef>
            </a:pPr>
            <a:r>
              <a:rPr lang="en-US" sz="1800" b="1" dirty="0"/>
              <a:t>Once opened, controls are stable for 3 months </a:t>
            </a:r>
            <a:r>
              <a:rPr lang="en-US" sz="1800" dirty="0"/>
              <a:t>or until the manufacturer’s date, whichever comes first</a:t>
            </a:r>
            <a:r>
              <a:rPr lang="en-US" sz="1800" dirty="0" smtClean="0"/>
              <a:t>.</a:t>
            </a:r>
            <a:endParaRPr lang="en-US" sz="1800" dirty="0">
              <a:solidFill>
                <a:srgbClr val="FF0000"/>
              </a:solidFill>
            </a:endParaRPr>
          </a:p>
          <a:p>
            <a:pPr marL="0" indent="0">
              <a:buNone/>
            </a:pPr>
            <a:r>
              <a:rPr lang="en-US" sz="2000" dirty="0"/>
              <a:t>Both </a:t>
            </a:r>
            <a:r>
              <a:rPr lang="en-US" sz="2000" dirty="0" smtClean="0"/>
              <a:t>levels of </a:t>
            </a:r>
            <a:r>
              <a:rPr lang="en-US" sz="2000" dirty="0"/>
              <a:t>control solutions must be run at least </a:t>
            </a:r>
            <a:r>
              <a:rPr lang="en-US" sz="2000" b="1" dirty="0"/>
              <a:t>every 24 hours</a:t>
            </a:r>
            <a:r>
              <a:rPr lang="en-US" sz="2000" dirty="0"/>
              <a:t>, and they must have acceptable </a:t>
            </a:r>
            <a:r>
              <a:rPr lang="en-US" sz="2000" dirty="0" smtClean="0"/>
              <a:t>results. </a:t>
            </a:r>
            <a:endParaRPr lang="en-US" sz="800" dirty="0" smtClean="0"/>
          </a:p>
          <a:p>
            <a:pPr marL="0" indent="0">
              <a:buNone/>
            </a:pPr>
            <a:r>
              <a:rPr lang="en-US" sz="2000" dirty="0" smtClean="0"/>
              <a:t>If the QC is not run within 24 hours or the QC failed, the </a:t>
            </a:r>
            <a:r>
              <a:rPr lang="en-US" sz="2000" dirty="0"/>
              <a:t>meter will be locked and will not allow patient testing</a:t>
            </a:r>
            <a:r>
              <a:rPr lang="en-US" sz="2000" dirty="0" smtClean="0"/>
              <a:t>.</a:t>
            </a:r>
            <a:endParaRPr lang="en-US" sz="2000" dirty="0"/>
          </a:p>
        </p:txBody>
      </p:sp>
      <p:sp>
        <p:nvSpPr>
          <p:cNvPr id="3" name="Rectangle 2"/>
          <p:cNvSpPr/>
          <p:nvPr/>
        </p:nvSpPr>
        <p:spPr>
          <a:xfrm>
            <a:off x="944880" y="1825625"/>
            <a:ext cx="4125884" cy="1554272"/>
          </a:xfrm>
          <a:prstGeom prst="rect">
            <a:avLst/>
          </a:prstGeom>
        </p:spPr>
        <p:txBody>
          <a:bodyPr wrap="square">
            <a:spAutoFit/>
          </a:bodyPr>
          <a:lstStyle/>
          <a:p>
            <a:r>
              <a:rPr lang="en-US" sz="2000" dirty="0"/>
              <a:t>There are two levels of Nova </a:t>
            </a:r>
            <a:r>
              <a:rPr lang="en-US" sz="2000" dirty="0" err="1"/>
              <a:t>StatStrip</a:t>
            </a:r>
            <a:r>
              <a:rPr lang="en-US" sz="2000" dirty="0"/>
              <a:t> Glucose Control Solutions</a:t>
            </a:r>
            <a:r>
              <a:rPr lang="en-US" sz="2000" dirty="0" smtClean="0"/>
              <a:t>:</a:t>
            </a:r>
          </a:p>
          <a:p>
            <a:endParaRPr lang="en-US" sz="1100" dirty="0"/>
          </a:p>
          <a:p>
            <a:r>
              <a:rPr lang="en-US" dirty="0">
                <a:solidFill>
                  <a:srgbClr val="00B050"/>
                </a:solidFill>
              </a:rPr>
              <a:t>   Level 1 (Low) - green capped </a:t>
            </a:r>
            <a:r>
              <a:rPr lang="en-US" dirty="0" smtClean="0">
                <a:solidFill>
                  <a:srgbClr val="00B050"/>
                </a:solidFill>
              </a:rPr>
              <a:t>bottle</a:t>
            </a:r>
          </a:p>
          <a:p>
            <a:endParaRPr lang="en-US" sz="800" dirty="0">
              <a:solidFill>
                <a:srgbClr val="00B050"/>
              </a:solidFill>
            </a:endParaRPr>
          </a:p>
          <a:p>
            <a:r>
              <a:rPr lang="en-US" dirty="0">
                <a:solidFill>
                  <a:srgbClr val="FF0000"/>
                </a:solidFill>
              </a:rPr>
              <a:t>   Level 3 (High) -  red capped bottle</a:t>
            </a:r>
          </a:p>
        </p:txBody>
      </p:sp>
    </p:spTree>
    <p:extLst>
      <p:ext uri="{BB962C8B-B14F-4D97-AF65-F5344CB8AC3E}">
        <p14:creationId xmlns:p14="http://schemas.microsoft.com/office/powerpoint/2010/main" val="25985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141"/>
          </a:xfrm>
        </p:spPr>
        <p:txBody>
          <a:bodyPr>
            <a:normAutofit fontScale="90000"/>
          </a:bodyPr>
          <a:lstStyle/>
          <a:p>
            <a:pPr algn="ctr"/>
            <a:r>
              <a:rPr lang="en-US" b="1" dirty="0" smtClean="0"/>
              <a:t>Running Quality Controls</a:t>
            </a:r>
            <a:endParaRPr lang="en-US" b="1" dirty="0"/>
          </a:p>
        </p:txBody>
      </p:sp>
      <p:sp>
        <p:nvSpPr>
          <p:cNvPr id="3" name="Content Placeholder 2"/>
          <p:cNvSpPr>
            <a:spLocks noGrp="1"/>
          </p:cNvSpPr>
          <p:nvPr>
            <p:ph sz="half" idx="1"/>
          </p:nvPr>
        </p:nvSpPr>
        <p:spPr>
          <a:xfrm>
            <a:off x="838200" y="1482537"/>
            <a:ext cx="5181600" cy="4694426"/>
          </a:xfrm>
        </p:spPr>
        <p:txBody>
          <a:bodyPr>
            <a:normAutofit lnSpcReduction="10000"/>
          </a:bodyPr>
          <a:lstStyle/>
          <a:p>
            <a:pPr marL="274320" indent="-274320">
              <a:lnSpc>
                <a:spcPct val="100000"/>
              </a:lnSpc>
              <a:spcBef>
                <a:spcPts val="600"/>
              </a:spcBef>
              <a:buFont typeface="+mj-lt"/>
              <a:buAutoNum type="arabicPeriod"/>
            </a:pPr>
            <a:r>
              <a:rPr lang="en-US" sz="2400" dirty="0" smtClean="0"/>
              <a:t>From </a:t>
            </a:r>
            <a:r>
              <a:rPr lang="en-US" sz="2400" dirty="0"/>
              <a:t>the Patient Test screen, </a:t>
            </a:r>
            <a:r>
              <a:rPr lang="en-US" sz="2400" dirty="0" smtClean="0"/>
              <a:t>press the </a:t>
            </a:r>
            <a:r>
              <a:rPr lang="en-US" sz="2400" b="1" dirty="0"/>
              <a:t>QC</a:t>
            </a:r>
            <a:r>
              <a:rPr lang="en-US" sz="2400" dirty="0"/>
              <a:t> soft key. </a:t>
            </a:r>
            <a:endParaRPr lang="en-US" sz="2400" dirty="0" smtClean="0"/>
          </a:p>
          <a:p>
            <a:pPr marL="274320" indent="-274320">
              <a:lnSpc>
                <a:spcPct val="100000"/>
              </a:lnSpc>
              <a:spcBef>
                <a:spcPts val="600"/>
              </a:spcBef>
              <a:buFont typeface="+mj-lt"/>
              <a:buAutoNum type="arabicPeriod"/>
            </a:pPr>
            <a:endParaRPr lang="en-US" sz="2400" dirty="0"/>
          </a:p>
          <a:p>
            <a:pPr marL="274320" indent="-274320">
              <a:lnSpc>
                <a:spcPct val="100000"/>
              </a:lnSpc>
              <a:spcBef>
                <a:spcPts val="600"/>
              </a:spcBef>
              <a:buFont typeface="+mj-lt"/>
              <a:buAutoNum type="arabicPeriod"/>
            </a:pPr>
            <a:r>
              <a:rPr lang="en-US" sz="2400" dirty="0" smtClean="0"/>
              <a:t>The </a:t>
            </a:r>
            <a:r>
              <a:rPr lang="en-US" sz="2400" b="1" dirty="0"/>
              <a:t>Enter Strip Lot </a:t>
            </a:r>
            <a:r>
              <a:rPr lang="en-US" sz="2400" dirty="0"/>
              <a:t>screen displays. </a:t>
            </a:r>
            <a:r>
              <a:rPr lang="en-US" sz="2400" dirty="0" smtClean="0"/>
              <a:t>Enter </a:t>
            </a:r>
            <a:r>
              <a:rPr lang="en-US" sz="2400" dirty="0"/>
              <a:t>the Strip Lot Number </a:t>
            </a:r>
            <a:r>
              <a:rPr lang="en-US" sz="2400" dirty="0" smtClean="0"/>
              <a:t>by pressing </a:t>
            </a:r>
            <a:r>
              <a:rPr lang="en-US" sz="2400" dirty="0"/>
              <a:t>the </a:t>
            </a:r>
            <a:r>
              <a:rPr lang="en-US" sz="2400" b="1" dirty="0"/>
              <a:t>Scan</a:t>
            </a:r>
            <a:r>
              <a:rPr lang="en-US" sz="2400" dirty="0"/>
              <a:t> soft </a:t>
            </a:r>
            <a:r>
              <a:rPr lang="en-US" sz="2400" dirty="0" smtClean="0"/>
              <a:t>key and scanning the barcode.</a:t>
            </a:r>
            <a:r>
              <a:rPr lang="en-US" sz="2400" b="1" i="1" dirty="0" smtClean="0"/>
              <a:t> </a:t>
            </a:r>
          </a:p>
          <a:p>
            <a:r>
              <a:rPr lang="en-US" sz="2000" b="1" i="1" dirty="0" smtClean="0"/>
              <a:t>NOTE</a:t>
            </a:r>
            <a:r>
              <a:rPr lang="en-US" sz="2000" b="1" i="1" dirty="0"/>
              <a:t>: </a:t>
            </a:r>
            <a:r>
              <a:rPr lang="en-US" sz="2000" i="1" dirty="0"/>
              <a:t>If the Strip Lot Number is invalid, the screen displays the invalid number with </a:t>
            </a:r>
            <a:r>
              <a:rPr lang="en-US" sz="2000" i="1" dirty="0" smtClean="0"/>
              <a:t>“Is </a:t>
            </a:r>
            <a:r>
              <a:rPr lang="en-US" sz="2000" i="1" dirty="0"/>
              <a:t>not a valid Strip Lot </a:t>
            </a:r>
            <a:r>
              <a:rPr lang="en-US" sz="2000" i="1" dirty="0" smtClean="0"/>
              <a:t>- Try </a:t>
            </a:r>
            <a:r>
              <a:rPr lang="en-US" sz="2000" i="1" dirty="0"/>
              <a:t>again." </a:t>
            </a:r>
            <a:endParaRPr lang="en-US" sz="2000" i="1" dirty="0" smtClean="0"/>
          </a:p>
          <a:p>
            <a:pPr marL="0" indent="0">
              <a:buNone/>
            </a:pPr>
            <a:endParaRPr lang="en-US" sz="2000" i="1" dirty="0" smtClean="0"/>
          </a:p>
          <a:p>
            <a:pPr marL="274320" indent="-274320">
              <a:spcBef>
                <a:spcPts val="600"/>
              </a:spcBef>
              <a:buFont typeface="+mj-lt"/>
              <a:buAutoNum type="arabicPeriod" startAt="3"/>
            </a:pPr>
            <a:r>
              <a:rPr lang="en-US" sz="2400" dirty="0" smtClean="0"/>
              <a:t>Press </a:t>
            </a:r>
            <a:r>
              <a:rPr lang="en-US" sz="2400" dirty="0"/>
              <a:t>the </a:t>
            </a:r>
            <a:r>
              <a:rPr lang="en-US" sz="2400" b="1" dirty="0"/>
              <a:t>Accept</a:t>
            </a:r>
            <a:r>
              <a:rPr lang="en-US" sz="2400" dirty="0"/>
              <a:t> soft key if the lot number is correct. </a:t>
            </a:r>
          </a:p>
        </p:txBody>
      </p:sp>
      <p:pic>
        <p:nvPicPr>
          <p:cNvPr id="8" name="Content Placeholder 7"/>
          <p:cNvPicPr>
            <a:picLocks noGrp="1" noChangeAspect="1"/>
          </p:cNvPicPr>
          <p:nvPr>
            <p:ph sz="half" idx="2"/>
          </p:nvPr>
        </p:nvPicPr>
        <p:blipFill>
          <a:blip r:embed="rId2"/>
          <a:stretch>
            <a:fillRect/>
          </a:stretch>
        </p:blipFill>
        <p:spPr>
          <a:xfrm>
            <a:off x="6434051" y="1482537"/>
            <a:ext cx="3418955" cy="2518757"/>
          </a:xfrm>
          <a:prstGeom prst="rect">
            <a:avLst/>
          </a:prstGeom>
        </p:spPr>
      </p:pic>
      <p:pic>
        <p:nvPicPr>
          <p:cNvPr id="9" name="Picture 8"/>
          <p:cNvPicPr>
            <a:picLocks noChangeAspect="1"/>
          </p:cNvPicPr>
          <p:nvPr/>
        </p:nvPicPr>
        <p:blipFill>
          <a:blip r:embed="rId3"/>
          <a:stretch>
            <a:fillRect/>
          </a:stretch>
        </p:blipFill>
        <p:spPr>
          <a:xfrm>
            <a:off x="6019800" y="4231311"/>
            <a:ext cx="5300472" cy="2369923"/>
          </a:xfrm>
          <a:prstGeom prst="rect">
            <a:avLst/>
          </a:prstGeom>
        </p:spPr>
      </p:pic>
    </p:spTree>
    <p:extLst>
      <p:ext uri="{BB962C8B-B14F-4D97-AF65-F5344CB8AC3E}">
        <p14:creationId xmlns:p14="http://schemas.microsoft.com/office/powerpoint/2010/main" val="350269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625475"/>
          </a:xfrm>
        </p:spPr>
        <p:txBody>
          <a:bodyPr>
            <a:normAutofit fontScale="90000"/>
          </a:bodyPr>
          <a:lstStyle/>
          <a:p>
            <a:pPr algn="ctr"/>
            <a:r>
              <a:rPr lang="en-US" b="1" dirty="0" smtClean="0"/>
              <a:t>Running Quality Controls</a:t>
            </a:r>
            <a:endParaRPr lang="en-US" b="1" dirty="0"/>
          </a:p>
        </p:txBody>
      </p:sp>
      <p:sp>
        <p:nvSpPr>
          <p:cNvPr id="3" name="Content Placeholder 2"/>
          <p:cNvSpPr>
            <a:spLocks noGrp="1"/>
          </p:cNvSpPr>
          <p:nvPr>
            <p:ph idx="1"/>
          </p:nvPr>
        </p:nvSpPr>
        <p:spPr>
          <a:xfrm>
            <a:off x="838200" y="1155469"/>
            <a:ext cx="10515600" cy="5021494"/>
          </a:xfrm>
        </p:spPr>
        <p:txBody>
          <a:bodyPr>
            <a:normAutofit/>
          </a:bodyPr>
          <a:lstStyle/>
          <a:p>
            <a:pPr marL="274320" indent="-274320">
              <a:spcBef>
                <a:spcPts val="600"/>
              </a:spcBef>
              <a:buFont typeface="+mj-lt"/>
              <a:buAutoNum type="arabicPeriod" startAt="4"/>
            </a:pPr>
            <a:r>
              <a:rPr lang="en-US" sz="2400" dirty="0" smtClean="0"/>
              <a:t>The </a:t>
            </a:r>
            <a:r>
              <a:rPr lang="en-US" sz="2400" b="1" dirty="0"/>
              <a:t>Enter QC </a:t>
            </a:r>
            <a:r>
              <a:rPr lang="en-US" sz="2400" dirty="0"/>
              <a:t>Lot screen displays. Enter the QC lot number, </a:t>
            </a:r>
            <a:r>
              <a:rPr lang="en-US" sz="2400" dirty="0" smtClean="0"/>
              <a:t>by pressing </a:t>
            </a:r>
            <a:r>
              <a:rPr lang="en-US" sz="2400" dirty="0"/>
              <a:t>the </a:t>
            </a:r>
            <a:r>
              <a:rPr lang="en-US" sz="2400" b="1" dirty="0"/>
              <a:t>Scan</a:t>
            </a:r>
            <a:r>
              <a:rPr lang="en-US" sz="2400" dirty="0"/>
              <a:t> soft </a:t>
            </a:r>
            <a:r>
              <a:rPr lang="en-US" sz="2400" dirty="0" smtClean="0"/>
              <a:t>key and scanning the barcode. </a:t>
            </a:r>
            <a:endParaRPr lang="en-US" sz="2400" dirty="0"/>
          </a:p>
          <a:p>
            <a:r>
              <a:rPr lang="en-US" sz="2000" b="1" i="1" dirty="0"/>
              <a:t>NOTE: </a:t>
            </a:r>
            <a:r>
              <a:rPr lang="en-US" sz="2000" i="1" dirty="0"/>
              <a:t>If the QC Lot Number is invalid, the screen displays the invalid number with "is not a valid QC Lot # Try again</a:t>
            </a:r>
            <a:r>
              <a:rPr lang="en-US" sz="2000" i="1" dirty="0" smtClean="0"/>
              <a:t>.“</a:t>
            </a:r>
          </a:p>
          <a:p>
            <a:pPr marL="274320" indent="-274320">
              <a:spcBef>
                <a:spcPts val="600"/>
              </a:spcBef>
              <a:buFont typeface="+mj-lt"/>
              <a:buAutoNum type="arabicPeriod" startAt="5"/>
            </a:pPr>
            <a:r>
              <a:rPr lang="en-US" sz="2400" dirty="0" smtClean="0"/>
              <a:t>Press the </a:t>
            </a:r>
            <a:r>
              <a:rPr lang="en-US" sz="2400" b="1" dirty="0" smtClean="0"/>
              <a:t>Accept</a:t>
            </a:r>
            <a:r>
              <a:rPr lang="en-US" sz="2400" dirty="0" smtClean="0"/>
              <a:t> soft key if the lot number is correct. </a:t>
            </a:r>
            <a:endParaRPr lang="en-US" sz="2400" i="1" dirty="0" smtClean="0"/>
          </a:p>
          <a:p>
            <a:endParaRPr lang="en-US" sz="2000" dirty="0"/>
          </a:p>
        </p:txBody>
      </p:sp>
      <p:pic>
        <p:nvPicPr>
          <p:cNvPr id="5" name="Picture 4"/>
          <p:cNvPicPr>
            <a:picLocks noChangeAspect="1"/>
          </p:cNvPicPr>
          <p:nvPr/>
        </p:nvPicPr>
        <p:blipFill>
          <a:blip r:embed="rId2"/>
          <a:stretch>
            <a:fillRect/>
          </a:stretch>
        </p:blipFill>
        <p:spPr>
          <a:xfrm>
            <a:off x="2379691" y="3480565"/>
            <a:ext cx="6191250" cy="2781300"/>
          </a:xfrm>
          <a:prstGeom prst="rect">
            <a:avLst/>
          </a:prstGeom>
        </p:spPr>
      </p:pic>
    </p:spTree>
    <p:extLst>
      <p:ext uri="{BB962C8B-B14F-4D97-AF65-F5344CB8AC3E}">
        <p14:creationId xmlns:p14="http://schemas.microsoft.com/office/powerpoint/2010/main" val="169238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398"/>
          </a:xfrm>
        </p:spPr>
        <p:txBody>
          <a:bodyPr>
            <a:normAutofit/>
          </a:bodyPr>
          <a:lstStyle/>
          <a:p>
            <a:pPr algn="ctr"/>
            <a:r>
              <a:rPr lang="en-US" sz="4000" b="1" dirty="0" smtClean="0"/>
              <a:t>Running Quality Controls</a:t>
            </a:r>
            <a:endParaRPr lang="en-US" sz="4000" b="1" dirty="0"/>
          </a:p>
        </p:txBody>
      </p:sp>
      <p:sp>
        <p:nvSpPr>
          <p:cNvPr id="3" name="Content Placeholder 2"/>
          <p:cNvSpPr>
            <a:spLocks noGrp="1"/>
          </p:cNvSpPr>
          <p:nvPr>
            <p:ph idx="1"/>
          </p:nvPr>
        </p:nvSpPr>
        <p:spPr>
          <a:xfrm>
            <a:off x="838200" y="1138844"/>
            <a:ext cx="10515600" cy="5038119"/>
          </a:xfrm>
        </p:spPr>
        <p:txBody>
          <a:bodyPr>
            <a:normAutofit/>
          </a:bodyPr>
          <a:lstStyle/>
          <a:p>
            <a:pPr marL="274320" indent="-274320" algn="just">
              <a:spcBef>
                <a:spcPts val="600"/>
              </a:spcBef>
              <a:buFont typeface="+mj-lt"/>
              <a:buAutoNum type="arabicPeriod" startAt="6"/>
            </a:pPr>
            <a:r>
              <a:rPr lang="en-US" sz="2400" b="0" i="0" u="none" strike="noStrike" baseline="0" dirty="0" smtClean="0">
                <a:solidFill>
                  <a:srgbClr val="000000"/>
                </a:solidFill>
                <a:latin typeface="Arial" panose="020B0604020202020204" pitchFamily="34" charset="0"/>
                <a:cs typeface="Arial" panose="020B0604020202020204" pitchFamily="34" charset="0"/>
              </a:rPr>
              <a:t>The </a:t>
            </a:r>
            <a:r>
              <a:rPr lang="en-US" sz="2400" b="1" i="0" u="none" strike="noStrike" baseline="0" dirty="0" smtClean="0">
                <a:solidFill>
                  <a:srgbClr val="000000"/>
                </a:solidFill>
                <a:latin typeface="Arial" panose="020B0604020202020204" pitchFamily="34" charset="0"/>
                <a:cs typeface="Arial" panose="020B0604020202020204" pitchFamily="34" charset="0"/>
              </a:rPr>
              <a:t>Insert Strip </a:t>
            </a:r>
            <a:r>
              <a:rPr lang="en-US" sz="2400" b="0" i="0" u="none" strike="noStrike" baseline="0" dirty="0" smtClean="0">
                <a:solidFill>
                  <a:srgbClr val="000000"/>
                </a:solidFill>
                <a:latin typeface="Arial" panose="020B0604020202020204" pitchFamily="34" charset="0"/>
                <a:cs typeface="Arial" panose="020B0604020202020204" pitchFamily="34" charset="0"/>
              </a:rPr>
              <a:t>screen displays. </a:t>
            </a:r>
            <a:r>
              <a:rPr lang="en-US" dirty="0" smtClean="0"/>
              <a:t>Insert </a:t>
            </a:r>
            <a:r>
              <a:rPr lang="en-US" dirty="0"/>
              <a:t>the gold end of the test strip into the strip port with the blue side facing up.</a:t>
            </a:r>
          </a:p>
          <a:p>
            <a:pPr marL="0" indent="0" algn="just">
              <a:buNone/>
            </a:pPr>
            <a:r>
              <a:rPr lang="en-US" sz="2400" b="0" i="0" u="none" strike="noStrike" baseline="0" dirty="0" smtClean="0">
                <a:solidFill>
                  <a:srgbClr val="000000"/>
                </a:solidFill>
                <a:latin typeface="Arial" panose="020B0604020202020204" pitchFamily="34" charset="0"/>
                <a:cs typeface="Arial" panose="020B0604020202020204" pitchFamily="34" charset="0"/>
              </a:rPr>
              <a:t> </a:t>
            </a:r>
          </a:p>
          <a:p>
            <a:pPr marL="457200" indent="-457200" algn="just">
              <a:buFont typeface="+mj-lt"/>
              <a:buAutoNum type="arabicPeriod"/>
            </a:pPr>
            <a:endParaRPr lang="en-US" sz="24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4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4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4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400" b="0" i="0" u="none" strike="noStrike" baseline="0" dirty="0" smtClean="0">
              <a:solidFill>
                <a:srgbClr val="000000"/>
              </a:solidFill>
              <a:latin typeface="Arial" panose="020B0604020202020204" pitchFamily="34" charset="0"/>
              <a:cs typeface="Arial" panose="020B0604020202020204" pitchFamily="34" charset="0"/>
            </a:endParaRPr>
          </a:p>
          <a:p>
            <a:pPr marL="274320" indent="-274320" algn="just">
              <a:spcBef>
                <a:spcPts val="600"/>
              </a:spcBef>
              <a:buFont typeface="+mj-lt"/>
              <a:buAutoNum type="arabicPeriod" startAt="7"/>
            </a:pPr>
            <a:r>
              <a:rPr lang="en-US" sz="2400" b="0" i="0" u="none" strike="noStrike" baseline="0" dirty="0" smtClean="0">
                <a:solidFill>
                  <a:srgbClr val="000000"/>
                </a:solidFill>
                <a:latin typeface="Arial" panose="020B0604020202020204" pitchFamily="34" charset="0"/>
                <a:cs typeface="Arial" panose="020B0604020202020204" pitchFamily="34" charset="0"/>
              </a:rPr>
              <a:t>With the test strip correctly inserted, the </a:t>
            </a:r>
            <a:r>
              <a:rPr lang="en-US" sz="2400" b="1" i="0" u="none" strike="noStrike" baseline="0" dirty="0" smtClean="0">
                <a:solidFill>
                  <a:srgbClr val="000000"/>
                </a:solidFill>
                <a:latin typeface="Arial" panose="020B0604020202020204" pitchFamily="34" charset="0"/>
                <a:cs typeface="Arial" panose="020B0604020202020204" pitchFamily="34" charset="0"/>
              </a:rPr>
              <a:t>Apply Sample </a:t>
            </a:r>
            <a:r>
              <a:rPr lang="en-US" sz="2400" b="0" i="0" u="none" strike="noStrike" baseline="0" dirty="0" smtClean="0">
                <a:solidFill>
                  <a:srgbClr val="000000"/>
                </a:solidFill>
                <a:latin typeface="Arial" panose="020B0604020202020204" pitchFamily="34" charset="0"/>
                <a:cs typeface="Arial" panose="020B0604020202020204" pitchFamily="34" charset="0"/>
              </a:rPr>
              <a:t>screen displays. </a:t>
            </a:r>
          </a:p>
          <a:p>
            <a:pPr marL="274320" indent="-274320" algn="just">
              <a:spcBef>
                <a:spcPts val="600"/>
              </a:spcBef>
              <a:buFont typeface="+mj-lt"/>
              <a:buAutoNum type="arabicPeriod" startAt="7"/>
            </a:pPr>
            <a:r>
              <a:rPr lang="en-US" sz="2400" b="0" i="0" u="none" strike="noStrike" baseline="0" dirty="0" smtClean="0">
                <a:solidFill>
                  <a:srgbClr val="000000"/>
                </a:solidFill>
                <a:latin typeface="Arial" panose="020B0604020202020204" pitchFamily="34" charset="0"/>
                <a:cs typeface="Arial" panose="020B0604020202020204" pitchFamily="34" charset="0"/>
              </a:rPr>
              <a:t>Gently mix the </a:t>
            </a:r>
            <a:r>
              <a:rPr lang="en-US" sz="2400" b="0" i="0" u="none" strike="noStrike" baseline="0" dirty="0" err="1" smtClean="0">
                <a:solidFill>
                  <a:srgbClr val="000000"/>
                </a:solidFill>
                <a:latin typeface="Arial" panose="020B0604020202020204" pitchFamily="34" charset="0"/>
                <a:cs typeface="Arial" panose="020B0604020202020204" pitchFamily="34" charset="0"/>
              </a:rPr>
              <a:t>StatStrip</a:t>
            </a:r>
            <a:r>
              <a:rPr lang="en-US" sz="2400" b="0" i="0" u="none" strike="noStrike" baseline="0" dirty="0" smtClean="0">
                <a:solidFill>
                  <a:srgbClr val="000000"/>
                </a:solidFill>
                <a:latin typeface="Arial" panose="020B0604020202020204" pitchFamily="34" charset="0"/>
                <a:cs typeface="Arial" panose="020B0604020202020204" pitchFamily="34" charset="0"/>
              </a:rPr>
              <a:t> Glucose Control Solution before each use. </a:t>
            </a:r>
          </a:p>
          <a:p>
            <a:pPr marL="0" indent="0">
              <a:buNone/>
            </a:pPr>
            <a:endParaRPr lang="en-US" dirty="0"/>
          </a:p>
        </p:txBody>
      </p:sp>
      <p:pic>
        <p:nvPicPr>
          <p:cNvPr id="5" name="Picture 4"/>
          <p:cNvPicPr>
            <a:picLocks noChangeAspect="1"/>
          </p:cNvPicPr>
          <p:nvPr/>
        </p:nvPicPr>
        <p:blipFill>
          <a:blip r:embed="rId2"/>
          <a:stretch>
            <a:fillRect/>
          </a:stretch>
        </p:blipFill>
        <p:spPr>
          <a:xfrm>
            <a:off x="3621852" y="2175959"/>
            <a:ext cx="1571625" cy="2066925"/>
          </a:xfrm>
          <a:prstGeom prst="rect">
            <a:avLst/>
          </a:prstGeom>
        </p:spPr>
      </p:pic>
    </p:spTree>
    <p:extLst>
      <p:ext uri="{BB962C8B-B14F-4D97-AF65-F5344CB8AC3E}">
        <p14:creationId xmlns:p14="http://schemas.microsoft.com/office/powerpoint/2010/main" val="9212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36829"/>
          </a:xfrm>
        </p:spPr>
        <p:txBody>
          <a:bodyPr>
            <a:normAutofit fontScale="90000"/>
          </a:bodyPr>
          <a:lstStyle/>
          <a:p>
            <a:pPr algn="ctr"/>
            <a:r>
              <a:rPr lang="en-US" b="1" dirty="0" smtClean="0"/>
              <a:t>Running Quality Controls</a:t>
            </a:r>
            <a:endParaRPr lang="en-US" b="1" dirty="0"/>
          </a:p>
        </p:txBody>
      </p:sp>
      <p:sp>
        <p:nvSpPr>
          <p:cNvPr id="3" name="Content Placeholder 2"/>
          <p:cNvSpPr>
            <a:spLocks noGrp="1"/>
          </p:cNvSpPr>
          <p:nvPr>
            <p:ph idx="1"/>
          </p:nvPr>
        </p:nvSpPr>
        <p:spPr>
          <a:xfrm>
            <a:off x="838200" y="1105593"/>
            <a:ext cx="10515600" cy="5071370"/>
          </a:xfrm>
        </p:spPr>
        <p:txBody>
          <a:bodyPr>
            <a:normAutofit/>
          </a:bodyPr>
          <a:lstStyle/>
          <a:p>
            <a:pPr marL="274320" indent="-274320">
              <a:spcBef>
                <a:spcPts val="600"/>
              </a:spcBef>
              <a:buFont typeface="+mj-lt"/>
              <a:buAutoNum type="arabicPeriod" startAt="9"/>
            </a:pPr>
            <a:r>
              <a:rPr lang="en-US" sz="2400" dirty="0" smtClean="0"/>
              <a:t>Place </a:t>
            </a:r>
            <a:r>
              <a:rPr lang="en-US" sz="2400" dirty="0"/>
              <a:t>a drop of control solution from the bottle to the end of the test strip until the solution is drawn into the well of the test strip. When enough sample has been drawn into the strip, an audible beep is sounded by the meter. </a:t>
            </a:r>
            <a:endParaRPr lang="en-US" sz="2400" dirty="0" smtClean="0"/>
          </a:p>
          <a:p>
            <a:endParaRPr lang="en-US" sz="2400" dirty="0"/>
          </a:p>
          <a:p>
            <a:endParaRPr lang="en-US" sz="2400" dirty="0" smtClean="0"/>
          </a:p>
          <a:p>
            <a:endParaRPr lang="en-US" sz="2400" dirty="0" smtClean="0"/>
          </a:p>
          <a:p>
            <a:endParaRPr lang="en-US" sz="2400" dirty="0"/>
          </a:p>
          <a:p>
            <a:pPr marL="0" indent="0">
              <a:buNone/>
            </a:pPr>
            <a:endParaRPr lang="en-US" sz="2400" dirty="0" smtClean="0"/>
          </a:p>
          <a:p>
            <a:pPr marL="365760" indent="-365760">
              <a:spcBef>
                <a:spcPts val="600"/>
              </a:spcBef>
              <a:buFont typeface="+mj-lt"/>
              <a:buAutoNum type="arabicPeriod" startAt="10"/>
            </a:pPr>
            <a:r>
              <a:rPr lang="en-US" sz="2400" dirty="0" smtClean="0"/>
              <a:t>Recap </a:t>
            </a:r>
            <a:r>
              <a:rPr lang="en-US" sz="2400" dirty="0"/>
              <a:t>the control solution. The </a:t>
            </a:r>
            <a:r>
              <a:rPr lang="en-US" sz="2400" b="1" dirty="0"/>
              <a:t>Testing Sample </a:t>
            </a:r>
            <a:r>
              <a:rPr lang="en-US" sz="2400" dirty="0"/>
              <a:t>screen displays. The screen shows a clock with seconds remaining below the clock. </a:t>
            </a:r>
            <a:endParaRPr lang="en-US" sz="2400" dirty="0" smtClean="0"/>
          </a:p>
          <a:p>
            <a:pPr marL="365760" indent="-365760">
              <a:spcBef>
                <a:spcPts val="600"/>
              </a:spcBef>
              <a:buFont typeface="+mj-lt"/>
              <a:buAutoNum type="arabicPeriod" startAt="10"/>
            </a:pPr>
            <a:r>
              <a:rPr lang="en-US" sz="2400" dirty="0" smtClean="0"/>
              <a:t>When </a:t>
            </a:r>
            <a:r>
              <a:rPr lang="en-US" sz="2400" dirty="0"/>
              <a:t>the meter completes the test, the QC Result screen </a:t>
            </a:r>
            <a:r>
              <a:rPr lang="en-US" sz="2400" dirty="0" smtClean="0"/>
              <a:t>will display PASS or FAIL. </a:t>
            </a:r>
            <a:endParaRPr lang="en-US" sz="2400" dirty="0"/>
          </a:p>
        </p:txBody>
      </p:sp>
      <p:pic>
        <p:nvPicPr>
          <p:cNvPr id="4" name="Picture 3"/>
          <p:cNvPicPr>
            <a:picLocks noChangeAspect="1"/>
          </p:cNvPicPr>
          <p:nvPr/>
        </p:nvPicPr>
        <p:blipFill>
          <a:blip r:embed="rId2"/>
          <a:stretch>
            <a:fillRect/>
          </a:stretch>
        </p:blipFill>
        <p:spPr>
          <a:xfrm>
            <a:off x="4782329" y="2258291"/>
            <a:ext cx="1593533" cy="2010003"/>
          </a:xfrm>
          <a:prstGeom prst="rect">
            <a:avLst/>
          </a:prstGeom>
        </p:spPr>
      </p:pic>
    </p:spTree>
    <p:extLst>
      <p:ext uri="{BB962C8B-B14F-4D97-AF65-F5344CB8AC3E}">
        <p14:creationId xmlns:p14="http://schemas.microsoft.com/office/powerpoint/2010/main" val="29609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19613"/>
          </a:xfrm>
        </p:spPr>
        <p:txBody>
          <a:bodyPr>
            <a:normAutofit fontScale="90000"/>
          </a:bodyPr>
          <a:lstStyle/>
          <a:p>
            <a:pPr algn="ctr"/>
            <a:r>
              <a:rPr lang="en-US" b="1" dirty="0" smtClean="0"/>
              <a:t>Running Quality Controls</a:t>
            </a:r>
            <a:endParaRPr lang="en-US" b="1" dirty="0"/>
          </a:p>
        </p:txBody>
      </p:sp>
      <p:sp>
        <p:nvSpPr>
          <p:cNvPr id="3" name="Content Placeholder 2"/>
          <p:cNvSpPr>
            <a:spLocks noGrp="1"/>
          </p:cNvSpPr>
          <p:nvPr>
            <p:ph idx="1"/>
          </p:nvPr>
        </p:nvSpPr>
        <p:spPr>
          <a:xfrm>
            <a:off x="838200" y="984738"/>
            <a:ext cx="10515600" cy="5192225"/>
          </a:xfrm>
        </p:spPr>
        <p:txBody>
          <a:bodyPr>
            <a:normAutofit lnSpcReduction="10000"/>
          </a:bodyPr>
          <a:lstStyle/>
          <a:p>
            <a:pPr marL="365760" indent="-365760">
              <a:buFont typeface="+mj-lt"/>
              <a:buAutoNum type="arabicPeriod" startAt="13"/>
            </a:pPr>
            <a:r>
              <a:rPr lang="en-US" sz="2400" dirty="0" smtClean="0"/>
              <a:t>Remove </a:t>
            </a:r>
            <a:r>
              <a:rPr lang="en-US" sz="2400" dirty="0"/>
              <a:t>the strip manually or use the ejector button on the back of the meter to eject the strip directly into a biohazard container. </a:t>
            </a:r>
          </a:p>
          <a:p>
            <a:pPr marL="365760" indent="-365760">
              <a:buFont typeface="+mj-lt"/>
              <a:buAutoNum type="arabicPeriod" startAt="13"/>
            </a:pPr>
            <a:r>
              <a:rPr lang="en-US" sz="2400" dirty="0" smtClean="0"/>
              <a:t>To </a:t>
            </a:r>
            <a:r>
              <a:rPr lang="en-US" sz="2400" dirty="0"/>
              <a:t>add a comment to the result, press the </a:t>
            </a:r>
            <a:r>
              <a:rPr lang="en-US" sz="2400" b="1" dirty="0"/>
              <a:t>Comment</a:t>
            </a:r>
            <a:r>
              <a:rPr lang="en-US" sz="2400" dirty="0"/>
              <a:t> soft key. </a:t>
            </a:r>
          </a:p>
          <a:p>
            <a:pPr marL="365760" indent="-365760">
              <a:buFont typeface="+mj-lt"/>
              <a:buAutoNum type="arabicPeriod" startAt="13"/>
            </a:pPr>
            <a:r>
              <a:rPr lang="en-US" sz="2400" dirty="0" smtClean="0"/>
              <a:t>To </a:t>
            </a:r>
            <a:r>
              <a:rPr lang="en-US" sz="2400" dirty="0"/>
              <a:t>accept the results, press the </a:t>
            </a:r>
            <a:r>
              <a:rPr lang="en-US" sz="2400" b="1" dirty="0"/>
              <a:t>Accept</a:t>
            </a:r>
            <a:r>
              <a:rPr lang="en-US" sz="2400" dirty="0"/>
              <a:t> soft button</a:t>
            </a:r>
            <a:r>
              <a:rPr lang="en-US" sz="2400" dirty="0" smtClean="0"/>
              <a:t>.</a:t>
            </a:r>
          </a:p>
          <a:p>
            <a:pPr marL="365760" indent="-365760">
              <a:buFont typeface="+mj-lt"/>
              <a:buAutoNum type="arabicPeriod" startAt="13"/>
            </a:pPr>
            <a:endParaRPr lang="en-US" sz="2400" dirty="0"/>
          </a:p>
          <a:p>
            <a:pPr marL="365760" indent="-365760">
              <a:buFont typeface="+mj-lt"/>
              <a:buAutoNum type="arabicPeriod" startAt="13"/>
            </a:pPr>
            <a:endParaRPr lang="en-US" sz="2400" dirty="0" smtClean="0"/>
          </a:p>
          <a:p>
            <a:pPr marL="365760" indent="-365760">
              <a:buFont typeface="+mj-lt"/>
              <a:buAutoNum type="arabicPeriod" startAt="13"/>
            </a:pPr>
            <a:endParaRPr lang="en-US" sz="2400" dirty="0"/>
          </a:p>
          <a:p>
            <a:pPr marL="365760" indent="-365760">
              <a:buFont typeface="+mj-lt"/>
              <a:buAutoNum type="arabicPeriod" startAt="13"/>
            </a:pPr>
            <a:endParaRPr lang="en-US" sz="2400" dirty="0" smtClean="0"/>
          </a:p>
          <a:p>
            <a:pPr marL="365760" indent="-365760">
              <a:buFont typeface="+mj-lt"/>
              <a:buAutoNum type="arabicPeriod" startAt="13"/>
            </a:pPr>
            <a:endParaRPr lang="en-US" sz="2400" dirty="0"/>
          </a:p>
          <a:p>
            <a:pPr marL="0" indent="0">
              <a:buNone/>
            </a:pPr>
            <a:endParaRPr lang="en-US" sz="2400" dirty="0"/>
          </a:p>
          <a:p>
            <a:pPr marL="0" indent="0">
              <a:buNone/>
            </a:pPr>
            <a:endParaRPr lang="en-US" sz="2400" dirty="0" smtClean="0"/>
          </a:p>
          <a:p>
            <a:pPr marL="0" indent="0">
              <a:buNone/>
            </a:pPr>
            <a:r>
              <a:rPr lang="en-US" sz="2400" b="1" dirty="0" smtClean="0"/>
              <a:t>Both levels of QC must PASS in order to perform patient testing.</a:t>
            </a:r>
          </a:p>
          <a:p>
            <a:endParaRPr lang="en-US" dirty="0"/>
          </a:p>
        </p:txBody>
      </p:sp>
      <p:pic>
        <p:nvPicPr>
          <p:cNvPr id="4" name="Picture 3"/>
          <p:cNvPicPr>
            <a:picLocks noChangeAspect="1"/>
          </p:cNvPicPr>
          <p:nvPr/>
        </p:nvPicPr>
        <p:blipFill>
          <a:blip r:embed="rId2"/>
          <a:stretch>
            <a:fillRect/>
          </a:stretch>
        </p:blipFill>
        <p:spPr>
          <a:xfrm>
            <a:off x="3452886" y="2614885"/>
            <a:ext cx="3953754" cy="2749957"/>
          </a:xfrm>
          <a:prstGeom prst="rect">
            <a:avLst/>
          </a:prstGeom>
        </p:spPr>
      </p:pic>
    </p:spTree>
    <p:extLst>
      <p:ext uri="{BB962C8B-B14F-4D97-AF65-F5344CB8AC3E}">
        <p14:creationId xmlns:p14="http://schemas.microsoft.com/office/powerpoint/2010/main" val="58055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349"/>
          </a:xfrm>
        </p:spPr>
        <p:txBody>
          <a:bodyPr>
            <a:normAutofit/>
          </a:bodyPr>
          <a:lstStyle/>
          <a:p>
            <a:pPr algn="ctr"/>
            <a:r>
              <a:rPr lang="en-US" sz="4000" b="1" dirty="0" smtClean="0"/>
              <a:t>Running a Patient Sample </a:t>
            </a:r>
            <a:endParaRPr lang="en-US" sz="4000" dirty="0"/>
          </a:p>
        </p:txBody>
      </p:sp>
      <p:sp>
        <p:nvSpPr>
          <p:cNvPr id="3" name="Content Placeholder 2"/>
          <p:cNvSpPr>
            <a:spLocks noGrp="1"/>
          </p:cNvSpPr>
          <p:nvPr>
            <p:ph idx="1"/>
          </p:nvPr>
        </p:nvSpPr>
        <p:spPr>
          <a:xfrm>
            <a:off x="838200" y="1046474"/>
            <a:ext cx="10515600" cy="5620333"/>
          </a:xfrm>
        </p:spPr>
        <p:txBody>
          <a:bodyPr/>
          <a:lstStyle/>
          <a:p>
            <a:pPr marL="0" indent="0">
              <a:buNone/>
            </a:pPr>
            <a:r>
              <a:rPr lang="en-US" dirty="0" smtClean="0"/>
              <a:t>1. </a:t>
            </a:r>
            <a:r>
              <a:rPr lang="en-US" sz="2400" dirty="0" smtClean="0"/>
              <a:t>From the </a:t>
            </a:r>
            <a:r>
              <a:rPr lang="en-US" sz="2400" b="1" dirty="0" smtClean="0"/>
              <a:t>Patient Test </a:t>
            </a:r>
            <a:r>
              <a:rPr lang="en-US" sz="2400" dirty="0" smtClean="0"/>
              <a:t>screen, press the </a:t>
            </a:r>
            <a:r>
              <a:rPr lang="en-US" sz="2400" b="1" dirty="0" smtClean="0"/>
              <a:t>Accept</a:t>
            </a:r>
            <a:r>
              <a:rPr lang="en-US" sz="2400" dirty="0" smtClean="0"/>
              <a:t> soft key. </a:t>
            </a:r>
          </a:p>
          <a:p>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t>2. The </a:t>
            </a:r>
            <a:r>
              <a:rPr lang="en-US" sz="2400" b="1" dirty="0" smtClean="0"/>
              <a:t>Enter Strip Lot </a:t>
            </a:r>
            <a:r>
              <a:rPr lang="en-US" sz="2400" dirty="0" smtClean="0"/>
              <a:t>screen displays. Scan the strip lot number. </a:t>
            </a:r>
          </a:p>
          <a:p>
            <a:pPr marL="0" indent="0">
              <a:buNone/>
            </a:pPr>
            <a:r>
              <a:rPr lang="en-US" sz="2400" dirty="0" smtClean="0"/>
              <a:t>3. Once the Lot Number has been added, press the </a:t>
            </a:r>
            <a:r>
              <a:rPr lang="en-US" sz="2400" b="1" dirty="0" smtClean="0"/>
              <a:t>Accept</a:t>
            </a:r>
            <a:r>
              <a:rPr lang="en-US" sz="2400" dirty="0" smtClean="0"/>
              <a:t> soft key. </a:t>
            </a:r>
          </a:p>
          <a:p>
            <a:endParaRPr lang="en-US" sz="2400" dirty="0"/>
          </a:p>
        </p:txBody>
      </p:sp>
      <p:pic>
        <p:nvPicPr>
          <p:cNvPr id="4" name="Picture 3"/>
          <p:cNvPicPr>
            <a:picLocks noChangeAspect="1"/>
          </p:cNvPicPr>
          <p:nvPr/>
        </p:nvPicPr>
        <p:blipFill>
          <a:blip r:embed="rId2"/>
          <a:stretch>
            <a:fillRect/>
          </a:stretch>
        </p:blipFill>
        <p:spPr>
          <a:xfrm>
            <a:off x="2331721" y="3890489"/>
            <a:ext cx="5300472" cy="2369923"/>
          </a:xfrm>
          <a:prstGeom prst="rect">
            <a:avLst/>
          </a:prstGeom>
        </p:spPr>
      </p:pic>
      <p:pic>
        <p:nvPicPr>
          <p:cNvPr id="5" name="Picture 4"/>
          <p:cNvPicPr>
            <a:picLocks noChangeAspect="1"/>
          </p:cNvPicPr>
          <p:nvPr/>
        </p:nvPicPr>
        <p:blipFill>
          <a:blip r:embed="rId3"/>
          <a:stretch>
            <a:fillRect/>
          </a:stretch>
        </p:blipFill>
        <p:spPr>
          <a:xfrm>
            <a:off x="2433922" y="1456831"/>
            <a:ext cx="1157176" cy="1503770"/>
          </a:xfrm>
          <a:prstGeom prst="rect">
            <a:avLst/>
          </a:prstGeom>
        </p:spPr>
      </p:pic>
      <p:pic>
        <p:nvPicPr>
          <p:cNvPr id="6" name="Picture 5"/>
          <p:cNvPicPr>
            <a:picLocks noChangeAspect="1"/>
          </p:cNvPicPr>
          <p:nvPr/>
        </p:nvPicPr>
        <p:blipFill>
          <a:blip r:embed="rId4"/>
          <a:stretch>
            <a:fillRect/>
          </a:stretch>
        </p:blipFill>
        <p:spPr>
          <a:xfrm>
            <a:off x="1309972" y="2303376"/>
            <a:ext cx="1123950" cy="657225"/>
          </a:xfrm>
          <a:prstGeom prst="rect">
            <a:avLst/>
          </a:prstGeom>
        </p:spPr>
      </p:pic>
    </p:spTree>
    <p:extLst>
      <p:ext uri="{BB962C8B-B14F-4D97-AF65-F5344CB8AC3E}">
        <p14:creationId xmlns:p14="http://schemas.microsoft.com/office/powerpoint/2010/main" val="97634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723842"/>
          </a:xfrm>
        </p:spPr>
        <p:txBody>
          <a:bodyPr>
            <a:normAutofit/>
          </a:bodyPr>
          <a:lstStyle/>
          <a:p>
            <a:pPr algn="ctr"/>
            <a:r>
              <a:rPr lang="en-US" sz="4000" b="1" dirty="0"/>
              <a:t>Running a Patient Sample </a:t>
            </a:r>
            <a:endParaRPr lang="en-US" sz="4000" dirty="0"/>
          </a:p>
        </p:txBody>
      </p:sp>
      <p:sp>
        <p:nvSpPr>
          <p:cNvPr id="7" name="Content Placeholder 6"/>
          <p:cNvSpPr>
            <a:spLocks noGrp="1"/>
          </p:cNvSpPr>
          <p:nvPr>
            <p:ph idx="1"/>
          </p:nvPr>
        </p:nvSpPr>
        <p:spPr>
          <a:xfrm>
            <a:off x="838200" y="1088967"/>
            <a:ext cx="10515600" cy="5511337"/>
          </a:xfrm>
        </p:spPr>
        <p:txBody>
          <a:bodyPr>
            <a:normAutofit/>
          </a:bodyPr>
          <a:lstStyle/>
          <a:p>
            <a:pPr marL="0" lvl="0" indent="0">
              <a:buNone/>
            </a:pPr>
            <a:r>
              <a:rPr lang="en-US" sz="2400" dirty="0" smtClean="0"/>
              <a:t>4. The </a:t>
            </a:r>
            <a:r>
              <a:rPr lang="en-US" sz="2400" b="1" dirty="0"/>
              <a:t>Enter Patient ID</a:t>
            </a:r>
            <a:r>
              <a:rPr lang="en-US" sz="2400" dirty="0"/>
              <a:t> </a:t>
            </a:r>
            <a:r>
              <a:rPr lang="en-US" sz="2400" dirty="0" smtClean="0"/>
              <a:t>screen is displayed:</a:t>
            </a:r>
            <a:endParaRPr lang="en-US" sz="2400" dirty="0"/>
          </a:p>
          <a:p>
            <a:pPr lvl="1"/>
            <a:r>
              <a:rPr lang="en-US" sz="2000" dirty="0"/>
              <a:t>Hospital inpatients- scan the QR code on the patient’s wristband. Verify the FIN and patient demographic information that is displayed on the screen. </a:t>
            </a:r>
            <a:endParaRPr lang="en-US" sz="2000" dirty="0" smtClean="0"/>
          </a:p>
          <a:p>
            <a:pPr marL="457200" lvl="1" indent="0">
              <a:buNone/>
            </a:pPr>
            <a:endParaRPr lang="en-US" sz="1400" dirty="0" smtClean="0"/>
          </a:p>
          <a:p>
            <a:pPr lvl="1"/>
            <a:r>
              <a:rPr lang="en-US" sz="2000" dirty="0" smtClean="0"/>
              <a:t>CVOR </a:t>
            </a:r>
            <a:r>
              <a:rPr lang="en-US" sz="2000" dirty="0"/>
              <a:t>, Main OR, Wound Health, Cath Lab- scan the chart label. Verify the FIN and patient demographic information that is displayed on the screen. </a:t>
            </a:r>
            <a:endParaRPr lang="en-US" sz="2000" dirty="0" smtClean="0"/>
          </a:p>
          <a:p>
            <a:pPr marL="457200" lvl="1" indent="0">
              <a:buNone/>
            </a:pPr>
            <a:endParaRPr lang="en-US" sz="1400" dirty="0" smtClean="0"/>
          </a:p>
          <a:p>
            <a:pPr lvl="1"/>
            <a:r>
              <a:rPr lang="en-US" sz="2000" dirty="0" smtClean="0"/>
              <a:t>Physician </a:t>
            </a:r>
            <a:r>
              <a:rPr lang="en-US" sz="2000" dirty="0"/>
              <a:t>offices will manually enter the patient’s Medical Record Number. </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0" lvl="0" indent="0">
              <a:buNone/>
            </a:pPr>
            <a:endParaRPr lang="en-US" sz="2400" dirty="0" smtClean="0"/>
          </a:p>
          <a:p>
            <a:pPr marL="0" lvl="0" indent="0">
              <a:buNone/>
            </a:pPr>
            <a:endParaRPr lang="en-US" sz="2400" dirty="0" smtClean="0"/>
          </a:p>
          <a:p>
            <a:pPr marL="0" lvl="0" indent="0">
              <a:buNone/>
            </a:pPr>
            <a:r>
              <a:rPr lang="en-US" sz="2400" dirty="0" smtClean="0"/>
              <a:t>5. After entering the patient ID, press the </a:t>
            </a:r>
            <a:r>
              <a:rPr lang="en-US" sz="2400" b="1" dirty="0" smtClean="0"/>
              <a:t>Accept </a:t>
            </a:r>
            <a:r>
              <a:rPr lang="en-US" sz="2400" dirty="0" smtClean="0"/>
              <a:t>soft key.</a:t>
            </a:r>
            <a:endParaRPr lang="en-US" sz="2400" dirty="0"/>
          </a:p>
          <a:p>
            <a:pPr marL="0" indent="0">
              <a:buNone/>
            </a:pPr>
            <a:endParaRPr lang="en-US" dirty="0"/>
          </a:p>
        </p:txBody>
      </p:sp>
      <p:pic>
        <p:nvPicPr>
          <p:cNvPr id="8" name="Picture 7"/>
          <p:cNvPicPr>
            <a:picLocks noChangeAspect="1"/>
          </p:cNvPicPr>
          <p:nvPr/>
        </p:nvPicPr>
        <p:blipFill>
          <a:blip r:embed="rId2"/>
          <a:stretch>
            <a:fillRect/>
          </a:stretch>
        </p:blipFill>
        <p:spPr>
          <a:xfrm>
            <a:off x="2976561" y="3663434"/>
            <a:ext cx="4056006" cy="2272602"/>
          </a:xfrm>
          <a:prstGeom prst="rect">
            <a:avLst/>
          </a:prstGeom>
        </p:spPr>
      </p:pic>
    </p:spTree>
    <p:extLst>
      <p:ext uri="{BB962C8B-B14F-4D97-AF65-F5344CB8AC3E}">
        <p14:creationId xmlns:p14="http://schemas.microsoft.com/office/powerpoint/2010/main" val="327258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pPr algn="ctr"/>
            <a:r>
              <a:rPr lang="en-US" sz="4000" b="1" dirty="0" smtClean="0"/>
              <a:t>CLIA and IFU</a:t>
            </a:r>
            <a:endParaRPr lang="en-US" sz="4000" b="1"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a:t>CLIA WAIVED </a:t>
            </a:r>
            <a:endParaRPr lang="en-US" dirty="0"/>
          </a:p>
          <a:p>
            <a:r>
              <a:rPr lang="en-US" dirty="0"/>
              <a:t>CLIA Complexity: This </a:t>
            </a:r>
            <a:r>
              <a:rPr lang="en-US" dirty="0" err="1"/>
              <a:t>StatStrip</a:t>
            </a:r>
            <a:r>
              <a:rPr lang="en-US" dirty="0"/>
              <a:t> Glucose Hospital Meter System is WAIVED under the Clinical Laboratory Improvements Amendments of 1988 (CLIA) and all applicable state and local laws must be met. </a:t>
            </a:r>
            <a:endParaRPr lang="en-US" dirty="0" smtClean="0"/>
          </a:p>
          <a:p>
            <a:r>
              <a:rPr lang="en-US" dirty="0" smtClean="0"/>
              <a:t>Facilities </a:t>
            </a:r>
            <a:r>
              <a:rPr lang="en-US" dirty="0"/>
              <a:t>performing this test must have a Certificate of Waiver and must follow the manufacturer’s instructions for performing the test. </a:t>
            </a:r>
            <a:endParaRPr lang="en-US" dirty="0" smtClean="0"/>
          </a:p>
          <a:p>
            <a:r>
              <a:rPr lang="en-US" dirty="0" smtClean="0"/>
              <a:t>If </a:t>
            </a:r>
            <a:r>
              <a:rPr lang="en-US" dirty="0"/>
              <a:t>a laboratory modifies the test instructions, the test </a:t>
            </a:r>
            <a:r>
              <a:rPr lang="en-US" dirty="0" smtClean="0"/>
              <a:t>will no longer be considered waived. </a:t>
            </a: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a:t>Intended Use </a:t>
            </a:r>
            <a:endParaRPr lang="en-US" dirty="0"/>
          </a:p>
          <a:p>
            <a:r>
              <a:rPr lang="en-US" dirty="0"/>
              <a:t>The </a:t>
            </a:r>
            <a:r>
              <a:rPr lang="en-US" dirty="0" err="1"/>
              <a:t>StatStrip</a:t>
            </a:r>
            <a:r>
              <a:rPr lang="en-US" dirty="0"/>
              <a:t> Glucose Hospital Meter System is also intended for point-of-care, in vitro diagnostic, multiple-patient use for the quantitative determination of glucose in capillary finger stick, venous whole blood, arterial whole blood, neonate arterial whole blood, and neonate heel stick specimens throughout all hospital and all professional healthcare settings, including patients receiving intensive medical intervention/therapy. </a:t>
            </a:r>
          </a:p>
          <a:p>
            <a:r>
              <a:rPr lang="en-US" dirty="0"/>
              <a:t>The system should only be used with single-use, auto-disabling lancing devices when performing a capillary finger stick or neonate heel stick. </a:t>
            </a:r>
          </a:p>
          <a:p>
            <a:r>
              <a:rPr lang="en-US" dirty="0"/>
              <a:t>It is not intended for use with neonate cord blood specimens. </a:t>
            </a:r>
          </a:p>
          <a:p>
            <a:r>
              <a:rPr lang="en-US" dirty="0"/>
              <a:t>It is not intended for the screening or diagnosis of diabetes mellitus but is indicated for use in determining </a:t>
            </a:r>
            <a:r>
              <a:rPr lang="en-US" dirty="0" err="1"/>
              <a:t>dysglycemia</a:t>
            </a:r>
            <a:r>
              <a:rPr lang="en-US" dirty="0"/>
              <a:t>. </a:t>
            </a:r>
          </a:p>
        </p:txBody>
      </p:sp>
    </p:spTree>
    <p:extLst>
      <p:ext uri="{BB962C8B-B14F-4D97-AF65-F5344CB8AC3E}">
        <p14:creationId xmlns:p14="http://schemas.microsoft.com/office/powerpoint/2010/main" val="27603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40468"/>
          </a:xfrm>
        </p:spPr>
        <p:txBody>
          <a:bodyPr>
            <a:normAutofit/>
          </a:bodyPr>
          <a:lstStyle/>
          <a:p>
            <a:pPr algn="ctr"/>
            <a:r>
              <a:rPr lang="en-US" sz="4000" b="1" dirty="0"/>
              <a:t>Running a Patient Sample </a:t>
            </a:r>
            <a:endParaRPr lang="en-US" sz="4000" dirty="0"/>
          </a:p>
        </p:txBody>
      </p:sp>
      <p:sp>
        <p:nvSpPr>
          <p:cNvPr id="5" name="Content Placeholder 4"/>
          <p:cNvSpPr>
            <a:spLocks noGrp="1"/>
          </p:cNvSpPr>
          <p:nvPr>
            <p:ph idx="1"/>
          </p:nvPr>
        </p:nvSpPr>
        <p:spPr>
          <a:xfrm>
            <a:off x="838200" y="1271848"/>
            <a:ext cx="10515600" cy="4754880"/>
          </a:xfrm>
        </p:spPr>
        <p:txBody>
          <a:bodyPr>
            <a:normAutofit/>
          </a:bodyPr>
          <a:lstStyle/>
          <a:p>
            <a:pPr marL="274320" lvl="0" indent="-365760">
              <a:spcBef>
                <a:spcPts val="600"/>
              </a:spcBef>
              <a:buNone/>
            </a:pPr>
            <a:r>
              <a:rPr lang="en-US" sz="2600" dirty="0" smtClean="0"/>
              <a:t>6. </a:t>
            </a:r>
            <a:r>
              <a:rPr lang="en-US" sz="2600" dirty="0"/>
              <a:t>The screen will display </a:t>
            </a:r>
            <a:r>
              <a:rPr lang="en-US" sz="2600" b="1" dirty="0"/>
              <a:t>Insert Strip</a:t>
            </a:r>
            <a:r>
              <a:rPr lang="en-US" sz="2600" dirty="0" smtClean="0"/>
              <a:t>. Insert </a:t>
            </a:r>
            <a:r>
              <a:rPr lang="en-US" sz="2600" dirty="0"/>
              <a:t>the gold end of the test strip </a:t>
            </a:r>
            <a:r>
              <a:rPr lang="en-US" sz="2600" dirty="0" smtClean="0"/>
              <a:t>into </a:t>
            </a:r>
            <a:r>
              <a:rPr lang="en-US" sz="2600" dirty="0"/>
              <a:t>the strip port with the blue side facing up</a:t>
            </a:r>
            <a:r>
              <a:rPr lang="en-US" sz="2600" dirty="0" smtClean="0"/>
              <a:t>.</a:t>
            </a:r>
          </a:p>
          <a:p>
            <a:pPr marL="274320" lvl="0" indent="-365760">
              <a:spcBef>
                <a:spcPts val="600"/>
              </a:spcBef>
              <a:buNone/>
            </a:pPr>
            <a:endParaRPr lang="en-US" sz="2600" dirty="0"/>
          </a:p>
          <a:p>
            <a:pPr marL="274320" lvl="0" indent="-365760">
              <a:spcBef>
                <a:spcPts val="600"/>
              </a:spcBef>
              <a:buNone/>
            </a:pPr>
            <a:endParaRPr lang="en-US" sz="2600" dirty="0" smtClean="0"/>
          </a:p>
          <a:p>
            <a:pPr marL="274320" lvl="0" indent="-365760">
              <a:spcBef>
                <a:spcPts val="600"/>
              </a:spcBef>
              <a:buNone/>
            </a:pPr>
            <a:endParaRPr lang="en-US" sz="2600" dirty="0"/>
          </a:p>
          <a:p>
            <a:pPr marL="274320" lvl="0" indent="-365760">
              <a:spcBef>
                <a:spcPts val="600"/>
              </a:spcBef>
              <a:buNone/>
            </a:pPr>
            <a:endParaRPr lang="en-US" sz="2600" dirty="0" smtClean="0"/>
          </a:p>
          <a:p>
            <a:pPr marL="274320" lvl="0" indent="-365760">
              <a:spcBef>
                <a:spcPts val="600"/>
              </a:spcBef>
              <a:buNone/>
            </a:pPr>
            <a:endParaRPr lang="en-US" sz="2600" dirty="0" smtClean="0"/>
          </a:p>
          <a:p>
            <a:pPr marL="274320" lvl="0" indent="-365760">
              <a:spcBef>
                <a:spcPts val="600"/>
              </a:spcBef>
              <a:buNone/>
            </a:pPr>
            <a:r>
              <a:rPr lang="en-US" sz="2600" dirty="0" smtClean="0"/>
              <a:t>7. The </a:t>
            </a:r>
            <a:r>
              <a:rPr lang="en-US" sz="2600" dirty="0"/>
              <a:t>meter will display </a:t>
            </a:r>
            <a:r>
              <a:rPr lang="en-US" sz="2600" b="1" dirty="0"/>
              <a:t>Apply Sample</a:t>
            </a:r>
            <a:r>
              <a:rPr lang="en-US" sz="2600" dirty="0" smtClean="0"/>
              <a:t>.</a:t>
            </a:r>
          </a:p>
          <a:p>
            <a:pPr marL="274320" lvl="0" indent="-365760">
              <a:spcBef>
                <a:spcPts val="600"/>
              </a:spcBef>
              <a:buNone/>
            </a:pPr>
            <a:endParaRPr lang="en-US" sz="2600" dirty="0" smtClean="0"/>
          </a:p>
          <a:p>
            <a:pPr marL="274320" indent="-365760">
              <a:spcBef>
                <a:spcPts val="600"/>
              </a:spcBef>
              <a:buNone/>
            </a:pPr>
            <a:r>
              <a:rPr lang="en-US" sz="2600" dirty="0" smtClean="0"/>
              <a:t>8. Perform </a:t>
            </a:r>
            <a:r>
              <a:rPr lang="en-US" sz="2600" dirty="0"/>
              <a:t>the finger </a:t>
            </a:r>
            <a:r>
              <a:rPr lang="en-US" sz="2600" dirty="0" smtClean="0"/>
              <a:t>stick.</a:t>
            </a:r>
          </a:p>
          <a:p>
            <a:pPr marL="0" lv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2634788" y="2024928"/>
            <a:ext cx="1355321" cy="1726421"/>
          </a:xfrm>
          <a:prstGeom prst="rect">
            <a:avLst/>
          </a:prstGeom>
        </p:spPr>
      </p:pic>
    </p:spTree>
    <p:extLst>
      <p:ext uri="{BB962C8B-B14F-4D97-AF65-F5344CB8AC3E}">
        <p14:creationId xmlns:p14="http://schemas.microsoft.com/office/powerpoint/2010/main" val="309352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2"/>
          </a:xfrm>
        </p:spPr>
        <p:txBody>
          <a:bodyPr>
            <a:normAutofit fontScale="90000"/>
          </a:bodyPr>
          <a:lstStyle/>
          <a:p>
            <a:pPr algn="ctr"/>
            <a:r>
              <a:rPr lang="en-US" sz="4000" b="1" dirty="0" smtClean="0"/>
              <a:t>Performing the </a:t>
            </a:r>
            <a:r>
              <a:rPr lang="en-US" sz="4000" b="1" dirty="0" err="1" smtClean="0"/>
              <a:t>Fingerstick</a:t>
            </a:r>
            <a:endParaRPr lang="en-US" sz="4000" b="1" dirty="0"/>
          </a:p>
        </p:txBody>
      </p:sp>
      <p:sp>
        <p:nvSpPr>
          <p:cNvPr id="3" name="Content Placeholder 2"/>
          <p:cNvSpPr>
            <a:spLocks noGrp="1"/>
          </p:cNvSpPr>
          <p:nvPr>
            <p:ph idx="1"/>
          </p:nvPr>
        </p:nvSpPr>
        <p:spPr>
          <a:xfrm>
            <a:off x="838200" y="906088"/>
            <a:ext cx="10515600" cy="5669279"/>
          </a:xfrm>
        </p:spPr>
        <p:txBody>
          <a:bodyPr>
            <a:normAutofit fontScale="85000" lnSpcReduction="20000"/>
          </a:bodyPr>
          <a:lstStyle/>
          <a:p>
            <a:r>
              <a:rPr lang="en-US" sz="2400" dirty="0" smtClean="0"/>
              <a:t>Select </a:t>
            </a:r>
            <a:r>
              <a:rPr lang="en-US" sz="2400" dirty="0"/>
              <a:t>a site on the pad of the fingertip, preferably on the middle or ring finger. </a:t>
            </a:r>
            <a:r>
              <a:rPr lang="en-US" sz="2400" dirty="0" smtClean="0"/>
              <a:t>(These </a:t>
            </a:r>
            <a:r>
              <a:rPr lang="en-US" sz="2400" dirty="0"/>
              <a:t>fingers are less sensitive to pain than the index finger. Using the thumb or little finger presents a greater probability of injuring the bone. The area should be free of cuts, scars, and bruises</a:t>
            </a:r>
            <a:r>
              <a:rPr lang="en-US" sz="2400" dirty="0" smtClean="0"/>
              <a:t>.)</a:t>
            </a:r>
          </a:p>
          <a:p>
            <a:r>
              <a:rPr lang="en-US" sz="2400" dirty="0" smtClean="0"/>
              <a:t>Warm </a:t>
            </a:r>
            <a:r>
              <a:rPr lang="en-US" sz="2400" dirty="0"/>
              <a:t>the site if necessary. </a:t>
            </a:r>
          </a:p>
          <a:p>
            <a:r>
              <a:rPr lang="en-US" sz="2400" dirty="0" smtClean="0"/>
              <a:t>Hold </a:t>
            </a:r>
            <a:r>
              <a:rPr lang="en-US" sz="2400" dirty="0"/>
              <a:t>the patient’s selected finger so that the intended puncture site is facing upward. </a:t>
            </a:r>
          </a:p>
          <a:p>
            <a:r>
              <a:rPr lang="en-US" sz="2400" dirty="0" smtClean="0"/>
              <a:t>Cleanse </a:t>
            </a:r>
            <a:r>
              <a:rPr lang="en-US" sz="2400" dirty="0"/>
              <a:t>the selected site with alcohol and either allow to air dry or wipe with a clean, dry gauze. </a:t>
            </a:r>
          </a:p>
          <a:p>
            <a:r>
              <a:rPr lang="en-US" sz="2400" dirty="0" smtClean="0"/>
              <a:t>Firmly </a:t>
            </a:r>
            <a:r>
              <a:rPr lang="en-US" sz="2400" dirty="0"/>
              <a:t>position the lancet at the incision site on the finger (at 10 o’clock or 2 o’clock, perpendicular to the finger print lines).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Depress </a:t>
            </a:r>
            <a:r>
              <a:rPr lang="en-US" sz="2400" dirty="0"/>
              <a:t>the firing pad on the side of the lancet to activate the incision device. </a:t>
            </a:r>
          </a:p>
          <a:p>
            <a:r>
              <a:rPr lang="en-US" sz="2400" dirty="0" smtClean="0"/>
              <a:t>Remove </a:t>
            </a:r>
            <a:r>
              <a:rPr lang="en-US" sz="2400" dirty="0"/>
              <a:t>the lancet from the finger. The incising blade will have already retracted into the body of the lancet. </a:t>
            </a:r>
          </a:p>
          <a:p>
            <a:r>
              <a:rPr lang="en-US" sz="2400" dirty="0" smtClean="0"/>
              <a:t>Wipe </a:t>
            </a:r>
            <a:r>
              <a:rPr lang="en-US" sz="2400" dirty="0"/>
              <a:t>away the first drop of blood with clean, dry </a:t>
            </a:r>
            <a:r>
              <a:rPr lang="en-US" sz="2400" dirty="0" smtClean="0"/>
              <a:t>gauze.</a:t>
            </a:r>
          </a:p>
          <a:p>
            <a:r>
              <a:rPr lang="en-US" sz="2400" dirty="0" smtClean="0"/>
              <a:t>Apply </a:t>
            </a:r>
            <a:r>
              <a:rPr lang="en-US" sz="2400" dirty="0"/>
              <a:t>gentle pressure again to form a second drop of blood.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466" y="2981661"/>
            <a:ext cx="2544559" cy="188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70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a:bodyPr>
          <a:lstStyle/>
          <a:p>
            <a:pPr eaLnBrk="1" hangingPunct="1"/>
            <a:r>
              <a:rPr lang="en-US" altLang="en-US" sz="4000" b="1" dirty="0" smtClean="0"/>
              <a:t>Cleaning the Finger</a:t>
            </a:r>
          </a:p>
        </p:txBody>
      </p:sp>
      <p:sp>
        <p:nvSpPr>
          <p:cNvPr id="12291" name="Rectangle 6"/>
          <p:cNvSpPr>
            <a:spLocks noGrp="1" noChangeArrowheads="1"/>
          </p:cNvSpPr>
          <p:nvPr>
            <p:ph sz="half" idx="2"/>
          </p:nvPr>
        </p:nvSpPr>
        <p:spPr>
          <a:xfrm>
            <a:off x="839788" y="1495699"/>
            <a:ext cx="5157787" cy="2008736"/>
          </a:xfrm>
        </p:spPr>
        <p:txBody>
          <a:bodyPr>
            <a:normAutofit fontScale="92500"/>
          </a:bodyPr>
          <a:lstStyle/>
          <a:p>
            <a:pPr eaLnBrk="1" hangingPunct="1">
              <a:lnSpc>
                <a:spcPct val="80000"/>
              </a:lnSpc>
            </a:pPr>
            <a:r>
              <a:rPr lang="en-US" altLang="en-US" sz="2200" dirty="0"/>
              <a:t>If visibly soiled, the patient’s hands should first be washed with soap and water. </a:t>
            </a:r>
          </a:p>
          <a:p>
            <a:pPr eaLnBrk="1" hangingPunct="1">
              <a:lnSpc>
                <a:spcPct val="80000"/>
              </a:lnSpc>
            </a:pPr>
            <a:r>
              <a:rPr lang="en-US" altLang="en-US" sz="2200" dirty="0"/>
              <a:t>Clean the chosen finger with an alcohol swab.</a:t>
            </a:r>
          </a:p>
          <a:p>
            <a:pPr eaLnBrk="1" hangingPunct="1">
              <a:lnSpc>
                <a:spcPct val="80000"/>
              </a:lnSpc>
            </a:pPr>
            <a:r>
              <a:rPr lang="en-US" altLang="en-US" sz="2200" dirty="0"/>
              <a:t>Ensure the alcohol dries!</a:t>
            </a:r>
          </a:p>
          <a:p>
            <a:pPr eaLnBrk="1" hangingPunct="1">
              <a:lnSpc>
                <a:spcPct val="80000"/>
              </a:lnSpc>
            </a:pPr>
            <a:r>
              <a:rPr lang="en-US" altLang="en-US" sz="2200" dirty="0"/>
              <a:t>You can let the alcohol air dry or you may wipe it with a clean </a:t>
            </a:r>
            <a:r>
              <a:rPr lang="en-US" altLang="en-US" sz="2200" dirty="0" smtClean="0"/>
              <a:t>gauze.</a:t>
            </a:r>
            <a:endParaRPr lang="en-US" altLang="en-US" sz="2200" dirty="0"/>
          </a:p>
          <a:p>
            <a:pPr eaLnBrk="1" hangingPunct="1">
              <a:lnSpc>
                <a:spcPct val="80000"/>
              </a:lnSpc>
              <a:buFontTx/>
              <a:buNone/>
            </a:pPr>
            <a:endParaRPr lang="en-US" altLang="en-US" sz="2200" dirty="0"/>
          </a:p>
        </p:txBody>
      </p:sp>
      <p:sp>
        <p:nvSpPr>
          <p:cNvPr id="3" name="Text Placeholder 2"/>
          <p:cNvSpPr>
            <a:spLocks noGrp="1"/>
          </p:cNvSpPr>
          <p:nvPr>
            <p:ph type="body" sz="quarter" idx="3"/>
          </p:nvPr>
        </p:nvSpPr>
        <p:spPr>
          <a:xfrm>
            <a:off x="1005840" y="5054080"/>
            <a:ext cx="9781930" cy="462945"/>
          </a:xfrm>
          <a:solidFill>
            <a:srgbClr val="FFC000"/>
          </a:solidFill>
        </p:spPr>
        <p:txBody>
          <a:bodyPr>
            <a:normAutofit/>
          </a:bodyPr>
          <a:lstStyle/>
          <a:p>
            <a:r>
              <a:rPr lang="en-US" sz="2000" dirty="0" smtClean="0"/>
              <a:t>Sugar residue on the fingers =  False high glucose</a:t>
            </a:r>
            <a:endParaRPr lang="en-US" sz="2000" dirty="0"/>
          </a:p>
        </p:txBody>
      </p:sp>
      <p:sp>
        <p:nvSpPr>
          <p:cNvPr id="4" name="Content Placeholder 3"/>
          <p:cNvSpPr>
            <a:spLocks noGrp="1"/>
          </p:cNvSpPr>
          <p:nvPr>
            <p:ph sz="quarter" idx="4"/>
          </p:nvPr>
        </p:nvSpPr>
        <p:spPr>
          <a:xfrm>
            <a:off x="1005840" y="5517025"/>
            <a:ext cx="9781930" cy="923232"/>
          </a:xfrm>
          <a:solidFill>
            <a:srgbClr val="FFC000"/>
          </a:solidFill>
        </p:spPr>
        <p:txBody>
          <a:bodyPr>
            <a:normAutofit/>
          </a:bodyPr>
          <a:lstStyle/>
          <a:p>
            <a:r>
              <a:rPr lang="en-US" sz="2000" dirty="0" smtClean="0"/>
              <a:t>Sugar residues from sweets and fruit can cause false high glucose results on a glucometer.</a:t>
            </a:r>
          </a:p>
          <a:p>
            <a:r>
              <a:rPr lang="en-US" sz="2000" dirty="0" smtClean="0"/>
              <a:t>Be sure both your hands and the patient’s hands are clean and free of sugary residue.</a:t>
            </a:r>
            <a:endParaRPr lang="en-US" sz="2000" dirty="0"/>
          </a:p>
        </p:txBody>
      </p:sp>
      <p:sp>
        <p:nvSpPr>
          <p:cNvPr id="12295" name="Slide Number Placeholder 2"/>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F15D4-C903-455B-9B5D-2834041A4E57}" type="slidenum">
              <a:rPr lang="en-US" altLang="en-US" smtClean="0"/>
              <a:pPr/>
              <a:t>22</a:t>
            </a:fld>
            <a:endParaRPr lang="en-US" altLang="en-US" smtClean="0"/>
          </a:p>
        </p:txBody>
      </p:sp>
      <p:pic>
        <p:nvPicPr>
          <p:cNvPr id="122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707" y="1027906"/>
            <a:ext cx="2386013"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9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970"/>
          </a:xfrm>
        </p:spPr>
        <p:txBody>
          <a:bodyPr>
            <a:normAutofit/>
          </a:bodyPr>
          <a:lstStyle/>
          <a:p>
            <a:pPr algn="ctr"/>
            <a:r>
              <a:rPr lang="en-US" sz="4000" b="1" dirty="0"/>
              <a:t>Running a Patient Sample </a:t>
            </a:r>
          </a:p>
        </p:txBody>
      </p:sp>
      <p:sp>
        <p:nvSpPr>
          <p:cNvPr id="3" name="Content Placeholder 2"/>
          <p:cNvSpPr>
            <a:spLocks noGrp="1"/>
          </p:cNvSpPr>
          <p:nvPr>
            <p:ph idx="1"/>
          </p:nvPr>
        </p:nvSpPr>
        <p:spPr>
          <a:xfrm>
            <a:off x="838200" y="1360113"/>
            <a:ext cx="10515600" cy="4915996"/>
          </a:xfrm>
        </p:spPr>
        <p:txBody>
          <a:bodyPr>
            <a:normAutofit/>
          </a:bodyPr>
          <a:lstStyle/>
          <a:p>
            <a:pPr marL="365760" indent="-365760">
              <a:spcBef>
                <a:spcPts val="600"/>
              </a:spcBef>
              <a:buNone/>
            </a:pPr>
            <a:r>
              <a:rPr lang="en-US" sz="2400" dirty="0"/>
              <a:t>9</a:t>
            </a:r>
            <a:r>
              <a:rPr lang="en-US" sz="2400" dirty="0" smtClean="0"/>
              <a:t>. </a:t>
            </a:r>
            <a:r>
              <a:rPr lang="en-US" sz="2400" dirty="0"/>
              <a:t>Touch the end of the test strip to the second drop of blood until the test strip fills. A quick beep sounds when sufficient sample has been added to the test strip</a:t>
            </a:r>
            <a:r>
              <a:rPr lang="en-US" sz="2400" dirty="0" smtClean="0"/>
              <a:t>.</a:t>
            </a:r>
          </a:p>
          <a:p>
            <a:pPr marL="365760" indent="-365760">
              <a:spcBef>
                <a:spcPts val="600"/>
              </a:spcBef>
              <a:buNone/>
            </a:pPr>
            <a:endParaRPr lang="en-US" sz="2400" dirty="0"/>
          </a:p>
          <a:p>
            <a:pPr marL="365760" indent="-365760">
              <a:spcBef>
                <a:spcPts val="600"/>
              </a:spcBef>
              <a:buNone/>
            </a:pPr>
            <a:endParaRPr lang="en-US" sz="2400" dirty="0" smtClean="0"/>
          </a:p>
          <a:p>
            <a:pPr marL="365760" indent="-365760">
              <a:spcBef>
                <a:spcPts val="600"/>
              </a:spcBef>
              <a:buNone/>
            </a:pPr>
            <a:endParaRPr lang="en-US" sz="2400" dirty="0"/>
          </a:p>
          <a:p>
            <a:pPr marL="365760" indent="-365760">
              <a:spcBef>
                <a:spcPts val="600"/>
              </a:spcBef>
              <a:buNone/>
            </a:pPr>
            <a:endParaRPr lang="en-US" sz="2400" dirty="0"/>
          </a:p>
          <a:p>
            <a:pPr marL="365760" lvl="0" indent="-365760">
              <a:spcBef>
                <a:spcPts val="600"/>
              </a:spcBef>
              <a:buNone/>
            </a:pPr>
            <a:endParaRPr lang="en-US" sz="2400" dirty="0" smtClean="0"/>
          </a:p>
          <a:p>
            <a:pPr marL="365760" lvl="0" indent="-365760">
              <a:spcBef>
                <a:spcPts val="600"/>
              </a:spcBef>
              <a:buNone/>
            </a:pPr>
            <a:endParaRPr lang="en-US" sz="2400" dirty="0" smtClean="0"/>
          </a:p>
          <a:p>
            <a:pPr marL="365760" lvl="0" indent="-365760">
              <a:spcBef>
                <a:spcPts val="600"/>
              </a:spcBef>
              <a:buNone/>
            </a:pPr>
            <a:r>
              <a:rPr lang="en-US" sz="2400" dirty="0" smtClean="0"/>
              <a:t>10. </a:t>
            </a:r>
            <a:r>
              <a:rPr lang="en-US" sz="2400" dirty="0"/>
              <a:t>The meter will count down for 6 seconds. </a:t>
            </a:r>
          </a:p>
          <a:p>
            <a:pPr marL="365760" lvl="0" indent="-365760">
              <a:spcBef>
                <a:spcPts val="600"/>
              </a:spcBef>
              <a:buNone/>
            </a:pPr>
            <a:r>
              <a:rPr lang="en-US" sz="2400" dirty="0" smtClean="0"/>
              <a:t>11. </a:t>
            </a:r>
            <a:r>
              <a:rPr lang="en-US" sz="2400" dirty="0"/>
              <a:t>A long beep will sound when the results are ready, and the result will display on the </a:t>
            </a:r>
            <a:r>
              <a:rPr lang="en-US" sz="2400" b="1" dirty="0"/>
              <a:t>Patient Result </a:t>
            </a:r>
            <a:r>
              <a:rPr lang="en-US" sz="2400" dirty="0"/>
              <a:t>screen.</a:t>
            </a:r>
          </a:p>
          <a:p>
            <a:pPr marL="0" indent="0">
              <a:buNone/>
            </a:pPr>
            <a:endParaRPr lang="en-US" dirty="0"/>
          </a:p>
        </p:txBody>
      </p:sp>
      <p:pic>
        <p:nvPicPr>
          <p:cNvPr id="4" name="Picture 3"/>
          <p:cNvPicPr>
            <a:picLocks noChangeAspect="1"/>
          </p:cNvPicPr>
          <p:nvPr/>
        </p:nvPicPr>
        <p:blipFill>
          <a:blip r:embed="rId2"/>
          <a:stretch>
            <a:fillRect/>
          </a:stretch>
        </p:blipFill>
        <p:spPr>
          <a:xfrm>
            <a:off x="2590972" y="2756030"/>
            <a:ext cx="1663582" cy="2124161"/>
          </a:xfrm>
          <a:prstGeom prst="rect">
            <a:avLst/>
          </a:prstGeom>
        </p:spPr>
      </p:pic>
    </p:spTree>
    <p:extLst>
      <p:ext uri="{BB962C8B-B14F-4D97-AF65-F5344CB8AC3E}">
        <p14:creationId xmlns:p14="http://schemas.microsoft.com/office/powerpoint/2010/main" val="226574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213"/>
          </a:xfrm>
        </p:spPr>
        <p:txBody>
          <a:bodyPr>
            <a:normAutofit fontScale="90000"/>
          </a:bodyPr>
          <a:lstStyle/>
          <a:p>
            <a:pPr algn="ctr"/>
            <a:r>
              <a:rPr lang="en-US" sz="4000" b="1" dirty="0"/>
              <a:t>Running a Patient Sample </a:t>
            </a:r>
            <a:endParaRPr lang="en-US" sz="4000" dirty="0"/>
          </a:p>
        </p:txBody>
      </p:sp>
      <p:sp>
        <p:nvSpPr>
          <p:cNvPr id="3" name="Content Placeholder 2"/>
          <p:cNvSpPr>
            <a:spLocks noGrp="1"/>
          </p:cNvSpPr>
          <p:nvPr>
            <p:ph idx="1"/>
          </p:nvPr>
        </p:nvSpPr>
        <p:spPr>
          <a:xfrm>
            <a:off x="838200" y="939338"/>
            <a:ext cx="10515600" cy="5735782"/>
          </a:xfrm>
        </p:spPr>
        <p:txBody>
          <a:bodyPr>
            <a:noAutofit/>
          </a:bodyPr>
          <a:lstStyle/>
          <a:p>
            <a:pPr marL="0" lvl="0" indent="0">
              <a:spcBef>
                <a:spcPts val="0"/>
              </a:spcBef>
              <a:buNone/>
            </a:pPr>
            <a:r>
              <a:rPr lang="en-US" sz="2400" dirty="0" smtClean="0"/>
              <a:t>12. There </a:t>
            </a:r>
            <a:r>
              <a:rPr lang="en-US" sz="2400" dirty="0"/>
              <a:t>are three options at the bottom of the </a:t>
            </a:r>
            <a:r>
              <a:rPr lang="en-US" sz="2400" b="1" dirty="0"/>
              <a:t>Patient Result </a:t>
            </a:r>
            <a:r>
              <a:rPr lang="en-US" sz="2400" dirty="0"/>
              <a:t>screen</a:t>
            </a:r>
            <a:r>
              <a:rPr lang="en-US" sz="2400" dirty="0" smtClean="0"/>
              <a:t>.</a:t>
            </a:r>
            <a:endParaRPr lang="en-US" sz="2400" dirty="0"/>
          </a:p>
          <a:p>
            <a:pPr lvl="1">
              <a:lnSpc>
                <a:spcPct val="100000"/>
              </a:lnSpc>
              <a:spcBef>
                <a:spcPts val="0"/>
              </a:spcBef>
            </a:pPr>
            <a:r>
              <a:rPr lang="en-US" sz="1600" b="1" dirty="0"/>
              <a:t>ACCEPT</a:t>
            </a:r>
            <a:r>
              <a:rPr lang="en-US" sz="1600" dirty="0"/>
              <a:t> - To accept the result, press the </a:t>
            </a:r>
            <a:r>
              <a:rPr lang="en-US" sz="1600" b="1" dirty="0"/>
              <a:t>Accept</a:t>
            </a:r>
            <a:r>
              <a:rPr lang="en-US" sz="1600" dirty="0"/>
              <a:t> soft key. </a:t>
            </a:r>
          </a:p>
          <a:p>
            <a:pPr lvl="1">
              <a:lnSpc>
                <a:spcPct val="100000"/>
              </a:lnSpc>
              <a:spcBef>
                <a:spcPts val="0"/>
              </a:spcBef>
            </a:pPr>
            <a:r>
              <a:rPr lang="en-US" sz="1600" b="1" dirty="0"/>
              <a:t>REJECT</a:t>
            </a:r>
            <a:r>
              <a:rPr lang="en-US" sz="1600" dirty="0"/>
              <a:t> - To reject the result, press the </a:t>
            </a:r>
            <a:r>
              <a:rPr lang="en-US" sz="1600" b="1" dirty="0"/>
              <a:t>Reject </a:t>
            </a:r>
            <a:r>
              <a:rPr lang="en-US" sz="1600" dirty="0"/>
              <a:t>soft key. </a:t>
            </a:r>
            <a:endParaRPr lang="en-US" sz="1600" dirty="0" smtClean="0"/>
          </a:p>
          <a:p>
            <a:pPr marL="0" lvl="0" indent="0">
              <a:lnSpc>
                <a:spcPct val="100000"/>
              </a:lnSpc>
              <a:spcBef>
                <a:spcPts val="0"/>
              </a:spcBef>
              <a:buNone/>
            </a:pPr>
            <a:r>
              <a:rPr lang="en-US" sz="1600" dirty="0" smtClean="0"/>
              <a:t>     	If a test result is in question, the test result should be</a:t>
            </a:r>
            <a:r>
              <a:rPr lang="en-US" sz="1600" b="1" dirty="0" smtClean="0"/>
              <a:t> Rejected </a:t>
            </a:r>
            <a:r>
              <a:rPr lang="en-US" sz="1600" dirty="0" smtClean="0"/>
              <a:t>and the test repeated with a new test strip. </a:t>
            </a:r>
          </a:p>
          <a:p>
            <a:pPr marL="0" lvl="0" indent="0">
              <a:lnSpc>
                <a:spcPct val="100000"/>
              </a:lnSpc>
              <a:spcBef>
                <a:spcPts val="0"/>
              </a:spcBef>
              <a:buNone/>
            </a:pPr>
            <a:r>
              <a:rPr lang="en-US" sz="1600" dirty="0"/>
              <a:t> </a:t>
            </a:r>
            <a:r>
              <a:rPr lang="en-US" sz="1600" dirty="0" smtClean="0"/>
              <a:t>    	Rejecting a test requires a comment. Press </a:t>
            </a:r>
            <a:r>
              <a:rPr lang="en-US" sz="1600" b="1" dirty="0" smtClean="0"/>
              <a:t>Reject</a:t>
            </a:r>
            <a:r>
              <a:rPr lang="en-US" sz="1600" dirty="0" smtClean="0"/>
              <a:t> and select a comment, then press </a:t>
            </a:r>
            <a:r>
              <a:rPr lang="en-US" sz="1600" b="1" dirty="0" smtClean="0"/>
              <a:t>OK</a:t>
            </a:r>
            <a:r>
              <a:rPr lang="en-US" sz="1600" dirty="0" smtClean="0"/>
              <a:t>. The selected comment is </a:t>
            </a:r>
          </a:p>
          <a:p>
            <a:pPr marL="0" lvl="0" indent="0">
              <a:lnSpc>
                <a:spcPct val="100000"/>
              </a:lnSpc>
              <a:spcBef>
                <a:spcPts val="0"/>
              </a:spcBef>
              <a:buNone/>
            </a:pPr>
            <a:r>
              <a:rPr lang="en-US" sz="1600" dirty="0"/>
              <a:t> </a:t>
            </a:r>
            <a:r>
              <a:rPr lang="en-US" sz="1600" dirty="0" smtClean="0"/>
              <a:t>    	now displayed on the </a:t>
            </a:r>
            <a:r>
              <a:rPr lang="en-US" sz="1600" b="1" dirty="0" smtClean="0"/>
              <a:t>Patient Result</a:t>
            </a:r>
            <a:r>
              <a:rPr lang="en-US" sz="1600" dirty="0" smtClean="0"/>
              <a:t> screen. Press </a:t>
            </a:r>
            <a:r>
              <a:rPr lang="en-US" sz="1600" b="1" dirty="0" smtClean="0"/>
              <a:t>Accept</a:t>
            </a:r>
            <a:r>
              <a:rPr lang="en-US" sz="1600" dirty="0" smtClean="0"/>
              <a:t> to process the result.</a:t>
            </a:r>
            <a:endParaRPr lang="en-US" sz="1600" dirty="0"/>
          </a:p>
          <a:p>
            <a:pPr lvl="1">
              <a:lnSpc>
                <a:spcPct val="100000"/>
              </a:lnSpc>
              <a:spcBef>
                <a:spcPts val="0"/>
              </a:spcBef>
            </a:pPr>
            <a:r>
              <a:rPr lang="en-US" sz="1600" b="1" dirty="0"/>
              <a:t>COMMENT</a:t>
            </a:r>
            <a:r>
              <a:rPr lang="en-US" sz="1600" dirty="0"/>
              <a:t> - To add a comment, press the </a:t>
            </a:r>
            <a:r>
              <a:rPr lang="en-US" sz="1600" b="1" dirty="0"/>
              <a:t>Comment</a:t>
            </a:r>
            <a:r>
              <a:rPr lang="en-US" sz="1600" dirty="0"/>
              <a:t> soft key. </a:t>
            </a:r>
            <a:endParaRPr lang="en-US" sz="1600" dirty="0" smtClean="0"/>
          </a:p>
          <a:p>
            <a:pPr marL="0" lvl="0" indent="0">
              <a:lnSpc>
                <a:spcPct val="100000"/>
              </a:lnSpc>
              <a:spcBef>
                <a:spcPts val="0"/>
              </a:spcBef>
              <a:buNone/>
            </a:pPr>
            <a:r>
              <a:rPr lang="en-US" sz="1600" dirty="0" smtClean="0"/>
              <a:t>    	 Select </a:t>
            </a:r>
            <a:r>
              <a:rPr lang="en-US" sz="1600" dirty="0"/>
              <a:t>one of the comments from the comments list, and then press the </a:t>
            </a:r>
            <a:r>
              <a:rPr lang="en-US" sz="1600" b="1" dirty="0"/>
              <a:t>Accept</a:t>
            </a:r>
            <a:r>
              <a:rPr lang="en-US" sz="1600" dirty="0"/>
              <a:t> soft key to place the comment </a:t>
            </a:r>
            <a:r>
              <a:rPr lang="en-US" sz="1600" dirty="0" smtClean="0"/>
              <a:t>	onto the result. </a:t>
            </a:r>
            <a:r>
              <a:rPr lang="en-US" sz="1600" b="1" i="1" dirty="0" smtClean="0">
                <a:solidFill>
                  <a:srgbClr val="FF0000"/>
                </a:solidFill>
              </a:rPr>
              <a:t>A </a:t>
            </a:r>
            <a:r>
              <a:rPr lang="en-US" sz="1600" b="1" i="1" dirty="0">
                <a:solidFill>
                  <a:srgbClr val="FF0000"/>
                </a:solidFill>
              </a:rPr>
              <a:t>critical result requires a comment-“Will Repeat Test”, “Notifying RN/MD”</a:t>
            </a:r>
            <a:endParaRPr lang="en-US" sz="1600" dirty="0">
              <a:solidFill>
                <a:srgbClr val="FF0000"/>
              </a:solidFill>
            </a:endParaRPr>
          </a:p>
          <a:p>
            <a:pPr marL="0" indent="0">
              <a:lnSpc>
                <a:spcPct val="100000"/>
              </a:lnSpc>
              <a:spcBef>
                <a:spcPts val="0"/>
              </a:spcBef>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t>All </a:t>
            </a:r>
            <a:r>
              <a:rPr lang="en-US" sz="2400" dirty="0"/>
              <a:t>test results must be either </a:t>
            </a:r>
            <a:r>
              <a:rPr lang="en-US" sz="2400" b="1" dirty="0"/>
              <a:t>Accepted</a:t>
            </a:r>
            <a:r>
              <a:rPr lang="en-US" sz="2400" dirty="0"/>
              <a:t> or </a:t>
            </a:r>
            <a:r>
              <a:rPr lang="en-US" sz="2400" b="1" dirty="0"/>
              <a:t>Rejected</a:t>
            </a:r>
            <a:r>
              <a:rPr lang="en-US" sz="2400" dirty="0"/>
              <a:t>.</a:t>
            </a:r>
          </a:p>
          <a:p>
            <a:pPr marL="0" indent="0">
              <a:buNone/>
            </a:pPr>
            <a:endParaRPr lang="en-US" sz="2400" dirty="0"/>
          </a:p>
        </p:txBody>
      </p:sp>
      <p:pic>
        <p:nvPicPr>
          <p:cNvPr id="4" name="Picture 3"/>
          <p:cNvPicPr>
            <a:picLocks noChangeAspect="1"/>
          </p:cNvPicPr>
          <p:nvPr/>
        </p:nvPicPr>
        <p:blipFill>
          <a:blip r:embed="rId2"/>
          <a:stretch>
            <a:fillRect/>
          </a:stretch>
        </p:blipFill>
        <p:spPr>
          <a:xfrm>
            <a:off x="1980854" y="3337560"/>
            <a:ext cx="2832215" cy="2639735"/>
          </a:xfrm>
          <a:prstGeom prst="rect">
            <a:avLst/>
          </a:prstGeom>
        </p:spPr>
      </p:pic>
    </p:spTree>
    <p:extLst>
      <p:ext uri="{BB962C8B-B14F-4D97-AF65-F5344CB8AC3E}">
        <p14:creationId xmlns:p14="http://schemas.microsoft.com/office/powerpoint/2010/main" val="399182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en-US" sz="4000" b="1" dirty="0"/>
              <a:t>Running a Patient Sample </a:t>
            </a:r>
            <a:endParaRPr lang="en-US" sz="4000" dirty="0"/>
          </a:p>
        </p:txBody>
      </p:sp>
      <p:sp>
        <p:nvSpPr>
          <p:cNvPr id="3" name="Content Placeholder 2"/>
          <p:cNvSpPr>
            <a:spLocks noGrp="1"/>
          </p:cNvSpPr>
          <p:nvPr>
            <p:ph idx="1"/>
          </p:nvPr>
        </p:nvSpPr>
        <p:spPr>
          <a:xfrm>
            <a:off x="746760" y="1385050"/>
            <a:ext cx="10515600" cy="4351338"/>
          </a:xfrm>
        </p:spPr>
        <p:txBody>
          <a:bodyPr/>
          <a:lstStyle/>
          <a:p>
            <a:pPr marL="365760" lvl="0" indent="-548640">
              <a:spcBef>
                <a:spcPts val="600"/>
              </a:spcBef>
              <a:buNone/>
            </a:pPr>
            <a:r>
              <a:rPr lang="en-US" sz="2400" dirty="0" smtClean="0"/>
              <a:t>13. Remove </a:t>
            </a:r>
            <a:r>
              <a:rPr lang="en-US" sz="2400" dirty="0"/>
              <a:t>the strip manually or use the ejector button on the back of the meter to eject the strip directly into a biohazard container. All used test strips are to be disposed of in proper waste receptacles</a:t>
            </a:r>
            <a:r>
              <a:rPr lang="en-US" sz="2400" dirty="0" smtClean="0"/>
              <a:t>.</a:t>
            </a:r>
          </a:p>
          <a:p>
            <a:pPr marL="0" lvl="0" indent="0">
              <a:buNone/>
            </a:pPr>
            <a:endParaRPr lang="en-US" sz="2400" dirty="0"/>
          </a:p>
          <a:p>
            <a:pPr marL="0" lvl="0" indent="0">
              <a:buNone/>
            </a:pPr>
            <a:r>
              <a:rPr lang="en-US" sz="2400" dirty="0" smtClean="0"/>
              <a:t>14. Clean and disinfect </a:t>
            </a:r>
            <a:r>
              <a:rPr lang="en-US" sz="2400" dirty="0"/>
              <a:t>the meter between </a:t>
            </a:r>
            <a:r>
              <a:rPr lang="en-US" sz="2400" dirty="0" smtClean="0"/>
              <a:t>patients.</a:t>
            </a:r>
          </a:p>
          <a:p>
            <a:pPr marL="0" lvl="0" indent="0">
              <a:buNone/>
            </a:pPr>
            <a:endParaRPr lang="en-US" sz="2400" dirty="0" smtClean="0"/>
          </a:p>
          <a:p>
            <a:pPr marL="0" lvl="0" indent="0">
              <a:buNone/>
            </a:pPr>
            <a:r>
              <a:rPr lang="en-US" sz="2400" dirty="0" smtClean="0"/>
              <a:t>15. </a:t>
            </a:r>
            <a:r>
              <a:rPr lang="en-US" sz="2400" b="1" dirty="0" smtClean="0"/>
              <a:t>Place </a:t>
            </a:r>
            <a:r>
              <a:rPr lang="en-US" sz="2400" b="1" dirty="0"/>
              <a:t>the meter in the docking station when not in use.</a:t>
            </a:r>
          </a:p>
          <a:p>
            <a:pPr marL="0" indent="0">
              <a:buNone/>
            </a:pPr>
            <a:endParaRPr lang="en-US" b="1" dirty="0"/>
          </a:p>
        </p:txBody>
      </p:sp>
    </p:spTree>
    <p:extLst>
      <p:ext uri="{BB962C8B-B14F-4D97-AF65-F5344CB8AC3E}">
        <p14:creationId xmlns:p14="http://schemas.microsoft.com/office/powerpoint/2010/main" val="335760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n-US" sz="4000" b="1" dirty="0"/>
              <a:t>Result </a:t>
            </a:r>
            <a:r>
              <a:rPr lang="en-US" sz="4000" b="1" dirty="0" smtClean="0"/>
              <a:t>Interpretation</a:t>
            </a:r>
            <a:endParaRPr lang="en-US" dirty="0"/>
          </a:p>
        </p:txBody>
      </p:sp>
      <p:sp>
        <p:nvSpPr>
          <p:cNvPr id="3" name="Content Placeholder 2"/>
          <p:cNvSpPr>
            <a:spLocks noGrp="1"/>
          </p:cNvSpPr>
          <p:nvPr>
            <p:ph idx="1"/>
          </p:nvPr>
        </p:nvSpPr>
        <p:spPr>
          <a:xfrm>
            <a:off x="838200" y="1471353"/>
            <a:ext cx="10515600" cy="4705610"/>
          </a:xfrm>
        </p:spPr>
        <p:txBody>
          <a:bodyPr>
            <a:normAutofit/>
          </a:bodyPr>
          <a:lstStyle/>
          <a:p>
            <a:pPr lvl="0"/>
            <a:r>
              <a:rPr lang="en-US" sz="2400" dirty="0" smtClean="0"/>
              <a:t>Results </a:t>
            </a:r>
            <a:r>
              <a:rPr lang="en-US" sz="2400" dirty="0"/>
              <a:t>that are within the normal reference range will display in </a:t>
            </a:r>
            <a:r>
              <a:rPr lang="en-US" sz="2400" dirty="0">
                <a:solidFill>
                  <a:srgbClr val="0070C0"/>
                </a:solidFill>
              </a:rPr>
              <a:t>blue</a:t>
            </a:r>
            <a:r>
              <a:rPr lang="en-US" sz="2400" dirty="0" smtClean="0"/>
              <a:t>.</a:t>
            </a:r>
          </a:p>
          <a:p>
            <a:pPr marL="0" lvl="0" indent="0">
              <a:buNone/>
            </a:pPr>
            <a:endParaRPr lang="en-US" sz="800" dirty="0"/>
          </a:p>
          <a:p>
            <a:pPr lvl="0"/>
            <a:r>
              <a:rPr lang="en-US" sz="2400" dirty="0"/>
              <a:t>Results outside the normal reference range will display in </a:t>
            </a:r>
            <a:r>
              <a:rPr lang="en-US" sz="2400" dirty="0">
                <a:solidFill>
                  <a:srgbClr val="FF0000"/>
                </a:solidFill>
              </a:rPr>
              <a:t>red</a:t>
            </a:r>
            <a:r>
              <a:rPr lang="en-US" sz="2400" dirty="0"/>
              <a:t> with one or two arrows</a:t>
            </a:r>
            <a:r>
              <a:rPr lang="en-US" sz="2400" dirty="0" smtClean="0"/>
              <a:t>.</a:t>
            </a:r>
          </a:p>
          <a:p>
            <a:pPr marL="0" lvl="0" indent="0">
              <a:buNone/>
            </a:pPr>
            <a:endParaRPr lang="en-US" sz="800" dirty="0"/>
          </a:p>
          <a:p>
            <a:pPr lvl="0"/>
            <a:r>
              <a:rPr lang="en-US" sz="2400" dirty="0"/>
              <a:t>One arrow up </a:t>
            </a:r>
            <a:r>
              <a:rPr lang="en-US" sz="2400" b="1" dirty="0">
                <a:solidFill>
                  <a:srgbClr val="FF0000"/>
                </a:solidFill>
                <a:sym typeface="Symbol" panose="05050102010706020507" pitchFamily="18" charset="2"/>
              </a:rPr>
              <a:t></a:t>
            </a:r>
            <a:r>
              <a:rPr lang="en-US" sz="2400" b="1" dirty="0"/>
              <a:t> </a:t>
            </a:r>
            <a:r>
              <a:rPr lang="en-US" sz="2400" dirty="0"/>
              <a:t>or down </a:t>
            </a:r>
            <a:r>
              <a:rPr lang="en-US" sz="2400" b="1" dirty="0">
                <a:solidFill>
                  <a:srgbClr val="FF0000"/>
                </a:solidFill>
                <a:sym typeface="Symbol" panose="05050102010706020507" pitchFamily="18" charset="2"/>
              </a:rPr>
              <a:t></a:t>
            </a:r>
            <a:r>
              <a:rPr lang="en-US" sz="2400" dirty="0"/>
              <a:t> is a high or low result</a:t>
            </a:r>
            <a:r>
              <a:rPr lang="en-US" sz="2400" dirty="0" smtClean="0"/>
              <a:t>.</a:t>
            </a:r>
          </a:p>
          <a:p>
            <a:pPr marL="0" lvl="0" indent="0">
              <a:buNone/>
            </a:pPr>
            <a:endParaRPr lang="en-US" sz="800" dirty="0"/>
          </a:p>
          <a:p>
            <a:pPr lvl="0"/>
            <a:r>
              <a:rPr lang="en-US" sz="2400" dirty="0"/>
              <a:t>Two arrows up </a:t>
            </a:r>
            <a:r>
              <a:rPr lang="en-US" sz="2400" b="1" dirty="0">
                <a:solidFill>
                  <a:srgbClr val="FF0000"/>
                </a:solidFill>
                <a:sym typeface="Symbol" panose="05050102010706020507" pitchFamily="18" charset="2"/>
              </a:rPr>
              <a:t></a:t>
            </a:r>
            <a:r>
              <a:rPr lang="en-US" sz="2400" b="1" dirty="0"/>
              <a:t> </a:t>
            </a:r>
            <a:r>
              <a:rPr lang="en-US" sz="2400" dirty="0"/>
              <a:t>or down </a:t>
            </a:r>
            <a:r>
              <a:rPr lang="en-US" sz="2400" b="1" dirty="0">
                <a:solidFill>
                  <a:srgbClr val="FF0000"/>
                </a:solidFill>
                <a:sym typeface="Symbol" panose="05050102010706020507" pitchFamily="18" charset="2"/>
              </a:rPr>
              <a:t></a:t>
            </a:r>
            <a:r>
              <a:rPr lang="en-US" sz="2400" dirty="0">
                <a:solidFill>
                  <a:srgbClr val="FF0000"/>
                </a:solidFill>
              </a:rPr>
              <a:t> </a:t>
            </a:r>
            <a:r>
              <a:rPr lang="en-US" sz="2400" b="1" dirty="0">
                <a:solidFill>
                  <a:srgbClr val="FF0000"/>
                </a:solidFill>
                <a:sym typeface="Symbol" panose="05050102010706020507" pitchFamily="18" charset="2"/>
              </a:rPr>
              <a:t></a:t>
            </a:r>
            <a:r>
              <a:rPr lang="en-US" sz="2400" dirty="0">
                <a:solidFill>
                  <a:srgbClr val="FF0000"/>
                </a:solidFill>
              </a:rPr>
              <a:t>  </a:t>
            </a:r>
            <a:r>
              <a:rPr lang="en-US" sz="2400" dirty="0"/>
              <a:t>is a </a:t>
            </a:r>
            <a:r>
              <a:rPr lang="en-US" sz="2400" b="1" dirty="0"/>
              <a:t>Critical high</a:t>
            </a:r>
            <a:r>
              <a:rPr lang="en-US" sz="2400" dirty="0"/>
              <a:t> or </a:t>
            </a:r>
            <a:r>
              <a:rPr lang="en-US" sz="2400" b="1" dirty="0"/>
              <a:t>Critical low</a:t>
            </a:r>
            <a:r>
              <a:rPr lang="en-US" sz="2400" dirty="0"/>
              <a:t> result. </a:t>
            </a:r>
            <a:endParaRPr lang="en-US" sz="2400" dirty="0" smtClean="0"/>
          </a:p>
          <a:p>
            <a:pPr marL="0" lvl="0" indent="0">
              <a:buNone/>
            </a:pPr>
            <a:r>
              <a:rPr lang="en-US" sz="2400" b="1" i="1" dirty="0"/>
              <a:t> </a:t>
            </a:r>
            <a:r>
              <a:rPr lang="en-US" sz="2400" b="1" i="1" dirty="0" smtClean="0"/>
              <a:t>  A </a:t>
            </a:r>
            <a:r>
              <a:rPr lang="en-US" sz="2400" b="1" i="1" dirty="0"/>
              <a:t>critical result requires a comment-“Will Repeat Test”, “Notifying RN/MD</a:t>
            </a:r>
            <a:r>
              <a:rPr lang="en-US" sz="2400" b="1" i="1" dirty="0" smtClean="0"/>
              <a:t>”.</a:t>
            </a:r>
          </a:p>
          <a:p>
            <a:pPr marL="0" lvl="0" indent="0">
              <a:buNone/>
            </a:pPr>
            <a:endParaRPr lang="en-US" sz="800" dirty="0"/>
          </a:p>
          <a:p>
            <a:pPr lvl="0"/>
            <a:r>
              <a:rPr lang="en-US" sz="2400" dirty="0"/>
              <a:t>Results displayed as </a:t>
            </a:r>
            <a:r>
              <a:rPr lang="en-US" sz="2400" b="1" dirty="0"/>
              <a:t>LO</a:t>
            </a:r>
            <a:r>
              <a:rPr lang="en-US" sz="2400" dirty="0"/>
              <a:t> or </a:t>
            </a:r>
            <a:r>
              <a:rPr lang="en-US" sz="2400" b="1" dirty="0"/>
              <a:t>HI</a:t>
            </a:r>
            <a:r>
              <a:rPr lang="en-US" sz="2400" dirty="0"/>
              <a:t> are outside the reportable range and are considered critical</a:t>
            </a:r>
            <a:r>
              <a:rPr lang="en-US" sz="2400" dirty="0" smtClean="0"/>
              <a:t>.</a:t>
            </a:r>
            <a:endParaRPr lang="en-US" sz="2400" dirty="0"/>
          </a:p>
        </p:txBody>
      </p:sp>
    </p:spTree>
    <p:extLst>
      <p:ext uri="{BB962C8B-B14F-4D97-AF65-F5344CB8AC3E}">
        <p14:creationId xmlns:p14="http://schemas.microsoft.com/office/powerpoint/2010/main" val="418014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pPr algn="ctr"/>
            <a:r>
              <a:rPr lang="en-US" sz="4000" b="1" dirty="0"/>
              <a:t>Reporting </a:t>
            </a:r>
            <a:r>
              <a:rPr lang="en-US" sz="4000" b="1" dirty="0" smtClean="0"/>
              <a:t>Results</a:t>
            </a:r>
            <a:endParaRPr lang="en-US" dirty="0"/>
          </a:p>
        </p:txBody>
      </p:sp>
      <p:sp>
        <p:nvSpPr>
          <p:cNvPr id="3" name="Content Placeholder 2"/>
          <p:cNvSpPr>
            <a:spLocks noGrp="1"/>
          </p:cNvSpPr>
          <p:nvPr>
            <p:ph idx="1"/>
          </p:nvPr>
        </p:nvSpPr>
        <p:spPr>
          <a:xfrm>
            <a:off x="838200" y="1313410"/>
            <a:ext cx="10515600" cy="5178829"/>
          </a:xfrm>
        </p:spPr>
        <p:txBody>
          <a:bodyPr>
            <a:normAutofit/>
          </a:bodyPr>
          <a:lstStyle/>
          <a:p>
            <a:r>
              <a:rPr lang="en-US" sz="2400" b="1" dirty="0" smtClean="0"/>
              <a:t>Hospital </a:t>
            </a:r>
            <a:r>
              <a:rPr lang="en-US" sz="2400" b="1" dirty="0"/>
              <a:t>Patients and Walk-In Urgent Care Result Reporting </a:t>
            </a:r>
            <a:r>
              <a:rPr lang="en-US" sz="2400" dirty="0"/>
              <a:t>- Once a glucose result has been accepted in the glucometer, the result will cross to the electronic record via wireless or network connectivity.</a:t>
            </a:r>
          </a:p>
          <a:p>
            <a:pPr marL="0" indent="0">
              <a:buNone/>
            </a:pPr>
            <a:endParaRPr lang="en-US" sz="800" dirty="0"/>
          </a:p>
          <a:p>
            <a:r>
              <a:rPr lang="en-US" sz="2400" b="1" dirty="0"/>
              <a:t>Physician offices</a:t>
            </a:r>
            <a:r>
              <a:rPr lang="en-US" sz="2400" dirty="0"/>
              <a:t> - Results for patient testing performed at the physician offices will be manually recorded into the HIS</a:t>
            </a:r>
            <a:r>
              <a:rPr lang="en-US" sz="2400" dirty="0" smtClean="0"/>
              <a:t>.</a:t>
            </a:r>
          </a:p>
          <a:p>
            <a:pPr marL="0" indent="0">
              <a:buNone/>
            </a:pPr>
            <a:endParaRPr lang="en-US" sz="800" dirty="0"/>
          </a:p>
          <a:p>
            <a:r>
              <a:rPr lang="en-US" sz="2400" dirty="0"/>
              <a:t>Reportable range (linearity): 18-500 </a:t>
            </a:r>
            <a:r>
              <a:rPr lang="en-US" sz="2400" dirty="0" smtClean="0"/>
              <a:t>mg/</a:t>
            </a:r>
            <a:r>
              <a:rPr lang="en-US" sz="2400" dirty="0" err="1" smtClean="0"/>
              <a:t>dL</a:t>
            </a:r>
            <a:endParaRPr lang="en-US" sz="2400" dirty="0" smtClean="0"/>
          </a:p>
          <a:p>
            <a:r>
              <a:rPr lang="en-US" sz="2400" dirty="0" smtClean="0"/>
              <a:t>Normal range: Refer to reference ranges in LIS</a:t>
            </a:r>
            <a:endParaRPr lang="en-US" sz="2400" dirty="0"/>
          </a:p>
          <a:p>
            <a:r>
              <a:rPr lang="en-US" sz="2400" dirty="0" smtClean="0"/>
              <a:t>Critical </a:t>
            </a:r>
            <a:r>
              <a:rPr lang="en-US" sz="2400" dirty="0"/>
              <a:t>Values:  </a:t>
            </a:r>
            <a:endParaRPr lang="en-US" sz="2400" dirty="0" smtClean="0"/>
          </a:p>
          <a:p>
            <a:pPr marL="0" indent="0">
              <a:buNone/>
            </a:pPr>
            <a:r>
              <a:rPr lang="en-US" sz="2400" dirty="0"/>
              <a:t>	</a:t>
            </a:r>
            <a:r>
              <a:rPr lang="en-US" sz="2400" dirty="0" smtClean="0"/>
              <a:t>0-7days: 	&lt;30 or &gt;200 mg/</a:t>
            </a:r>
            <a:r>
              <a:rPr lang="en-US" sz="2400" dirty="0" err="1" smtClean="0"/>
              <a:t>dL</a:t>
            </a:r>
            <a:endParaRPr lang="en-US" sz="2400" dirty="0" smtClean="0"/>
          </a:p>
          <a:p>
            <a:pPr marL="0" indent="0">
              <a:buNone/>
            </a:pPr>
            <a:r>
              <a:rPr lang="en-US" sz="2400" dirty="0"/>
              <a:t>	</a:t>
            </a:r>
            <a:r>
              <a:rPr lang="en-US" sz="2400" dirty="0" smtClean="0"/>
              <a:t>7days–18yrs:	&lt;40 or &gt;200 mg/</a:t>
            </a:r>
            <a:r>
              <a:rPr lang="en-US" sz="2400" dirty="0" err="1" smtClean="0"/>
              <a:t>dL</a:t>
            </a:r>
            <a:endParaRPr lang="en-US" sz="2400" dirty="0" smtClean="0"/>
          </a:p>
          <a:p>
            <a:pPr marL="0" indent="0">
              <a:buNone/>
            </a:pPr>
            <a:r>
              <a:rPr lang="en-US" sz="2400" dirty="0"/>
              <a:t>	</a:t>
            </a:r>
            <a:r>
              <a:rPr lang="en-US" sz="2400" dirty="0" smtClean="0"/>
              <a:t>18+ </a:t>
            </a:r>
            <a:r>
              <a:rPr lang="en-US" sz="2400" dirty="0" err="1" smtClean="0"/>
              <a:t>yrs</a:t>
            </a:r>
            <a:r>
              <a:rPr lang="en-US" sz="2400" dirty="0" smtClean="0"/>
              <a:t>: 	&lt;40 </a:t>
            </a:r>
            <a:r>
              <a:rPr lang="en-US" sz="2400" dirty="0"/>
              <a:t>or &gt;500 mg/</a:t>
            </a:r>
            <a:r>
              <a:rPr lang="en-US" sz="2400" dirty="0" err="1"/>
              <a:t>dL</a:t>
            </a:r>
            <a:r>
              <a:rPr lang="en-US" sz="2400" dirty="0"/>
              <a:t> </a:t>
            </a:r>
          </a:p>
          <a:p>
            <a:pPr marL="0" indent="0">
              <a:buNone/>
            </a:pPr>
            <a:endParaRPr lang="en-US" dirty="0"/>
          </a:p>
        </p:txBody>
      </p:sp>
    </p:spTree>
    <p:extLst>
      <p:ext uri="{BB962C8B-B14F-4D97-AF65-F5344CB8AC3E}">
        <p14:creationId xmlns:p14="http://schemas.microsoft.com/office/powerpoint/2010/main" val="26597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normAutofit/>
          </a:bodyPr>
          <a:lstStyle/>
          <a:p>
            <a:pPr algn="ctr"/>
            <a:r>
              <a:rPr lang="en-US" sz="4000" b="1" dirty="0" smtClean="0"/>
              <a:t>Invalid Patient ID</a:t>
            </a:r>
            <a:endParaRPr lang="en-US" sz="4000" b="1" dirty="0"/>
          </a:p>
        </p:txBody>
      </p:sp>
      <p:sp>
        <p:nvSpPr>
          <p:cNvPr id="3" name="Content Placeholder 2"/>
          <p:cNvSpPr>
            <a:spLocks noGrp="1"/>
          </p:cNvSpPr>
          <p:nvPr>
            <p:ph idx="1"/>
          </p:nvPr>
        </p:nvSpPr>
        <p:spPr>
          <a:xfrm>
            <a:off x="838200" y="1454727"/>
            <a:ext cx="10515600" cy="4988243"/>
          </a:xfrm>
        </p:spPr>
        <p:txBody>
          <a:bodyPr>
            <a:normAutofit/>
          </a:bodyPr>
          <a:lstStyle/>
          <a:p>
            <a:pPr marL="0" indent="0">
              <a:buNone/>
            </a:pPr>
            <a:r>
              <a:rPr lang="en-US" sz="2400" dirty="0"/>
              <a:t>If </a:t>
            </a:r>
            <a:r>
              <a:rPr lang="en-US" sz="2400" b="1" dirty="0"/>
              <a:t>Invalid Patient ID</a:t>
            </a:r>
            <a:r>
              <a:rPr lang="en-US" sz="2400" dirty="0"/>
              <a:t> is displayed when entering the patient ID number, the meter cannot find patient information to match that ID number. </a:t>
            </a:r>
            <a:endParaRPr lang="en-US" sz="2400" dirty="0" smtClean="0"/>
          </a:p>
          <a:p>
            <a:r>
              <a:rPr lang="en-US" sz="2400" dirty="0" smtClean="0"/>
              <a:t>Verify </a:t>
            </a:r>
            <a:r>
              <a:rPr lang="en-US" sz="2400" dirty="0"/>
              <a:t>that the correct ID number (patient FIN) is displayed on the </a:t>
            </a:r>
            <a:r>
              <a:rPr lang="en-US" sz="2400" dirty="0" smtClean="0"/>
              <a:t>screen.</a:t>
            </a:r>
          </a:p>
          <a:p>
            <a:r>
              <a:rPr lang="en-US" sz="2400" dirty="0" smtClean="0"/>
              <a:t>Verify that the patient </a:t>
            </a:r>
            <a:r>
              <a:rPr lang="en-US" sz="2400" dirty="0"/>
              <a:t>wristband has the correct color tab for your facility. </a:t>
            </a:r>
            <a:endParaRPr lang="en-US" sz="2400" dirty="0" smtClean="0"/>
          </a:p>
          <a:p>
            <a:pPr marL="0" indent="0">
              <a:lnSpc>
                <a:spcPct val="100000"/>
              </a:lnSpc>
              <a:spcBef>
                <a:spcPts val="0"/>
              </a:spcBef>
              <a:buNone/>
            </a:pPr>
            <a:r>
              <a:rPr lang="en-US" sz="2000" i="1" dirty="0"/>
              <a:t> </a:t>
            </a:r>
            <a:r>
              <a:rPr lang="en-US" sz="2000" i="1" dirty="0" smtClean="0"/>
              <a:t>   (If </a:t>
            </a:r>
            <a:r>
              <a:rPr lang="en-US" sz="2000" i="1" dirty="0"/>
              <a:t>the patient wristband belongs to a different facility, this will prevent the glucose result </a:t>
            </a:r>
            <a:endParaRPr lang="en-US" sz="2000" i="1" dirty="0" smtClean="0"/>
          </a:p>
          <a:p>
            <a:pPr marL="0" indent="0">
              <a:lnSpc>
                <a:spcPct val="100000"/>
              </a:lnSpc>
              <a:spcBef>
                <a:spcPts val="0"/>
              </a:spcBef>
              <a:buNone/>
            </a:pPr>
            <a:r>
              <a:rPr lang="en-US" sz="2000" i="1" dirty="0" smtClean="0"/>
              <a:t>    from </a:t>
            </a:r>
            <a:r>
              <a:rPr lang="en-US" sz="2000" i="1" dirty="0"/>
              <a:t>crossing over to the patient’s chart</a:t>
            </a:r>
            <a:r>
              <a:rPr lang="en-US" sz="2000" i="1" dirty="0" smtClean="0"/>
              <a:t>.)</a:t>
            </a:r>
            <a:endParaRPr lang="en-US" sz="2000" i="1" dirty="0"/>
          </a:p>
          <a:p>
            <a:pPr marL="0" indent="0">
              <a:buNone/>
            </a:pPr>
            <a:endParaRPr lang="en-US" sz="2400" dirty="0"/>
          </a:p>
        </p:txBody>
      </p:sp>
      <p:pic>
        <p:nvPicPr>
          <p:cNvPr id="4" name="Picture 3" descr="Facility ID Bands Picture"/>
          <p:cNvPicPr/>
          <p:nvPr/>
        </p:nvPicPr>
        <p:blipFill>
          <a:blip r:embed="rId2">
            <a:extLst>
              <a:ext uri="{28A0092B-C50C-407E-A947-70E740481C1C}">
                <a14:useLocalDpi xmlns:a14="http://schemas.microsoft.com/office/drawing/2010/main" val="0"/>
              </a:ext>
            </a:extLst>
          </a:blip>
          <a:stretch>
            <a:fillRect/>
          </a:stretch>
        </p:blipFill>
        <p:spPr bwMode="auto">
          <a:xfrm>
            <a:off x="2814983" y="4020242"/>
            <a:ext cx="4467225" cy="1943100"/>
          </a:xfrm>
          <a:prstGeom prst="rect">
            <a:avLst/>
          </a:prstGeom>
          <a:noFill/>
          <a:ln>
            <a:noFill/>
          </a:ln>
        </p:spPr>
      </p:pic>
    </p:spTree>
    <p:extLst>
      <p:ext uri="{BB962C8B-B14F-4D97-AF65-F5344CB8AC3E}">
        <p14:creationId xmlns:p14="http://schemas.microsoft.com/office/powerpoint/2010/main" val="295260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970"/>
          </a:xfrm>
        </p:spPr>
        <p:txBody>
          <a:bodyPr>
            <a:normAutofit/>
          </a:bodyPr>
          <a:lstStyle/>
          <a:p>
            <a:pPr algn="ctr"/>
            <a:r>
              <a:rPr lang="en-US" sz="4000" b="1" dirty="0" smtClean="0"/>
              <a:t>Invalid Patient </a:t>
            </a:r>
            <a:r>
              <a:rPr lang="en-US" sz="4000" b="1" dirty="0"/>
              <a:t>ID</a:t>
            </a:r>
            <a:endParaRPr lang="en-US" sz="4000" dirty="0"/>
          </a:p>
        </p:txBody>
      </p:sp>
      <p:sp>
        <p:nvSpPr>
          <p:cNvPr id="3" name="Content Placeholder 2"/>
          <p:cNvSpPr>
            <a:spLocks noGrp="1"/>
          </p:cNvSpPr>
          <p:nvPr>
            <p:ph idx="1"/>
          </p:nvPr>
        </p:nvSpPr>
        <p:spPr>
          <a:xfrm>
            <a:off x="838200" y="1172096"/>
            <a:ext cx="10515600" cy="5004867"/>
          </a:xfrm>
        </p:spPr>
        <p:txBody>
          <a:bodyPr/>
          <a:lstStyle/>
          <a:p>
            <a:pPr lvl="0"/>
            <a:r>
              <a:rPr lang="en-US" sz="2400" b="1" dirty="0"/>
              <a:t>If the patient ID is correct</a:t>
            </a:r>
            <a:r>
              <a:rPr lang="en-US" sz="2400" dirty="0"/>
              <a:t> on the display and the wristband belongs to the correct facility, press </a:t>
            </a:r>
            <a:r>
              <a:rPr lang="en-US" sz="2400" b="1" dirty="0"/>
              <a:t>Downtime Override </a:t>
            </a:r>
            <a:r>
              <a:rPr lang="en-US" sz="2400" dirty="0"/>
              <a:t>to continue with the test. </a:t>
            </a:r>
            <a:endParaRPr lang="en-US" sz="2400" dirty="0" smtClean="0"/>
          </a:p>
          <a:p>
            <a:pPr marL="274320" lvl="0" indent="0">
              <a:buNone/>
            </a:pPr>
            <a:r>
              <a:rPr lang="en-US" sz="2000" i="1" dirty="0" smtClean="0"/>
              <a:t>A </a:t>
            </a:r>
            <a:r>
              <a:rPr lang="en-US" sz="2000" i="1" dirty="0"/>
              <a:t>patient that has just transferred to a floor may arrive on the unit before the transfer information has crossed in the computer system. By selecting Downtime Override, you can continue with the test and the glucose result should cross over to the patient’s chart.</a:t>
            </a:r>
          </a:p>
          <a:p>
            <a:pPr lvl="0"/>
            <a:endParaRPr lang="en-US" sz="2400" b="1" dirty="0" smtClean="0"/>
          </a:p>
          <a:p>
            <a:pPr lvl="0"/>
            <a:r>
              <a:rPr lang="en-US" sz="2400" b="1" dirty="0" smtClean="0"/>
              <a:t>If </a:t>
            </a:r>
            <a:r>
              <a:rPr lang="en-US" sz="2400" b="1" dirty="0"/>
              <a:t>the patient ID number displayed on the screen is incorrect</a:t>
            </a:r>
            <a:r>
              <a:rPr lang="en-US" sz="2400" dirty="0"/>
              <a:t>, scan the wristband again. </a:t>
            </a:r>
            <a:endParaRPr lang="en-US" sz="2400" dirty="0" smtClean="0"/>
          </a:p>
          <a:p>
            <a:pPr marL="365760" lvl="0" indent="0">
              <a:lnSpc>
                <a:spcPct val="100000"/>
              </a:lnSpc>
              <a:spcBef>
                <a:spcPts val="0"/>
              </a:spcBef>
              <a:buNone/>
            </a:pPr>
            <a:r>
              <a:rPr lang="en-US" sz="2000" i="1" dirty="0" smtClean="0"/>
              <a:t>- Make </a:t>
            </a:r>
            <a:r>
              <a:rPr lang="en-US" sz="2000" i="1" dirty="0"/>
              <a:t>sure that you are scanning the QR code on the wristband. </a:t>
            </a:r>
            <a:endParaRPr lang="en-US" sz="2000" i="1" dirty="0" smtClean="0"/>
          </a:p>
          <a:p>
            <a:pPr marL="365760" lvl="0" indent="0">
              <a:lnSpc>
                <a:spcPct val="100000"/>
              </a:lnSpc>
              <a:spcBef>
                <a:spcPts val="0"/>
              </a:spcBef>
              <a:buNone/>
            </a:pPr>
            <a:r>
              <a:rPr lang="en-US" sz="2000" i="1" dirty="0" smtClean="0"/>
              <a:t>- Check the wristband to see if there is something wrong with the barcode.</a:t>
            </a:r>
            <a:endParaRPr lang="en-US" sz="2000" i="1" dirty="0"/>
          </a:p>
          <a:p>
            <a:pPr marL="0" indent="0">
              <a:buNone/>
            </a:pPr>
            <a:endParaRPr lang="en-US" dirty="0"/>
          </a:p>
        </p:txBody>
      </p:sp>
    </p:spTree>
    <p:extLst>
      <p:ext uri="{BB962C8B-B14F-4D97-AF65-F5344CB8AC3E}">
        <p14:creationId xmlns:p14="http://schemas.microsoft.com/office/powerpoint/2010/main" val="285089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6"/>
          </a:xfrm>
        </p:spPr>
        <p:txBody>
          <a:bodyPr>
            <a:normAutofit/>
          </a:bodyPr>
          <a:lstStyle/>
          <a:p>
            <a:pPr algn="ctr"/>
            <a:r>
              <a:rPr lang="en-US" sz="4000" b="1" dirty="0" smtClean="0"/>
              <a:t>Capillary Precautions </a:t>
            </a:r>
            <a:endParaRPr lang="en-US" sz="4000" dirty="0"/>
          </a:p>
        </p:txBody>
      </p:sp>
      <p:sp>
        <p:nvSpPr>
          <p:cNvPr id="3" name="Content Placeholder 2"/>
          <p:cNvSpPr>
            <a:spLocks noGrp="1"/>
          </p:cNvSpPr>
          <p:nvPr>
            <p:ph sz="half" idx="1"/>
          </p:nvPr>
        </p:nvSpPr>
        <p:spPr>
          <a:xfrm>
            <a:off x="838199" y="1487978"/>
            <a:ext cx="10101349" cy="4688985"/>
          </a:xfrm>
        </p:spPr>
        <p:txBody>
          <a:bodyPr>
            <a:normAutofit fontScale="92500" lnSpcReduction="20000"/>
          </a:bodyPr>
          <a:lstStyle/>
          <a:p>
            <a:pPr marL="0" indent="0">
              <a:buNone/>
            </a:pPr>
            <a:r>
              <a:rPr lang="en-US" sz="2200" dirty="0" smtClean="0"/>
              <a:t>• </a:t>
            </a:r>
            <a:r>
              <a:rPr lang="en-US" sz="2200" dirty="0"/>
              <a:t>Caution should be exercised when testing capillary whole blood due to potential pre-analytical variability in capillary specimen collection</a:t>
            </a:r>
            <a:r>
              <a:rPr lang="en-US" sz="2200" dirty="0" smtClean="0"/>
              <a:t>. </a:t>
            </a:r>
          </a:p>
          <a:p>
            <a:pPr marL="0" indent="0">
              <a:buNone/>
            </a:pPr>
            <a:endParaRPr lang="en-US" sz="2200" dirty="0" smtClean="0"/>
          </a:p>
          <a:p>
            <a:pPr marL="0" indent="0">
              <a:buNone/>
            </a:pPr>
            <a:r>
              <a:rPr lang="en-US" sz="2200" dirty="0" smtClean="0"/>
              <a:t>• A capillary whole blood specimen relies upon an adequate, non-compromised capillary blood flow. The healthcare provider must be aware that a capillary whole blood specimen glucose result may not always be the same as an arterial or a venous whole blood glucose result, especially when the patient's condition is rapidly changing. </a:t>
            </a:r>
          </a:p>
          <a:p>
            <a:pPr marL="0" indent="0">
              <a:buNone/>
            </a:pPr>
            <a:endParaRPr lang="en-US" sz="2200" dirty="0" smtClean="0"/>
          </a:p>
          <a:p>
            <a:pPr marL="0" indent="0">
              <a:buNone/>
            </a:pPr>
            <a:r>
              <a:rPr lang="en-US" sz="2200" dirty="0"/>
              <a:t>• If a capillary whole blood glucose result is not consistent with a patient’s clinical signs and symptoms, glucose testing should be repeated on the </a:t>
            </a:r>
            <a:r>
              <a:rPr lang="en-US" sz="2200" dirty="0" err="1"/>
              <a:t>StatStrip</a:t>
            </a:r>
            <a:r>
              <a:rPr lang="en-US" sz="2200" dirty="0"/>
              <a:t> Glucose Hospital Meter System. If the repeated test does not match patient’s clinical presentation, consult provider about ordering a whole blood glucose STAT.</a:t>
            </a:r>
          </a:p>
          <a:p>
            <a:pPr marL="0" indent="0">
              <a:buNone/>
            </a:pPr>
            <a:endParaRPr lang="en-US" sz="2200" dirty="0"/>
          </a:p>
          <a:p>
            <a:pPr marL="0" indent="0">
              <a:buNone/>
            </a:pPr>
            <a:r>
              <a:rPr lang="en-US" sz="2200" dirty="0"/>
              <a:t>• When performing a capillary heel stick glucose test on a neonate, caution should be exercised to ensure adequate blood flow to the heel. Healthcare facilities should consider </a:t>
            </a:r>
            <a:r>
              <a:rPr lang="en-US" sz="2200" dirty="0" err="1"/>
              <a:t>unswaddling</a:t>
            </a:r>
            <a:r>
              <a:rPr lang="en-US" sz="2200" dirty="0"/>
              <a:t> the neonate, massaging and/or warming the heel prior to specimen collection.</a:t>
            </a:r>
          </a:p>
          <a:p>
            <a:endParaRPr lang="en-US" dirty="0"/>
          </a:p>
        </p:txBody>
      </p:sp>
    </p:spTree>
    <p:extLst>
      <p:ext uri="{BB962C8B-B14F-4D97-AF65-F5344CB8AC3E}">
        <p14:creationId xmlns:p14="http://schemas.microsoft.com/office/powerpoint/2010/main" val="33768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pPr algn="ctr"/>
            <a:r>
              <a:rPr lang="en-US" sz="4000" b="1" dirty="0" smtClean="0"/>
              <a:t>Cleaning </a:t>
            </a:r>
            <a:r>
              <a:rPr lang="en-US" sz="4000" b="1" dirty="0"/>
              <a:t>A</a:t>
            </a:r>
            <a:r>
              <a:rPr lang="en-US" sz="4000" b="1" dirty="0" smtClean="0"/>
              <a:t>nd Disinfecting </a:t>
            </a:r>
            <a:r>
              <a:rPr lang="en-US" sz="4000" b="1" dirty="0"/>
              <a:t>T</a:t>
            </a:r>
            <a:r>
              <a:rPr lang="en-US" sz="4000" b="1" dirty="0" smtClean="0"/>
              <a:t>he Meters</a:t>
            </a:r>
            <a:endParaRPr lang="en-US" sz="4000" b="1" dirty="0"/>
          </a:p>
        </p:txBody>
      </p:sp>
      <p:sp>
        <p:nvSpPr>
          <p:cNvPr id="3" name="Content Placeholder 2"/>
          <p:cNvSpPr>
            <a:spLocks noGrp="1"/>
          </p:cNvSpPr>
          <p:nvPr>
            <p:ph idx="1"/>
          </p:nvPr>
        </p:nvSpPr>
        <p:spPr>
          <a:xfrm>
            <a:off x="838200" y="1280160"/>
            <a:ext cx="10515600" cy="5112327"/>
          </a:xfrm>
        </p:spPr>
        <p:txBody>
          <a:bodyPr>
            <a:normAutofit fontScale="92500" lnSpcReduction="20000"/>
          </a:bodyPr>
          <a:lstStyle/>
          <a:p>
            <a:pPr marL="0" indent="0">
              <a:buNone/>
            </a:pPr>
            <a:r>
              <a:rPr lang="en-US" dirty="0"/>
              <a:t>The meter is to be cleaned and disinfected after each patient test. Cleaning is not the same as disinfecting. To ensure proper disinfection, it is important to clean the meter prior to disinfecting the meter. </a:t>
            </a:r>
            <a:endParaRPr lang="en-US" dirty="0" smtClean="0"/>
          </a:p>
          <a:p>
            <a:pPr marL="0" indent="0">
              <a:buNone/>
            </a:pPr>
            <a:r>
              <a:rPr lang="en-US" dirty="0" smtClean="0"/>
              <a:t>Clorox </a:t>
            </a:r>
            <a:r>
              <a:rPr lang="en-US" dirty="0"/>
              <a:t>bleach wipes should be used to clean and disinfect the meters</a:t>
            </a:r>
            <a:r>
              <a:rPr lang="en-US" dirty="0" smtClean="0"/>
              <a:t>.</a:t>
            </a:r>
            <a:endParaRPr lang="en-US" dirty="0"/>
          </a:p>
          <a:p>
            <a:r>
              <a:rPr lang="en-US" b="1" dirty="0"/>
              <a:t>1. Clean the Meter</a:t>
            </a:r>
            <a:endParaRPr lang="en-US" dirty="0"/>
          </a:p>
          <a:p>
            <a:pPr lvl="1"/>
            <a:r>
              <a:rPr lang="en-US" dirty="0"/>
              <a:t>Remove a fresh bleach wipe from the canister.</a:t>
            </a:r>
          </a:p>
          <a:p>
            <a:pPr lvl="1"/>
            <a:r>
              <a:rPr lang="en-US" dirty="0"/>
              <a:t>Wipe the external surface of the meter thoroughly with the wipe.</a:t>
            </a:r>
          </a:p>
          <a:p>
            <a:pPr lvl="1"/>
            <a:r>
              <a:rPr lang="en-US" dirty="0"/>
              <a:t>Discard the wipe into an appropriate biohazard container.</a:t>
            </a:r>
          </a:p>
          <a:p>
            <a:r>
              <a:rPr lang="en-US" b="1" dirty="0"/>
              <a:t>2. Disinfect the Meter</a:t>
            </a:r>
            <a:endParaRPr lang="en-US" dirty="0"/>
          </a:p>
          <a:p>
            <a:pPr lvl="1"/>
            <a:r>
              <a:rPr lang="en-US" dirty="0"/>
              <a:t>Using a fresh bleach wipe, thoroughly wipe all surfaces of the meter a minimum of 3 times avoiding the barcode scanner and electrical connector.  (Make sure that no fluid enters the test port.)</a:t>
            </a:r>
          </a:p>
          <a:p>
            <a:pPr lvl="1"/>
            <a:r>
              <a:rPr lang="en-US" dirty="0"/>
              <a:t>Ensure the meter surface stays wet for 1 minute and then allow to air dry for 1 minute.</a:t>
            </a:r>
          </a:p>
          <a:p>
            <a:pPr lvl="1"/>
            <a:r>
              <a:rPr lang="en-US" dirty="0"/>
              <a:t>Dispose of used wipe in a biohazard container.</a:t>
            </a:r>
          </a:p>
          <a:p>
            <a:pPr marL="0" indent="0">
              <a:buNone/>
            </a:pPr>
            <a:endParaRPr lang="en-US" dirty="0"/>
          </a:p>
        </p:txBody>
      </p:sp>
    </p:spTree>
    <p:extLst>
      <p:ext uri="{BB962C8B-B14F-4D97-AF65-F5344CB8AC3E}">
        <p14:creationId xmlns:p14="http://schemas.microsoft.com/office/powerpoint/2010/main" val="404896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468"/>
          </a:xfrm>
        </p:spPr>
        <p:txBody>
          <a:bodyPr>
            <a:normAutofit/>
          </a:bodyPr>
          <a:lstStyle/>
          <a:p>
            <a:pPr algn="ctr"/>
            <a:r>
              <a:rPr lang="en-US" sz="4000" b="1" dirty="0" smtClean="0"/>
              <a:t>Meter Maintenance</a:t>
            </a:r>
            <a:endParaRPr lang="en-US" sz="4000" b="1" dirty="0"/>
          </a:p>
        </p:txBody>
      </p:sp>
      <p:sp>
        <p:nvSpPr>
          <p:cNvPr id="3" name="Content Placeholder 2"/>
          <p:cNvSpPr>
            <a:spLocks noGrp="1"/>
          </p:cNvSpPr>
          <p:nvPr>
            <p:ph idx="1"/>
          </p:nvPr>
        </p:nvSpPr>
        <p:spPr>
          <a:xfrm>
            <a:off x="838200" y="1413164"/>
            <a:ext cx="10515600" cy="4763799"/>
          </a:xfrm>
        </p:spPr>
        <p:txBody>
          <a:bodyPr/>
          <a:lstStyle/>
          <a:p>
            <a:pPr lvl="0"/>
            <a:r>
              <a:rPr lang="en-US" sz="2400" dirty="0"/>
              <a:t>Keep the meter dry and avoid exposure to extremes in temperature.</a:t>
            </a:r>
          </a:p>
          <a:p>
            <a:pPr lvl="0"/>
            <a:r>
              <a:rPr lang="en-US" sz="2400" dirty="0"/>
              <a:t>Do not allow liquid to enter the strip port connector or allow pooling of liquid on the touch screen.</a:t>
            </a:r>
          </a:p>
          <a:p>
            <a:pPr lvl="0"/>
            <a:r>
              <a:rPr lang="en-US" sz="2400" dirty="0"/>
              <a:t>Do not spray the meter directly with solutions as this could cause the solution to enter the case and damage the electronic components.</a:t>
            </a:r>
          </a:p>
          <a:p>
            <a:pPr lvl="0"/>
            <a:r>
              <a:rPr lang="en-US" sz="2400" dirty="0"/>
              <a:t>Do not take the meter apart.</a:t>
            </a:r>
          </a:p>
          <a:p>
            <a:pPr lvl="0"/>
            <a:r>
              <a:rPr lang="en-US" sz="2400" dirty="0"/>
              <a:t>If the meter is dropped, inspect for obvious damage. Perform QC to ensure meter is functioning properly. QC results must be acceptable prior to performing patient testing.</a:t>
            </a:r>
          </a:p>
          <a:p>
            <a:pPr marL="0" indent="0">
              <a:buNone/>
            </a:pPr>
            <a:endParaRPr lang="en-US" dirty="0"/>
          </a:p>
        </p:txBody>
      </p:sp>
    </p:spTree>
    <p:extLst>
      <p:ext uri="{BB962C8B-B14F-4D97-AF65-F5344CB8AC3E}">
        <p14:creationId xmlns:p14="http://schemas.microsoft.com/office/powerpoint/2010/main" val="270805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fontScale="90000"/>
          </a:bodyPr>
          <a:lstStyle/>
          <a:p>
            <a:pPr algn="ctr"/>
            <a:r>
              <a:rPr lang="en-US" b="1" dirty="0" smtClean="0"/>
              <a:t>Battery Maintenance</a:t>
            </a:r>
            <a:endParaRPr lang="en-US" b="1" dirty="0"/>
          </a:p>
        </p:txBody>
      </p:sp>
      <p:sp>
        <p:nvSpPr>
          <p:cNvPr id="3" name="Content Placeholder 2"/>
          <p:cNvSpPr>
            <a:spLocks noGrp="1"/>
          </p:cNvSpPr>
          <p:nvPr>
            <p:ph idx="1"/>
          </p:nvPr>
        </p:nvSpPr>
        <p:spPr>
          <a:xfrm>
            <a:off x="838200" y="1321724"/>
            <a:ext cx="10515600" cy="4855239"/>
          </a:xfrm>
        </p:spPr>
        <p:txBody>
          <a:bodyPr>
            <a:normAutofit/>
          </a:bodyPr>
          <a:lstStyle/>
          <a:p>
            <a:pPr lvl="0"/>
            <a:r>
              <a:rPr lang="en-US" sz="2400" dirty="0" smtClean="0"/>
              <a:t>The </a:t>
            </a:r>
            <a:r>
              <a:rPr lang="en-US" sz="2400" dirty="0"/>
              <a:t>meter needs to have the battery charged in the Charging Station when meter is not in use.</a:t>
            </a:r>
          </a:p>
          <a:p>
            <a:pPr lvl="0"/>
            <a:r>
              <a:rPr lang="en-US" sz="2400" dirty="0"/>
              <a:t>Each battery has an expiration date printed it. The battery will function beyond that date, but with lower maximum charge. Replace the battery when battery life in no longer acceptable for clinical use.</a:t>
            </a:r>
          </a:p>
          <a:p>
            <a:pPr lvl="0"/>
            <a:r>
              <a:rPr lang="en-US" sz="2400" dirty="0"/>
              <a:t>Replace the battery with Nova Biomedical batteries only. Using another battery may present a risk of fire or explosion.</a:t>
            </a:r>
          </a:p>
          <a:p>
            <a:pPr lvl="0"/>
            <a:r>
              <a:rPr lang="en-US" sz="2400" dirty="0"/>
              <a:t>Lithium batteries should not be thrown away in regular trash. Batteries should be given to Safety department for proper disposal.</a:t>
            </a:r>
          </a:p>
          <a:p>
            <a:pPr lvl="0"/>
            <a:r>
              <a:rPr lang="en-US" sz="2400" dirty="0"/>
              <a:t>Contact Point of Care Testing at </a:t>
            </a:r>
            <a:r>
              <a:rPr lang="en-US" sz="2400" dirty="0" err="1"/>
              <a:t>ext</a:t>
            </a:r>
            <a:r>
              <a:rPr lang="en-US" sz="2400" dirty="0"/>
              <a:t> 4643 or 4645 for battery issues or battery disposal.</a:t>
            </a:r>
          </a:p>
          <a:p>
            <a:pPr marL="0" indent="0">
              <a:buNone/>
            </a:pPr>
            <a:endParaRPr lang="en-US" dirty="0"/>
          </a:p>
        </p:txBody>
      </p:sp>
    </p:spTree>
    <p:extLst>
      <p:ext uri="{BB962C8B-B14F-4D97-AF65-F5344CB8AC3E}">
        <p14:creationId xmlns:p14="http://schemas.microsoft.com/office/powerpoint/2010/main" val="138135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279"/>
          </a:xfrm>
        </p:spPr>
        <p:txBody>
          <a:bodyPr>
            <a:normAutofit fontScale="90000"/>
          </a:bodyPr>
          <a:lstStyle/>
          <a:p>
            <a:pPr algn="ctr"/>
            <a:r>
              <a:rPr lang="en-US" b="1" dirty="0" smtClean="0"/>
              <a:t>Rebooting The Meter</a:t>
            </a:r>
            <a:endParaRPr lang="en-US" b="1" dirty="0"/>
          </a:p>
        </p:txBody>
      </p:sp>
      <p:sp>
        <p:nvSpPr>
          <p:cNvPr id="3" name="Content Placeholder 2"/>
          <p:cNvSpPr>
            <a:spLocks noGrp="1"/>
          </p:cNvSpPr>
          <p:nvPr>
            <p:ph idx="1"/>
          </p:nvPr>
        </p:nvSpPr>
        <p:spPr>
          <a:xfrm>
            <a:off x="838200" y="1396538"/>
            <a:ext cx="10515600" cy="4780425"/>
          </a:xfrm>
        </p:spPr>
        <p:txBody>
          <a:bodyPr>
            <a:normAutofit fontScale="92500" lnSpcReduction="20000"/>
          </a:bodyPr>
          <a:lstStyle/>
          <a:p>
            <a:pPr marL="0" indent="0">
              <a:buNone/>
            </a:pPr>
            <a:r>
              <a:rPr lang="en-US" sz="2600" dirty="0" smtClean="0"/>
              <a:t>If the meter appears to be frozen or will not wake up, the meter needs to be rebooted:</a:t>
            </a:r>
          </a:p>
          <a:p>
            <a:pPr lvl="0"/>
            <a:r>
              <a:rPr lang="en-US" sz="2600" dirty="0" smtClean="0"/>
              <a:t>Remove </a:t>
            </a:r>
            <a:r>
              <a:rPr lang="en-US" sz="2600" dirty="0"/>
              <a:t>the battery cover from the back of the meter by pulling back on the cover latch. </a:t>
            </a:r>
          </a:p>
          <a:p>
            <a:pPr lvl="0"/>
            <a:r>
              <a:rPr lang="en-US" sz="2600" dirty="0"/>
              <a:t>Grasp the sides of the battery near the top and remove the battery by pulling upwards. </a:t>
            </a:r>
          </a:p>
          <a:p>
            <a:pPr lvl="0"/>
            <a:r>
              <a:rPr lang="en-US" sz="2600" dirty="0"/>
              <a:t>Leave the battery out for approximately 10-20 seconds.</a:t>
            </a:r>
          </a:p>
          <a:p>
            <a:pPr lvl="0"/>
            <a:r>
              <a:rPr lang="en-US" sz="2600" dirty="0"/>
              <a:t>Reinsert the battery by inserting the bottom first, then push in the top of the battery. </a:t>
            </a:r>
            <a:endParaRPr lang="en-US" sz="2600" dirty="0" smtClean="0"/>
          </a:p>
          <a:p>
            <a:pPr marL="274320" lvl="0" indent="0">
              <a:buNone/>
            </a:pPr>
            <a:r>
              <a:rPr lang="en-US" sz="2200" dirty="0" smtClean="0">
                <a:solidFill>
                  <a:srgbClr val="00B050"/>
                </a:solidFill>
              </a:rPr>
              <a:t>(M</a:t>
            </a:r>
            <a:r>
              <a:rPr lang="en-US" sz="2200" i="1" dirty="0" smtClean="0">
                <a:solidFill>
                  <a:srgbClr val="00B050"/>
                </a:solidFill>
              </a:rPr>
              <a:t>ake sure that the label on the battery is facing outward. You should be able to read the label when the battery is inserted correctly.)</a:t>
            </a:r>
            <a:endParaRPr lang="en-US" sz="2200" i="1" dirty="0">
              <a:solidFill>
                <a:srgbClr val="00B050"/>
              </a:solidFill>
            </a:endParaRPr>
          </a:p>
          <a:p>
            <a:pPr lvl="0"/>
            <a:r>
              <a:rPr lang="en-US" sz="2600" dirty="0"/>
              <a:t>Replace the battery cover. </a:t>
            </a:r>
          </a:p>
          <a:p>
            <a:pPr lvl="0"/>
            <a:r>
              <a:rPr lang="en-US" sz="2600" dirty="0"/>
              <a:t>Dock the meter in a downloader charging station if the date and time need to be reset.</a:t>
            </a:r>
          </a:p>
          <a:p>
            <a:endParaRPr lang="en-US" dirty="0"/>
          </a:p>
        </p:txBody>
      </p:sp>
    </p:spTree>
    <p:extLst>
      <p:ext uri="{BB962C8B-B14F-4D97-AF65-F5344CB8AC3E}">
        <p14:creationId xmlns:p14="http://schemas.microsoft.com/office/powerpoint/2010/main" val="42892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n-US" sz="4000" b="1" dirty="0"/>
              <a:t>Loaner G</a:t>
            </a:r>
            <a:r>
              <a:rPr lang="en-US" sz="4000" b="1" dirty="0" smtClean="0"/>
              <a:t>lucometers</a:t>
            </a:r>
            <a:endParaRPr lang="en-US" dirty="0"/>
          </a:p>
        </p:txBody>
      </p:sp>
      <p:sp>
        <p:nvSpPr>
          <p:cNvPr id="3" name="Content Placeholder 2"/>
          <p:cNvSpPr>
            <a:spLocks noGrp="1"/>
          </p:cNvSpPr>
          <p:nvPr>
            <p:ph idx="1"/>
          </p:nvPr>
        </p:nvSpPr>
        <p:spPr>
          <a:xfrm>
            <a:off x="838200" y="1554480"/>
            <a:ext cx="10515600" cy="4622483"/>
          </a:xfrm>
        </p:spPr>
        <p:txBody>
          <a:bodyPr/>
          <a:lstStyle/>
          <a:p>
            <a:r>
              <a:rPr lang="en-US" sz="2400" dirty="0" smtClean="0"/>
              <a:t>If </a:t>
            </a:r>
            <a:r>
              <a:rPr lang="en-US" sz="2400" dirty="0"/>
              <a:t>you experience any issues with your glucometer, loaner glucometers are available at all times by going to the drop-off window of the main laboratory. </a:t>
            </a:r>
            <a:endParaRPr lang="en-US" sz="2400" dirty="0" smtClean="0"/>
          </a:p>
          <a:p>
            <a:r>
              <a:rPr lang="en-US" sz="2400" dirty="0" smtClean="0"/>
              <a:t>There </a:t>
            </a:r>
            <a:r>
              <a:rPr lang="en-US" sz="2400" dirty="0"/>
              <a:t>will be a form that you need to fill out describing the issues with your glucometer. A loaner glucometer will be given to you while Point of Care Testing troubleshoots the broken glucometer. </a:t>
            </a:r>
            <a:endParaRPr lang="en-US" sz="2400" dirty="0" smtClean="0"/>
          </a:p>
          <a:p>
            <a:endParaRPr lang="en-US" sz="2400" dirty="0"/>
          </a:p>
          <a:p>
            <a:r>
              <a:rPr lang="en-US" b="1" dirty="0"/>
              <a:t>Contact Point of Care Testing in the Main Laboratory (</a:t>
            </a:r>
            <a:r>
              <a:rPr lang="en-US" b="1" dirty="0" err="1"/>
              <a:t>ext</a:t>
            </a:r>
            <a:r>
              <a:rPr lang="en-US" b="1" dirty="0"/>
              <a:t> 4643 and 4645) with glucometer issues.</a:t>
            </a:r>
            <a:endParaRPr lang="en-US" dirty="0"/>
          </a:p>
          <a:p>
            <a:pPr marL="0" indent="0">
              <a:buNone/>
            </a:pPr>
            <a:endParaRPr lang="en-US" dirty="0"/>
          </a:p>
        </p:txBody>
      </p:sp>
    </p:spTree>
    <p:extLst>
      <p:ext uri="{BB962C8B-B14F-4D97-AF65-F5344CB8AC3E}">
        <p14:creationId xmlns:p14="http://schemas.microsoft.com/office/powerpoint/2010/main" val="265709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56846"/>
          </a:xfrm>
        </p:spPr>
        <p:txBody>
          <a:bodyPr>
            <a:normAutofit/>
          </a:bodyPr>
          <a:lstStyle/>
          <a:p>
            <a:pPr algn="ctr"/>
            <a:r>
              <a:rPr lang="en-US" sz="4000" b="1" dirty="0" smtClean="0"/>
              <a:t>Limitations</a:t>
            </a:r>
            <a:endParaRPr lang="en-US" sz="4000" dirty="0"/>
          </a:p>
        </p:txBody>
      </p:sp>
      <p:sp>
        <p:nvSpPr>
          <p:cNvPr id="3" name="Content Placeholder 2"/>
          <p:cNvSpPr>
            <a:spLocks noGrp="1"/>
          </p:cNvSpPr>
          <p:nvPr>
            <p:ph sz="half" idx="4294967295"/>
          </p:nvPr>
        </p:nvSpPr>
        <p:spPr>
          <a:xfrm>
            <a:off x="163285" y="1869167"/>
            <a:ext cx="11865429" cy="4351338"/>
          </a:xfrm>
        </p:spPr>
        <p:txBody>
          <a:bodyPr>
            <a:normAutofit/>
          </a:bodyPr>
          <a:lstStyle/>
          <a:p>
            <a:pPr marL="0" indent="0">
              <a:buNone/>
            </a:pPr>
            <a:r>
              <a:rPr lang="en-US" dirty="0" smtClean="0"/>
              <a:t>• </a:t>
            </a:r>
            <a:r>
              <a:rPr lang="en-US" sz="2400" dirty="0"/>
              <a:t>The system has not been evaluated for use with neonate venous blood. </a:t>
            </a:r>
          </a:p>
          <a:p>
            <a:pPr marL="0" indent="0">
              <a:buNone/>
            </a:pPr>
            <a:r>
              <a:rPr lang="en-US" sz="2400" dirty="0"/>
              <a:t>• Blood source - Use only whole blood. Do not use serum or plasma. </a:t>
            </a:r>
          </a:p>
          <a:p>
            <a:pPr marL="0" indent="0">
              <a:buNone/>
            </a:pPr>
            <a:r>
              <a:rPr lang="en-US" sz="2400" dirty="0"/>
              <a:t>• Temperature and humidity extremes - Test results may be inaccurate when test strips are stored outside of the storage and handling conditions. </a:t>
            </a:r>
          </a:p>
          <a:p>
            <a:pPr marL="0" indent="0">
              <a:buNone/>
            </a:pPr>
            <a:r>
              <a:rPr lang="en-US" sz="2400" dirty="0"/>
              <a:t>• Altitudes above 15,000 feet (4500 meters) above sea level have not been evaluated. </a:t>
            </a:r>
          </a:p>
          <a:p>
            <a:pPr marL="0" indent="0">
              <a:buNone/>
            </a:pPr>
            <a:r>
              <a:rPr lang="en-US" sz="2400" dirty="0" smtClean="0"/>
              <a:t>• </a:t>
            </a:r>
            <a:r>
              <a:rPr lang="en-US" sz="2400" dirty="0"/>
              <a:t>Specimens - Only fresh whole blood or whole blood collected in lithium heparin collection devices should be used for arterial and venous specimens. </a:t>
            </a:r>
          </a:p>
          <a:p>
            <a:pPr marL="0" indent="0">
              <a:buNone/>
            </a:pPr>
            <a:r>
              <a:rPr lang="en-US" sz="2400" dirty="0"/>
              <a:t>• Fluoride, EDTA, Sodium, and Ammonium blood collection devices should not be used for arterial and venous specimens.</a:t>
            </a:r>
          </a:p>
        </p:txBody>
      </p:sp>
    </p:spTree>
    <p:extLst>
      <p:ext uri="{BB962C8B-B14F-4D97-AF65-F5344CB8AC3E}">
        <p14:creationId xmlns:p14="http://schemas.microsoft.com/office/powerpoint/2010/main" val="20572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The </a:t>
            </a:r>
            <a:r>
              <a:rPr lang="en-US" b="1" dirty="0" err="1"/>
              <a:t>StatStrip</a:t>
            </a:r>
            <a:r>
              <a:rPr lang="en-US" b="1" dirty="0"/>
              <a:t> Glucose Hospital Meter System </a:t>
            </a:r>
            <a:endParaRPr lang="en-US" dirty="0"/>
          </a:p>
        </p:txBody>
      </p:sp>
      <p:pic>
        <p:nvPicPr>
          <p:cNvPr id="6" name="Picture 5"/>
          <p:cNvPicPr/>
          <p:nvPr/>
        </p:nvPicPr>
        <p:blipFill>
          <a:blip r:embed="rId2"/>
          <a:stretch>
            <a:fillRect/>
          </a:stretch>
        </p:blipFill>
        <p:spPr>
          <a:xfrm>
            <a:off x="1021254" y="1903616"/>
            <a:ext cx="4215764" cy="4330930"/>
          </a:xfrm>
          <a:prstGeom prst="rect">
            <a:avLst/>
          </a:prstGeom>
        </p:spPr>
      </p:pic>
      <p:pic>
        <p:nvPicPr>
          <p:cNvPr id="7" name="Picture 6"/>
          <p:cNvPicPr/>
          <p:nvPr/>
        </p:nvPicPr>
        <p:blipFill>
          <a:blip r:embed="rId3"/>
          <a:stretch>
            <a:fillRect/>
          </a:stretch>
        </p:blipFill>
        <p:spPr>
          <a:xfrm>
            <a:off x="6215409" y="1787236"/>
            <a:ext cx="4765704" cy="4364182"/>
          </a:xfrm>
          <a:prstGeom prst="rect">
            <a:avLst/>
          </a:prstGeom>
        </p:spPr>
      </p:pic>
    </p:spTree>
    <p:extLst>
      <p:ext uri="{BB962C8B-B14F-4D97-AF65-F5344CB8AC3E}">
        <p14:creationId xmlns:p14="http://schemas.microsoft.com/office/powerpoint/2010/main" val="41074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p:spPr>
        <p:txBody>
          <a:bodyPr>
            <a:normAutofit/>
          </a:bodyPr>
          <a:lstStyle/>
          <a:p>
            <a:pPr algn="ctr"/>
            <a:r>
              <a:rPr lang="en-US" sz="4000" b="1" dirty="0" smtClean="0"/>
              <a:t>Barcode Scanning </a:t>
            </a:r>
            <a:endParaRPr lang="en-US" sz="4000" dirty="0"/>
          </a:p>
        </p:txBody>
      </p:sp>
      <p:sp>
        <p:nvSpPr>
          <p:cNvPr id="3" name="Content Placeholder 2"/>
          <p:cNvSpPr>
            <a:spLocks noGrp="1"/>
          </p:cNvSpPr>
          <p:nvPr>
            <p:ph idx="1"/>
          </p:nvPr>
        </p:nvSpPr>
        <p:spPr>
          <a:xfrm>
            <a:off x="838200" y="1438102"/>
            <a:ext cx="10515600" cy="4738861"/>
          </a:xfrm>
        </p:spPr>
        <p:txBody>
          <a:bodyPr>
            <a:normAutofit/>
          </a:bodyPr>
          <a:lstStyle/>
          <a:p>
            <a:r>
              <a:rPr lang="en-US" sz="2400" dirty="0" smtClean="0"/>
              <a:t>A </a:t>
            </a:r>
            <a:r>
              <a:rPr lang="en-US" sz="2400" dirty="0"/>
              <a:t>built-in barcode scanner provides automated data entry. Patient ID's and lot numbers may be scanned into the meter. </a:t>
            </a:r>
            <a:endParaRPr lang="en-US" sz="2400" dirty="0" smtClean="0"/>
          </a:p>
          <a:p>
            <a:endParaRPr lang="en-US" sz="2400" dirty="0"/>
          </a:p>
          <a:p>
            <a:r>
              <a:rPr lang="en-US" sz="2400" dirty="0"/>
              <a:t>To scan a barcode, hold the barcode label parallel to and approximately 2 to 6 inches from the scanner. Press the scan button on the touch screen. If the information appears on the screen at the top (Screen Title), the barcode has been successfully scanned. Press </a:t>
            </a:r>
            <a:r>
              <a:rPr lang="en-US" sz="2400" dirty="0" smtClean="0"/>
              <a:t>the </a:t>
            </a:r>
            <a:r>
              <a:rPr lang="en-US" sz="2400" b="1" dirty="0" smtClean="0"/>
              <a:t>Accept</a:t>
            </a:r>
            <a:r>
              <a:rPr lang="en-US" sz="2400" dirty="0" smtClean="0"/>
              <a:t> </a:t>
            </a:r>
            <a:r>
              <a:rPr lang="en-US" sz="2400" dirty="0"/>
              <a:t>button. </a:t>
            </a:r>
            <a:endParaRPr lang="en-US" sz="2400" dirty="0" smtClean="0"/>
          </a:p>
          <a:p>
            <a:endParaRPr lang="en-US" sz="2400" dirty="0"/>
          </a:p>
          <a:p>
            <a:r>
              <a:rPr lang="en-US" sz="2400" b="1" i="1" dirty="0"/>
              <a:t>WARNING: </a:t>
            </a:r>
            <a:r>
              <a:rPr lang="en-US" sz="2400" dirty="0"/>
              <a:t>Do Not stare into the laser light or point the light towards anyone's eyes while scanning a barcode.</a:t>
            </a:r>
          </a:p>
        </p:txBody>
      </p:sp>
    </p:spTree>
    <p:extLst>
      <p:ext uri="{BB962C8B-B14F-4D97-AF65-F5344CB8AC3E}">
        <p14:creationId xmlns:p14="http://schemas.microsoft.com/office/powerpoint/2010/main" val="7388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Meter Sleep/Wake Up</a:t>
            </a:r>
            <a:endParaRPr lang="en-US" sz="4000" b="1" dirty="0"/>
          </a:p>
        </p:txBody>
      </p:sp>
      <p:sp>
        <p:nvSpPr>
          <p:cNvPr id="3" name="Content Placeholder 2"/>
          <p:cNvSpPr>
            <a:spLocks noGrp="1"/>
          </p:cNvSpPr>
          <p:nvPr>
            <p:ph idx="1"/>
          </p:nvPr>
        </p:nvSpPr>
        <p:spPr>
          <a:xfrm>
            <a:off x="1246908" y="1825625"/>
            <a:ext cx="9543011" cy="4351338"/>
          </a:xfrm>
        </p:spPr>
        <p:txBody>
          <a:bodyPr/>
          <a:lstStyle/>
          <a:p>
            <a:r>
              <a:rPr lang="en-US" sz="2400" dirty="0"/>
              <a:t>The meter’s LCD display turns off to conserve battery power (sleep mode) after a period of no activity. </a:t>
            </a:r>
          </a:p>
          <a:p>
            <a:r>
              <a:rPr lang="en-US" sz="2400" dirty="0"/>
              <a:t>Touch the screen to </a:t>
            </a:r>
            <a:r>
              <a:rPr lang="en-US" sz="2400" dirty="0" smtClean="0"/>
              <a:t>Wake Up </a:t>
            </a:r>
            <a:r>
              <a:rPr lang="en-US" sz="2400" dirty="0"/>
              <a:t>the </a:t>
            </a:r>
            <a:r>
              <a:rPr lang="en-US" sz="2400" dirty="0" smtClean="0"/>
              <a:t>meter</a:t>
            </a:r>
            <a:endParaRPr lang="en-US" sz="2400" dirty="0"/>
          </a:p>
          <a:p>
            <a:r>
              <a:rPr lang="en-US" sz="2400" dirty="0"/>
              <a:t>The meter will display the last screen that was displayed before it went to sleep.</a:t>
            </a:r>
          </a:p>
          <a:p>
            <a:endParaRPr lang="en-US" dirty="0"/>
          </a:p>
        </p:txBody>
      </p:sp>
    </p:spTree>
    <p:extLst>
      <p:ext uri="{BB962C8B-B14F-4D97-AF65-F5344CB8AC3E}">
        <p14:creationId xmlns:p14="http://schemas.microsoft.com/office/powerpoint/2010/main" val="22629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Welcome Screen</a:t>
            </a:r>
            <a:endParaRPr lang="en-US" sz="4000" b="1" dirty="0"/>
          </a:p>
        </p:txBody>
      </p:sp>
      <p:sp>
        <p:nvSpPr>
          <p:cNvPr id="3" name="Content Placeholder 2"/>
          <p:cNvSpPr>
            <a:spLocks noGrp="1"/>
          </p:cNvSpPr>
          <p:nvPr>
            <p:ph idx="1"/>
          </p:nvPr>
        </p:nvSpPr>
        <p:spPr>
          <a:xfrm>
            <a:off x="838200" y="1504604"/>
            <a:ext cx="10515600" cy="4672359"/>
          </a:xfrm>
        </p:spPr>
        <p:txBody>
          <a:bodyPr>
            <a:normAutofit/>
          </a:bodyPr>
          <a:lstStyle/>
          <a:p>
            <a:r>
              <a:rPr lang="en-US" sz="2400" dirty="0" smtClean="0"/>
              <a:t>The</a:t>
            </a:r>
            <a:r>
              <a:rPr lang="en-US" sz="2400" b="1" dirty="0" smtClean="0"/>
              <a:t> Welcome </a:t>
            </a:r>
            <a:r>
              <a:rPr lang="en-US" sz="2400" dirty="0" smtClean="0"/>
              <a:t>screen displays information about the meter, such as the meter name, facility and location assigned to the meter, battery charge and memory storage.</a:t>
            </a:r>
          </a:p>
          <a:p>
            <a:r>
              <a:rPr lang="en-US" sz="2400" dirty="0" smtClean="0"/>
              <a:t>If no one is currently logged into the meter, there is a </a:t>
            </a:r>
            <a:r>
              <a:rPr lang="en-US" sz="2400" b="1" dirty="0" smtClean="0"/>
              <a:t>Login</a:t>
            </a:r>
            <a:r>
              <a:rPr lang="en-US" sz="2400" dirty="0" smtClean="0"/>
              <a:t> button at the bottom of the screen.</a:t>
            </a:r>
          </a:p>
        </p:txBody>
      </p:sp>
      <p:pic>
        <p:nvPicPr>
          <p:cNvPr id="4" name="Picture 3"/>
          <p:cNvPicPr>
            <a:picLocks noChangeAspect="1"/>
          </p:cNvPicPr>
          <p:nvPr/>
        </p:nvPicPr>
        <p:blipFill>
          <a:blip r:embed="rId2"/>
          <a:stretch>
            <a:fillRect/>
          </a:stretch>
        </p:blipFill>
        <p:spPr>
          <a:xfrm>
            <a:off x="3323360" y="3346739"/>
            <a:ext cx="5295900" cy="3095625"/>
          </a:xfrm>
          <a:prstGeom prst="rect">
            <a:avLst/>
          </a:prstGeom>
        </p:spPr>
      </p:pic>
    </p:spTree>
    <p:extLst>
      <p:ext uri="{BB962C8B-B14F-4D97-AF65-F5344CB8AC3E}">
        <p14:creationId xmlns:p14="http://schemas.microsoft.com/office/powerpoint/2010/main" val="14039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477"/>
          </a:xfrm>
        </p:spPr>
        <p:txBody>
          <a:bodyPr>
            <a:normAutofit/>
          </a:bodyPr>
          <a:lstStyle/>
          <a:p>
            <a:pPr algn="ctr"/>
            <a:r>
              <a:rPr lang="en-US" sz="4000" b="1" dirty="0" smtClean="0"/>
              <a:t>Logging Into </a:t>
            </a:r>
            <a:r>
              <a:rPr lang="en-US" sz="4000" b="1" dirty="0"/>
              <a:t>T</a:t>
            </a:r>
            <a:r>
              <a:rPr lang="en-US" sz="4000" b="1" dirty="0" smtClean="0"/>
              <a:t>he Meter</a:t>
            </a:r>
            <a:endParaRPr lang="en-US" sz="4000" b="1" dirty="0"/>
          </a:p>
        </p:txBody>
      </p:sp>
      <p:sp>
        <p:nvSpPr>
          <p:cNvPr id="3" name="Content Placeholder 2"/>
          <p:cNvSpPr>
            <a:spLocks noGrp="1"/>
          </p:cNvSpPr>
          <p:nvPr>
            <p:ph sz="half" idx="1"/>
          </p:nvPr>
        </p:nvSpPr>
        <p:spPr>
          <a:xfrm>
            <a:off x="590203" y="980902"/>
            <a:ext cx="10864735" cy="5637611"/>
          </a:xfrm>
        </p:spPr>
        <p:txBody>
          <a:bodyPr/>
          <a:lstStyle/>
          <a:p>
            <a:r>
              <a:rPr lang="en-US" sz="2400" dirty="0" smtClean="0"/>
              <a:t>Every staff member should sign into the glucometer with their assigned operator ID number prior to performing any testing.</a:t>
            </a:r>
          </a:p>
          <a:p>
            <a:r>
              <a:rPr lang="en-US" sz="2400" dirty="0" smtClean="0"/>
              <a:t>On the Welcome Screen- touch the </a:t>
            </a:r>
            <a:r>
              <a:rPr lang="en-US" sz="2400" b="1" dirty="0" smtClean="0"/>
              <a:t>Login</a:t>
            </a:r>
            <a:r>
              <a:rPr lang="en-US" sz="2400" dirty="0" smtClean="0"/>
              <a:t> Soft key.</a:t>
            </a:r>
          </a:p>
          <a:p>
            <a:r>
              <a:rPr lang="en-US" sz="2400" dirty="0" smtClean="0"/>
              <a:t>Enter or scan your Operator ID</a:t>
            </a:r>
          </a:p>
          <a:p>
            <a:r>
              <a:rPr lang="en-US" sz="2400" dirty="0" smtClean="0"/>
              <a:t>Select the </a:t>
            </a:r>
            <a:r>
              <a:rPr lang="en-US" sz="2400" b="1" dirty="0" smtClean="0">
                <a:solidFill>
                  <a:srgbClr val="92D050"/>
                </a:solidFill>
              </a:rPr>
              <a:t>Accept</a:t>
            </a:r>
            <a:r>
              <a:rPr lang="en-US" sz="2400" b="1" dirty="0" smtClean="0"/>
              <a:t> </a:t>
            </a:r>
            <a:r>
              <a:rPr lang="en-US" sz="2400" dirty="0" smtClean="0"/>
              <a:t>Soft key</a:t>
            </a:r>
          </a:p>
          <a:p>
            <a:endParaRPr lang="en-US" dirty="0"/>
          </a:p>
        </p:txBody>
      </p:sp>
      <p:pic>
        <p:nvPicPr>
          <p:cNvPr id="5" name="Picture 4"/>
          <p:cNvPicPr>
            <a:picLocks noChangeAspect="1"/>
          </p:cNvPicPr>
          <p:nvPr/>
        </p:nvPicPr>
        <p:blipFill>
          <a:blip r:embed="rId2"/>
          <a:stretch>
            <a:fillRect/>
          </a:stretch>
        </p:blipFill>
        <p:spPr>
          <a:xfrm>
            <a:off x="1114968" y="3031323"/>
            <a:ext cx="3564126" cy="3638729"/>
          </a:xfrm>
          <a:prstGeom prst="rect">
            <a:avLst/>
          </a:prstGeom>
        </p:spPr>
      </p:pic>
      <p:pic>
        <p:nvPicPr>
          <p:cNvPr id="11" name="Picture 10"/>
          <p:cNvPicPr>
            <a:picLocks noChangeAspect="1"/>
          </p:cNvPicPr>
          <p:nvPr/>
        </p:nvPicPr>
        <p:blipFill>
          <a:blip r:embed="rId3"/>
          <a:stretch>
            <a:fillRect/>
          </a:stretch>
        </p:blipFill>
        <p:spPr>
          <a:xfrm>
            <a:off x="5070756" y="3060192"/>
            <a:ext cx="2683772" cy="3558322"/>
          </a:xfrm>
          <a:prstGeom prst="rect">
            <a:avLst/>
          </a:prstGeom>
          <a:ln w="28575">
            <a:solidFill>
              <a:schemeClr val="tx1"/>
            </a:solidFill>
          </a:ln>
        </p:spPr>
      </p:pic>
      <p:sp>
        <p:nvSpPr>
          <p:cNvPr id="12" name="Oval 11"/>
          <p:cNvSpPr/>
          <p:nvPr/>
        </p:nvSpPr>
        <p:spPr>
          <a:xfrm>
            <a:off x="5401056" y="3584448"/>
            <a:ext cx="1274203" cy="402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21601" y="4925135"/>
            <a:ext cx="1251857" cy="195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28552" y="3584447"/>
            <a:ext cx="764771" cy="46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5876" y="4925134"/>
            <a:ext cx="673332" cy="320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26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15281</TotalTime>
  <Words>3049</Words>
  <Application>Microsoft Office PowerPoint</Application>
  <PresentationFormat>Widescreen</PresentationFormat>
  <Paragraphs>275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Symbol</vt:lpstr>
      <vt:lpstr>Office Theme</vt:lpstr>
      <vt:lpstr>NOVA Biomedical Stat Strip Glucose Hospital Meter System</vt:lpstr>
      <vt:lpstr>CLIA and IFU</vt:lpstr>
      <vt:lpstr>Capillary Precautions </vt:lpstr>
      <vt:lpstr>Limitations</vt:lpstr>
      <vt:lpstr>The StatStrip Glucose Hospital Meter System </vt:lpstr>
      <vt:lpstr>Barcode Scanning </vt:lpstr>
      <vt:lpstr>Meter Sleep/Wake Up</vt:lpstr>
      <vt:lpstr>Welcome Screen</vt:lpstr>
      <vt:lpstr>Logging Into The Meter</vt:lpstr>
      <vt:lpstr>Logging Out Of The Meter</vt:lpstr>
      <vt:lpstr>StatStrip Glucose Test Strips</vt:lpstr>
      <vt:lpstr>Quality Control (QC) Solutions</vt:lpstr>
      <vt:lpstr>Running Quality Controls</vt:lpstr>
      <vt:lpstr>Running Quality Controls</vt:lpstr>
      <vt:lpstr>Running Quality Controls</vt:lpstr>
      <vt:lpstr>Running Quality Controls</vt:lpstr>
      <vt:lpstr>Running Quality Controls</vt:lpstr>
      <vt:lpstr>Running a Patient Sample </vt:lpstr>
      <vt:lpstr>Running a Patient Sample </vt:lpstr>
      <vt:lpstr>Running a Patient Sample </vt:lpstr>
      <vt:lpstr>Performing the Fingerstick</vt:lpstr>
      <vt:lpstr>Cleaning the Finger</vt:lpstr>
      <vt:lpstr>Running a Patient Sample </vt:lpstr>
      <vt:lpstr>Running a Patient Sample </vt:lpstr>
      <vt:lpstr>Running a Patient Sample </vt:lpstr>
      <vt:lpstr>Result Interpretation</vt:lpstr>
      <vt:lpstr>Reporting Results</vt:lpstr>
      <vt:lpstr>Invalid Patient ID</vt:lpstr>
      <vt:lpstr>Invalid Patient ID</vt:lpstr>
      <vt:lpstr>Cleaning And Disinfecting The Meters</vt:lpstr>
      <vt:lpstr>Meter Maintenance</vt:lpstr>
      <vt:lpstr>Battery Maintenance</vt:lpstr>
      <vt:lpstr>Rebooting The Meter</vt:lpstr>
      <vt:lpstr>Loaner Glucometers</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Biomedical Stat Strip Glucose Hospital Meter System</dc:title>
  <dc:creator>Graciela Ghiraldi</dc:creator>
  <cp:lastModifiedBy>Graciela Ghiraldi</cp:lastModifiedBy>
  <cp:revision>70</cp:revision>
  <dcterms:created xsi:type="dcterms:W3CDTF">2023-09-25T18:07:23Z</dcterms:created>
  <dcterms:modified xsi:type="dcterms:W3CDTF">2023-10-18T19:55:19Z</dcterms:modified>
</cp:coreProperties>
</file>