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73" r:id="rId4"/>
    <p:sldId id="271" r:id="rId5"/>
    <p:sldId id="263" r:id="rId6"/>
    <p:sldId id="265" r:id="rId7"/>
    <p:sldId id="270" r:id="rId8"/>
    <p:sldId id="264" r:id="rId9"/>
    <p:sldId id="262" r:id="rId10"/>
    <p:sldId id="266" r:id="rId1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FD8BFDBD-3508-4BCE-AB57-16A291898F8B}" type="datetimeFigureOut">
              <a:rPr lang="en-US" smtClean="0"/>
              <a:t>1/3/2024</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C4AF06C7-B686-45C0-9575-E1EA55725822}" type="slidenum">
              <a:rPr lang="en-US" smtClean="0"/>
              <a:t>‹#›</a:t>
            </a:fld>
            <a:endParaRPr lang="en-US"/>
          </a:p>
        </p:txBody>
      </p:sp>
    </p:spTree>
    <p:extLst>
      <p:ext uri="{BB962C8B-B14F-4D97-AF65-F5344CB8AC3E}">
        <p14:creationId xmlns:p14="http://schemas.microsoft.com/office/powerpoint/2010/main" val="110918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830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03465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1240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D7D6C-FB00-4308-95D2-2E5B5B1A6D8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53940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D7D6C-FB00-4308-95D2-2E5B5B1A6D84}"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93261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D7D6C-FB00-4308-95D2-2E5B5B1A6D84}"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27661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D7D6C-FB00-4308-95D2-2E5B5B1A6D84}"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24251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D7D6C-FB00-4308-95D2-2E5B5B1A6D84}"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33226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D7D6C-FB00-4308-95D2-2E5B5B1A6D84}"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172939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4519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D7D6C-FB00-4308-95D2-2E5B5B1A6D84}"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4F16-09BC-4476-AA14-87DEA83A1002}" type="slidenum">
              <a:rPr lang="en-US" smtClean="0"/>
              <a:t>‹#›</a:t>
            </a:fld>
            <a:endParaRPr lang="en-US"/>
          </a:p>
        </p:txBody>
      </p:sp>
    </p:spTree>
    <p:extLst>
      <p:ext uri="{BB962C8B-B14F-4D97-AF65-F5344CB8AC3E}">
        <p14:creationId xmlns:p14="http://schemas.microsoft.com/office/powerpoint/2010/main" val="302335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D7D6C-FB00-4308-95D2-2E5B5B1A6D84}" type="datetimeFigureOut">
              <a:rPr lang="en-US" smtClean="0"/>
              <a:t>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14F16-09BC-4476-AA14-87DEA83A1002}" type="slidenum">
              <a:rPr lang="en-US" smtClean="0"/>
              <a:t>‹#›</a:t>
            </a:fld>
            <a:endParaRPr lang="en-US"/>
          </a:p>
        </p:txBody>
      </p:sp>
    </p:spTree>
    <p:extLst>
      <p:ext uri="{BB962C8B-B14F-4D97-AF65-F5344CB8AC3E}">
        <p14:creationId xmlns:p14="http://schemas.microsoft.com/office/powerpoint/2010/main" val="370056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Gastroccult Testing</a:t>
            </a:r>
            <a:endParaRPr lang="en-US" dirty="0">
              <a:latin typeface="+mn-lt"/>
            </a:endParaRPr>
          </a:p>
        </p:txBody>
      </p:sp>
      <p:sp>
        <p:nvSpPr>
          <p:cNvPr id="3" name="Subtitle 2"/>
          <p:cNvSpPr>
            <a:spLocks noGrp="1"/>
          </p:cNvSpPr>
          <p:nvPr>
            <p:ph type="subTitle" idx="1"/>
          </p:nvPr>
        </p:nvSpPr>
        <p:spPr/>
        <p:txBody>
          <a:bodyPr>
            <a:normAutofit/>
          </a:bodyPr>
          <a:lstStyle/>
          <a:p>
            <a:r>
              <a:rPr lang="en-US" sz="2800" dirty="0" smtClean="0"/>
              <a:t>Gastric Occult Blood Testing</a:t>
            </a:r>
            <a:endParaRPr lang="en-US" sz="2800" dirty="0"/>
          </a:p>
        </p:txBody>
      </p:sp>
    </p:spTree>
    <p:extLst>
      <p:ext uri="{BB962C8B-B14F-4D97-AF65-F5344CB8AC3E}">
        <p14:creationId xmlns:p14="http://schemas.microsoft.com/office/powerpoint/2010/main" val="395523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ED Supplies for Fecal Occult Blood and Gastric Occult Blood testing</a:t>
            </a:r>
            <a:endParaRPr lang="en-US" dirty="0">
              <a:latin typeface="+mn-lt"/>
            </a:endParaRPr>
          </a:p>
        </p:txBody>
      </p:sp>
      <p:sp>
        <p:nvSpPr>
          <p:cNvPr id="3" name="Content Placeholder 2"/>
          <p:cNvSpPr>
            <a:spLocks noGrp="1"/>
          </p:cNvSpPr>
          <p:nvPr>
            <p:ph idx="1"/>
          </p:nvPr>
        </p:nvSpPr>
        <p:spPr>
          <a:xfrm>
            <a:off x="838200" y="2573771"/>
            <a:ext cx="10515600" cy="2571808"/>
          </a:xfrm>
        </p:spPr>
        <p:txBody>
          <a:bodyPr>
            <a:normAutofit/>
          </a:bodyPr>
          <a:lstStyle/>
          <a:p>
            <a:pPr algn="ctr"/>
            <a:r>
              <a:rPr lang="en-US" sz="4400" dirty="0" smtClean="0"/>
              <a:t>Supplies must be ordered via </a:t>
            </a:r>
            <a:r>
              <a:rPr lang="en-US" sz="4400" dirty="0" err="1" smtClean="0"/>
              <a:t>Logi</a:t>
            </a:r>
            <a:r>
              <a:rPr lang="en-US" sz="4400" dirty="0" smtClean="0"/>
              <a:t>-D </a:t>
            </a:r>
          </a:p>
          <a:p>
            <a:pPr algn="ctr"/>
            <a:r>
              <a:rPr lang="en-US" sz="4400" dirty="0" smtClean="0"/>
              <a:t>Or contact Materials Management</a:t>
            </a:r>
          </a:p>
          <a:p>
            <a:pPr algn="ctr"/>
            <a:r>
              <a:rPr lang="en-US" sz="4400" i="1" dirty="0" smtClean="0"/>
              <a:t>POCT/Main </a:t>
            </a:r>
            <a:r>
              <a:rPr lang="en-US" sz="4400" i="1" dirty="0" smtClean="0"/>
              <a:t>Lab doesn’t keep ED supply</a:t>
            </a:r>
            <a:endParaRPr lang="en-US" sz="4400" i="1" dirty="0"/>
          </a:p>
        </p:txBody>
      </p:sp>
    </p:spTree>
    <p:extLst>
      <p:ext uri="{BB962C8B-B14F-4D97-AF65-F5344CB8AC3E}">
        <p14:creationId xmlns:p14="http://schemas.microsoft.com/office/powerpoint/2010/main" val="187172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87377"/>
          </a:xfrm>
        </p:spPr>
        <p:txBody>
          <a:bodyPr>
            <a:normAutofit fontScale="90000"/>
          </a:bodyPr>
          <a:lstStyle/>
          <a:p>
            <a:r>
              <a:rPr lang="en-US" dirty="0" smtClean="0">
                <a:latin typeface="+mn-lt"/>
              </a:rPr>
              <a:t>Supplies needed</a:t>
            </a:r>
            <a:r>
              <a:rPr lang="en-US" dirty="0" smtClean="0">
                <a:latin typeface="+mn-lt"/>
              </a:rPr>
              <a:t>:</a:t>
            </a:r>
            <a:br>
              <a:rPr lang="en-US" dirty="0" smtClean="0">
                <a:latin typeface="+mn-lt"/>
              </a:rPr>
            </a:br>
            <a:r>
              <a:rPr lang="en-US" dirty="0" smtClean="0">
                <a:latin typeface="+mn-lt"/>
              </a:rPr>
              <a:t>	</a:t>
            </a:r>
            <a:r>
              <a:rPr lang="en-US" sz="3300" dirty="0" smtClean="0">
                <a:latin typeface="+mn-lt"/>
              </a:rPr>
              <a:t>Gastroccult Cards</a:t>
            </a:r>
            <a:r>
              <a:rPr lang="en-US" sz="3300" dirty="0">
                <a:latin typeface="+mn-lt"/>
              </a:rPr>
              <a:t/>
            </a:r>
            <a:br>
              <a:rPr lang="en-US" sz="3300" dirty="0">
                <a:latin typeface="+mn-lt"/>
              </a:rPr>
            </a:br>
            <a:r>
              <a:rPr lang="en-US" sz="3300" dirty="0" smtClean="0">
                <a:latin typeface="+mn-lt"/>
              </a:rPr>
              <a:t>	</a:t>
            </a:r>
            <a:r>
              <a:rPr lang="en-US" sz="3300" dirty="0" smtClean="0">
                <a:latin typeface="+mn-lt"/>
              </a:rPr>
              <a:t>Gastroccult Develop</a:t>
            </a:r>
            <a:br>
              <a:rPr lang="en-US" sz="3300" dirty="0" smtClean="0">
                <a:latin typeface="+mn-lt"/>
              </a:rPr>
            </a:br>
            <a:r>
              <a:rPr lang="en-US" sz="3300" dirty="0" smtClean="0">
                <a:latin typeface="+mn-lt"/>
              </a:rPr>
              <a:t>	Syringe </a:t>
            </a:r>
            <a:r>
              <a:rPr lang="en-US" sz="3300" dirty="0" smtClean="0">
                <a:latin typeface="+mn-lt"/>
              </a:rPr>
              <a:t>or Applicator Stick</a:t>
            </a:r>
            <a:endParaRPr lang="en-US" sz="3300" dirty="0">
              <a:latin typeface="+mn-lt"/>
            </a:endParaRPr>
          </a:p>
        </p:txBody>
      </p:sp>
      <p:pic>
        <p:nvPicPr>
          <p:cNvPr id="6" name="Content Placeholder 5"/>
          <p:cNvPicPr>
            <a:picLocks noGrp="1" noChangeAspect="1"/>
          </p:cNvPicPr>
          <p:nvPr>
            <p:ph idx="1"/>
          </p:nvPr>
        </p:nvPicPr>
        <p:blipFill>
          <a:blip r:embed="rId2"/>
          <a:stretch>
            <a:fillRect/>
          </a:stretch>
        </p:blipFill>
        <p:spPr>
          <a:xfrm>
            <a:off x="1114196" y="2794425"/>
            <a:ext cx="3929166" cy="2648229"/>
          </a:xfrm>
          <a:prstGeom prst="rect">
            <a:avLst/>
          </a:prstGeom>
        </p:spPr>
      </p:pic>
      <p:pic>
        <p:nvPicPr>
          <p:cNvPr id="7" name="Picture 6"/>
          <p:cNvPicPr>
            <a:picLocks noChangeAspect="1"/>
          </p:cNvPicPr>
          <p:nvPr/>
        </p:nvPicPr>
        <p:blipFill>
          <a:blip r:embed="rId3"/>
          <a:stretch>
            <a:fillRect/>
          </a:stretch>
        </p:blipFill>
        <p:spPr>
          <a:xfrm>
            <a:off x="6384408" y="2662994"/>
            <a:ext cx="2741899" cy="2667794"/>
          </a:xfrm>
          <a:prstGeom prst="rect">
            <a:avLst/>
          </a:prstGeom>
        </p:spPr>
      </p:pic>
    </p:spTree>
    <p:extLst>
      <p:ext uri="{BB962C8B-B14F-4D97-AF65-F5344CB8AC3E}">
        <p14:creationId xmlns:p14="http://schemas.microsoft.com/office/powerpoint/2010/main" val="230655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43" y="340187"/>
            <a:ext cx="10515600" cy="1325563"/>
          </a:xfrm>
        </p:spPr>
        <p:txBody>
          <a:bodyPr>
            <a:normAutofit/>
          </a:bodyPr>
          <a:lstStyle/>
          <a:p>
            <a:pPr algn="ctr"/>
            <a:r>
              <a:rPr lang="en-US" sz="6000" dirty="0" smtClean="0"/>
              <a:t>***Special Note***</a:t>
            </a:r>
            <a:endParaRPr lang="en-US" sz="6000" dirty="0"/>
          </a:p>
        </p:txBody>
      </p:sp>
      <p:sp>
        <p:nvSpPr>
          <p:cNvPr id="3" name="Content Placeholder 2"/>
          <p:cNvSpPr>
            <a:spLocks noGrp="1"/>
          </p:cNvSpPr>
          <p:nvPr>
            <p:ph idx="1"/>
          </p:nvPr>
        </p:nvSpPr>
        <p:spPr/>
        <p:txBody>
          <a:bodyPr>
            <a:normAutofit/>
          </a:bodyPr>
          <a:lstStyle/>
          <a:p>
            <a:r>
              <a:rPr lang="en-US" sz="4000" dirty="0" smtClean="0"/>
              <a:t>All developers must have expiration dates checked before use</a:t>
            </a:r>
          </a:p>
          <a:p>
            <a:r>
              <a:rPr lang="en-US" sz="4000" dirty="0" smtClean="0"/>
              <a:t>All cards must have expiration dates checked before use</a:t>
            </a:r>
          </a:p>
          <a:p>
            <a:r>
              <a:rPr lang="en-US" sz="4000" dirty="0" smtClean="0"/>
              <a:t>All tests performed must be ordered and resulted in patient EMR</a:t>
            </a:r>
            <a:endParaRPr lang="en-US" sz="4000" dirty="0"/>
          </a:p>
        </p:txBody>
      </p:sp>
    </p:spTree>
    <p:extLst>
      <p:ext uri="{BB962C8B-B14F-4D97-AF65-F5344CB8AC3E}">
        <p14:creationId xmlns:p14="http://schemas.microsoft.com/office/powerpoint/2010/main" val="151092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Label each card with patient information</a:t>
            </a:r>
            <a:endParaRPr lang="en-US" dirty="0">
              <a:latin typeface="+mn-lt"/>
            </a:endParaRPr>
          </a:p>
        </p:txBody>
      </p:sp>
      <p:pic>
        <p:nvPicPr>
          <p:cNvPr id="4" name="Content Placeholder 3"/>
          <p:cNvPicPr>
            <a:picLocks noGrp="1" noChangeAspect="1"/>
          </p:cNvPicPr>
          <p:nvPr>
            <p:ph idx="1"/>
          </p:nvPr>
        </p:nvPicPr>
        <p:blipFill>
          <a:blip r:embed="rId2"/>
          <a:stretch>
            <a:fillRect/>
          </a:stretch>
        </p:blipFill>
        <p:spPr>
          <a:xfrm>
            <a:off x="3509962" y="2062956"/>
            <a:ext cx="5172075" cy="3876675"/>
          </a:xfrm>
          <a:prstGeom prst="rect">
            <a:avLst/>
          </a:prstGeom>
        </p:spPr>
      </p:pic>
      <p:sp>
        <p:nvSpPr>
          <p:cNvPr id="5" name="Right Arrow 4"/>
          <p:cNvSpPr/>
          <p:nvPr/>
        </p:nvSpPr>
        <p:spPr>
          <a:xfrm>
            <a:off x="2866767" y="3990450"/>
            <a:ext cx="1618736" cy="210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66768" y="4206694"/>
            <a:ext cx="1618735" cy="259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83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13102"/>
          </a:xfrm>
        </p:spPr>
        <p:txBody>
          <a:bodyPr>
            <a:noAutofit/>
          </a:bodyPr>
          <a:lstStyle/>
          <a:p>
            <a:r>
              <a:rPr lang="en-US" sz="2800" dirty="0" smtClean="0"/>
              <a:t/>
            </a:r>
            <a:br>
              <a:rPr lang="en-US" sz="2800" dirty="0" smtClean="0"/>
            </a:br>
            <a:r>
              <a:rPr lang="en-US" sz="2800" dirty="0" smtClean="0">
                <a:latin typeface="+mn-lt"/>
              </a:rPr>
              <a:t>Applying </a:t>
            </a:r>
            <a:r>
              <a:rPr lang="en-US" sz="2800" dirty="0" smtClean="0">
                <a:latin typeface="+mn-lt"/>
              </a:rPr>
              <a:t>specimen from a syringe:</a:t>
            </a:r>
            <a:br>
              <a:rPr lang="en-US" sz="2800" dirty="0" smtClean="0">
                <a:latin typeface="+mn-lt"/>
              </a:rPr>
            </a:br>
            <a:r>
              <a:rPr lang="en-US" sz="2800" dirty="0" smtClean="0">
                <a:latin typeface="+mn-lt"/>
              </a:rPr>
              <a:t>	Open front cover when ready to add </a:t>
            </a:r>
            <a:r>
              <a:rPr lang="en-US" sz="2800" dirty="0" smtClean="0">
                <a:latin typeface="+mn-lt"/>
              </a:rPr>
              <a:t>specimen</a:t>
            </a:r>
            <a:r>
              <a:rPr lang="en-US" sz="2800" dirty="0" smtClean="0">
                <a:latin typeface="+mn-lt"/>
              </a:rPr>
              <a:t/>
            </a:r>
            <a:br>
              <a:rPr lang="en-US" sz="2800" dirty="0" smtClean="0">
                <a:latin typeface="+mn-lt"/>
              </a:rPr>
            </a:br>
            <a:r>
              <a:rPr lang="en-US" sz="2800" dirty="0" smtClean="0">
                <a:latin typeface="+mn-lt"/>
              </a:rPr>
              <a:t>	Add one (1) drop of specimen to the Gastroccult Test Area</a:t>
            </a:r>
            <a:br>
              <a:rPr lang="en-US" sz="2800" dirty="0" smtClean="0">
                <a:latin typeface="+mn-lt"/>
              </a:rPr>
            </a:br>
            <a:endParaRPr lang="en-US" sz="2800" dirty="0">
              <a:latin typeface="+mn-lt"/>
            </a:endParaRPr>
          </a:p>
        </p:txBody>
      </p:sp>
      <p:pic>
        <p:nvPicPr>
          <p:cNvPr id="4" name="Content Placeholder 3"/>
          <p:cNvPicPr>
            <a:picLocks noGrp="1" noChangeAspect="1"/>
          </p:cNvPicPr>
          <p:nvPr>
            <p:ph idx="1"/>
          </p:nvPr>
        </p:nvPicPr>
        <p:blipFill>
          <a:blip r:embed="rId2"/>
          <a:stretch>
            <a:fillRect/>
          </a:stretch>
        </p:blipFill>
        <p:spPr>
          <a:xfrm>
            <a:off x="838200" y="2286386"/>
            <a:ext cx="3563534" cy="3401283"/>
          </a:xfrm>
          <a:prstGeom prst="rect">
            <a:avLst/>
          </a:prstGeom>
        </p:spPr>
      </p:pic>
      <p:pic>
        <p:nvPicPr>
          <p:cNvPr id="5" name="Picture 4"/>
          <p:cNvPicPr>
            <a:picLocks noChangeAspect="1"/>
          </p:cNvPicPr>
          <p:nvPr/>
        </p:nvPicPr>
        <p:blipFill>
          <a:blip r:embed="rId3"/>
          <a:stretch>
            <a:fillRect/>
          </a:stretch>
        </p:blipFill>
        <p:spPr>
          <a:xfrm>
            <a:off x="6379307" y="2286386"/>
            <a:ext cx="3839732" cy="3434623"/>
          </a:xfrm>
          <a:prstGeom prst="rect">
            <a:avLst/>
          </a:prstGeom>
        </p:spPr>
      </p:pic>
    </p:spTree>
    <p:extLst>
      <p:ext uri="{BB962C8B-B14F-4D97-AF65-F5344CB8AC3E}">
        <p14:creationId xmlns:p14="http://schemas.microsoft.com/office/powerpoint/2010/main" val="151116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49026"/>
          </a:xfrm>
        </p:spPr>
        <p:txBody>
          <a:bodyPr>
            <a:noAutofit/>
          </a:bodyPr>
          <a:lstStyle/>
          <a:p>
            <a:r>
              <a:rPr lang="en-US" sz="2800" dirty="0" smtClean="0">
                <a:latin typeface="+mn-lt"/>
              </a:rPr>
              <a:t>Applying specimen from applicator provided:</a:t>
            </a:r>
            <a:br>
              <a:rPr lang="en-US" sz="2800" dirty="0" smtClean="0">
                <a:latin typeface="+mn-lt"/>
              </a:rPr>
            </a:br>
            <a:r>
              <a:rPr lang="en-US" sz="2800" dirty="0">
                <a:latin typeface="+mn-lt"/>
              </a:rPr>
              <a:t>	</a:t>
            </a:r>
            <a:r>
              <a:rPr lang="en-US" sz="2800" dirty="0" smtClean="0">
                <a:latin typeface="+mn-lt"/>
              </a:rPr>
              <a:t>Open </a:t>
            </a:r>
            <a:r>
              <a:rPr lang="en-US" sz="2800" dirty="0">
                <a:latin typeface="+mn-lt"/>
              </a:rPr>
              <a:t>front cover when ready to add </a:t>
            </a:r>
            <a:r>
              <a:rPr lang="en-US" sz="2800" dirty="0" smtClean="0">
                <a:latin typeface="+mn-lt"/>
              </a:rPr>
              <a:t>specimen</a:t>
            </a:r>
            <a:r>
              <a:rPr lang="en-US" sz="2800" dirty="0">
                <a:latin typeface="+mn-lt"/>
              </a:rPr>
              <a:t/>
            </a:r>
            <a:br>
              <a:rPr lang="en-US" sz="2800" dirty="0">
                <a:latin typeface="+mn-lt"/>
              </a:rPr>
            </a:br>
            <a:r>
              <a:rPr lang="en-US" sz="2800" dirty="0" smtClean="0">
                <a:latin typeface="+mn-lt"/>
              </a:rPr>
              <a:t>	Apply specimen </a:t>
            </a:r>
            <a:r>
              <a:rPr lang="en-US" sz="2800" dirty="0">
                <a:latin typeface="+mn-lt"/>
              </a:rPr>
              <a:t>to the Gastroccult Test Area</a:t>
            </a:r>
          </a:p>
        </p:txBody>
      </p:sp>
      <p:pic>
        <p:nvPicPr>
          <p:cNvPr id="4" name="Content Placeholder 3"/>
          <p:cNvPicPr>
            <a:picLocks noGrp="1" noChangeAspect="1"/>
          </p:cNvPicPr>
          <p:nvPr>
            <p:ph idx="1"/>
          </p:nvPr>
        </p:nvPicPr>
        <p:blipFill>
          <a:blip r:embed="rId2"/>
          <a:stretch>
            <a:fillRect/>
          </a:stretch>
        </p:blipFill>
        <p:spPr>
          <a:xfrm>
            <a:off x="2211401" y="2489027"/>
            <a:ext cx="2999492" cy="2889754"/>
          </a:xfrm>
          <a:prstGeom prst="rect">
            <a:avLst/>
          </a:prstGeom>
        </p:spPr>
      </p:pic>
      <p:pic>
        <p:nvPicPr>
          <p:cNvPr id="5" name="Picture 4"/>
          <p:cNvPicPr>
            <a:picLocks noChangeAspect="1"/>
          </p:cNvPicPr>
          <p:nvPr/>
        </p:nvPicPr>
        <p:blipFill>
          <a:blip r:embed="rId3"/>
          <a:stretch>
            <a:fillRect/>
          </a:stretch>
        </p:blipFill>
        <p:spPr>
          <a:xfrm>
            <a:off x="7142400" y="2489027"/>
            <a:ext cx="3097036" cy="2975106"/>
          </a:xfrm>
          <a:prstGeom prst="rect">
            <a:avLst/>
          </a:prstGeom>
        </p:spPr>
      </p:pic>
    </p:spTree>
    <p:extLst>
      <p:ext uri="{BB962C8B-B14F-4D97-AF65-F5344CB8AC3E}">
        <p14:creationId xmlns:p14="http://schemas.microsoft.com/office/powerpoint/2010/main" val="207740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2793"/>
            <a:ext cx="10515600" cy="3566160"/>
          </a:xfrm>
        </p:spPr>
        <p:txBody>
          <a:bodyPr>
            <a:noAutofit/>
          </a:bodyPr>
          <a:lstStyle/>
          <a:p>
            <a:r>
              <a:rPr lang="en-US" sz="4000" b="1" dirty="0" smtClean="0"/>
              <a:t/>
            </a:r>
            <a:br>
              <a:rPr lang="en-US" sz="4000" b="1" dirty="0" smtClean="0"/>
            </a:br>
            <a:r>
              <a:rPr lang="en-US" sz="3200" b="1" dirty="0" smtClean="0">
                <a:latin typeface="+mn-lt"/>
              </a:rPr>
              <a:t>NOTE:</a:t>
            </a:r>
            <a:r>
              <a:rPr lang="en-US" sz="3200" dirty="0" smtClean="0">
                <a:latin typeface="+mn-lt"/>
              </a:rPr>
              <a:t> </a:t>
            </a:r>
            <a:br>
              <a:rPr lang="en-US" sz="3200" dirty="0" smtClean="0">
                <a:latin typeface="+mn-lt"/>
              </a:rPr>
            </a:br>
            <a:r>
              <a:rPr lang="en-US" sz="3200" dirty="0" smtClean="0">
                <a:latin typeface="+mn-lt"/>
              </a:rPr>
              <a:t>Although </a:t>
            </a:r>
            <a:r>
              <a:rPr lang="en-US" sz="3200" dirty="0">
                <a:latin typeface="+mn-lt"/>
              </a:rPr>
              <a:t>there is an option to also perform pH testing on the patient sample, we </a:t>
            </a:r>
            <a:r>
              <a:rPr lang="en-US" sz="3200" b="1" u="sng" dirty="0">
                <a:latin typeface="+mn-lt"/>
              </a:rPr>
              <a:t>DO NOT</a:t>
            </a:r>
            <a:r>
              <a:rPr lang="en-US" sz="3200" b="1" dirty="0">
                <a:latin typeface="+mn-lt"/>
              </a:rPr>
              <a:t> </a:t>
            </a:r>
            <a:r>
              <a:rPr lang="en-US" sz="3200" dirty="0">
                <a:latin typeface="+mn-lt"/>
              </a:rPr>
              <a:t>perform or report pH testing of patient samples or proficiency samples using the Gastroccult® card. </a:t>
            </a: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The </a:t>
            </a:r>
            <a:r>
              <a:rPr lang="en-US" sz="3200" dirty="0">
                <a:latin typeface="+mn-lt"/>
              </a:rPr>
              <a:t>pH parameter is not read or reported.</a:t>
            </a:r>
            <a:r>
              <a:rPr lang="en-US" sz="3200" dirty="0"/>
              <a:t/>
            </a:r>
            <a:br>
              <a:rPr lang="en-US" sz="3200" dirty="0"/>
            </a:br>
            <a:endParaRPr lang="en-US" sz="3200" dirty="0"/>
          </a:p>
        </p:txBody>
      </p:sp>
    </p:spTree>
    <p:extLst>
      <p:ext uri="{BB962C8B-B14F-4D97-AF65-F5344CB8AC3E}">
        <p14:creationId xmlns:p14="http://schemas.microsoft.com/office/powerpoint/2010/main" val="218021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638"/>
            <a:ext cx="10515600" cy="2667217"/>
          </a:xfrm>
        </p:spPr>
        <p:txBody>
          <a:bodyPr>
            <a:normAutofit/>
          </a:bodyPr>
          <a:lstStyle/>
          <a:p>
            <a:r>
              <a:rPr lang="en-US" sz="2000" dirty="0" smtClean="0">
                <a:latin typeface="+mn-lt"/>
              </a:rPr>
              <a:t>Apply </a:t>
            </a:r>
            <a:r>
              <a:rPr lang="en-US" sz="2000" b="1" dirty="0" smtClean="0">
                <a:latin typeface="+mn-lt"/>
              </a:rPr>
              <a:t>two</a:t>
            </a:r>
            <a:r>
              <a:rPr lang="en-US" sz="2000" dirty="0" smtClean="0">
                <a:latin typeface="+mn-lt"/>
              </a:rPr>
              <a:t> (2) drops of Gastroccult Developer directly over the sample in the Gastroccult Test Area.</a:t>
            </a:r>
            <a:br>
              <a:rPr lang="en-US" sz="2000" dirty="0" smtClean="0">
                <a:latin typeface="+mn-lt"/>
              </a:rPr>
            </a:br>
            <a:r>
              <a:rPr lang="en-US" sz="2000" dirty="0" smtClean="0">
                <a:latin typeface="+mn-lt"/>
              </a:rPr>
              <a:t>Read Occult blood results </a:t>
            </a:r>
            <a:r>
              <a:rPr lang="en-US" sz="2000" b="1" dirty="0" smtClean="0">
                <a:latin typeface="+mn-lt"/>
              </a:rPr>
              <a:t>within 60 seconds. </a:t>
            </a:r>
            <a:br>
              <a:rPr lang="en-US" sz="2000" b="1" dirty="0" smtClean="0">
                <a:latin typeface="+mn-lt"/>
              </a:rPr>
            </a:br>
            <a:r>
              <a:rPr lang="en-US" sz="2000" dirty="0">
                <a:latin typeface="+mn-lt"/>
              </a:rPr>
              <a:t/>
            </a:r>
            <a:br>
              <a:rPr lang="en-US" sz="2000" dirty="0">
                <a:latin typeface="+mn-lt"/>
              </a:rPr>
            </a:br>
            <a:r>
              <a:rPr lang="en-US" sz="2000" dirty="0" smtClean="0">
                <a:latin typeface="+mn-lt"/>
              </a:rPr>
              <a:t>Add </a:t>
            </a:r>
            <a:r>
              <a:rPr lang="en-US" sz="2000" b="1" dirty="0" smtClean="0">
                <a:latin typeface="+mn-lt"/>
              </a:rPr>
              <a:t>one</a:t>
            </a:r>
            <a:r>
              <a:rPr lang="en-US" sz="2000" dirty="0" smtClean="0">
                <a:latin typeface="+mn-lt"/>
              </a:rPr>
              <a:t> (1) drop of Gastroccult Developer between the positive and the negative Performance Monitors areas (internal QC). Interpret the Performance Monitors results </a:t>
            </a:r>
            <a:r>
              <a:rPr lang="en-US" sz="2000" b="1" dirty="0" smtClean="0">
                <a:latin typeface="+mn-lt"/>
              </a:rPr>
              <a:t>within 10 seconds</a:t>
            </a:r>
            <a:r>
              <a:rPr lang="en-US" sz="2000" dirty="0" smtClean="0">
                <a:latin typeface="+mn-lt"/>
              </a:rPr>
              <a:t>. DO NOT use the intensity or shade of blue color of the positive Performance Monitors area in evaluating occult blood test results. The </a:t>
            </a:r>
            <a:r>
              <a:rPr lang="en-US" sz="2000" dirty="0">
                <a:latin typeface="+mn-lt"/>
              </a:rPr>
              <a:t>P</a:t>
            </a:r>
            <a:r>
              <a:rPr lang="en-US" sz="2000" dirty="0" smtClean="0">
                <a:latin typeface="+mn-lt"/>
              </a:rPr>
              <a:t>ositive Performance Monitor result must be positive (blue</a:t>
            </a:r>
            <a:r>
              <a:rPr lang="en-US" sz="2000" dirty="0">
                <a:latin typeface="+mn-lt"/>
              </a:rPr>
              <a:t>) and </a:t>
            </a:r>
            <a:r>
              <a:rPr lang="en-US" sz="2000" dirty="0" smtClean="0">
                <a:latin typeface="+mn-lt"/>
              </a:rPr>
              <a:t>the </a:t>
            </a:r>
            <a:r>
              <a:rPr lang="en-US" sz="2000" dirty="0">
                <a:latin typeface="+mn-lt"/>
              </a:rPr>
              <a:t>Negative Performance Monitor result must be negative (not </a:t>
            </a:r>
            <a:r>
              <a:rPr lang="en-US" sz="2000" dirty="0" smtClean="0">
                <a:latin typeface="+mn-lt"/>
              </a:rPr>
              <a:t>blue) </a:t>
            </a:r>
            <a:r>
              <a:rPr lang="en-US" sz="2000" dirty="0">
                <a:latin typeface="+mn-lt"/>
              </a:rPr>
              <a:t>in </a:t>
            </a:r>
            <a:r>
              <a:rPr lang="en-US" sz="2000" dirty="0" smtClean="0">
                <a:latin typeface="+mn-lt"/>
              </a:rPr>
              <a:t>order for test to be valid. If not, repeat with a new card, checking expiration dates on both the card and the developer.</a:t>
            </a:r>
            <a:endParaRPr lang="en-US" sz="2000" b="1" dirty="0">
              <a:latin typeface="+mn-lt"/>
            </a:endParaRPr>
          </a:p>
        </p:txBody>
      </p:sp>
      <p:pic>
        <p:nvPicPr>
          <p:cNvPr id="5" name="Content Placeholder 4"/>
          <p:cNvPicPr>
            <a:picLocks noGrp="1" noChangeAspect="1"/>
          </p:cNvPicPr>
          <p:nvPr>
            <p:ph idx="1"/>
          </p:nvPr>
        </p:nvPicPr>
        <p:blipFill>
          <a:blip r:embed="rId2"/>
          <a:stretch>
            <a:fillRect/>
          </a:stretch>
        </p:blipFill>
        <p:spPr>
          <a:xfrm>
            <a:off x="4488978" y="3112061"/>
            <a:ext cx="3406990" cy="2756849"/>
          </a:xfrm>
          <a:prstGeom prst="rect">
            <a:avLst/>
          </a:prstGeom>
        </p:spPr>
      </p:pic>
      <p:pic>
        <p:nvPicPr>
          <p:cNvPr id="4" name="Picture 3"/>
          <p:cNvPicPr>
            <a:picLocks noChangeAspect="1"/>
          </p:cNvPicPr>
          <p:nvPr/>
        </p:nvPicPr>
        <p:blipFill>
          <a:blip r:embed="rId3"/>
          <a:stretch>
            <a:fillRect/>
          </a:stretch>
        </p:blipFill>
        <p:spPr>
          <a:xfrm>
            <a:off x="308533" y="3112061"/>
            <a:ext cx="3787624" cy="2722172"/>
          </a:xfrm>
          <a:prstGeom prst="rect">
            <a:avLst/>
          </a:prstGeom>
        </p:spPr>
      </p:pic>
      <p:pic>
        <p:nvPicPr>
          <p:cNvPr id="6" name="Picture 5"/>
          <p:cNvPicPr>
            <a:picLocks noChangeAspect="1"/>
          </p:cNvPicPr>
          <p:nvPr/>
        </p:nvPicPr>
        <p:blipFill>
          <a:blip r:embed="rId4"/>
          <a:stretch>
            <a:fillRect/>
          </a:stretch>
        </p:blipFill>
        <p:spPr>
          <a:xfrm>
            <a:off x="8288789" y="3112061"/>
            <a:ext cx="3330018" cy="2827931"/>
          </a:xfrm>
          <a:prstGeom prst="rect">
            <a:avLst/>
          </a:prstGeom>
        </p:spPr>
      </p:pic>
      <p:sp>
        <p:nvSpPr>
          <p:cNvPr id="3" name="Right Arrow 2"/>
          <p:cNvSpPr/>
          <p:nvPr/>
        </p:nvSpPr>
        <p:spPr>
          <a:xfrm>
            <a:off x="427982" y="4748662"/>
            <a:ext cx="778476" cy="284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7767" y="4379330"/>
            <a:ext cx="918905" cy="369332"/>
          </a:xfrm>
          <a:prstGeom prst="rect">
            <a:avLst/>
          </a:prstGeom>
          <a:noFill/>
        </p:spPr>
        <p:txBody>
          <a:bodyPr wrap="square" rtlCol="0">
            <a:spAutoFit/>
          </a:bodyPr>
          <a:lstStyle/>
          <a:p>
            <a:r>
              <a:rPr lang="en-US" dirty="0" smtClean="0"/>
              <a:t>2 Drops</a:t>
            </a:r>
            <a:endParaRPr lang="en-US" dirty="0"/>
          </a:p>
        </p:txBody>
      </p:sp>
      <p:sp>
        <p:nvSpPr>
          <p:cNvPr id="8" name="TextBox 7"/>
          <p:cNvSpPr txBox="1"/>
          <p:nvPr/>
        </p:nvSpPr>
        <p:spPr>
          <a:xfrm>
            <a:off x="4946822" y="4169051"/>
            <a:ext cx="1149178" cy="369332"/>
          </a:xfrm>
          <a:prstGeom prst="rect">
            <a:avLst/>
          </a:prstGeom>
          <a:noFill/>
        </p:spPr>
        <p:txBody>
          <a:bodyPr wrap="square" rtlCol="0">
            <a:spAutoFit/>
          </a:bodyPr>
          <a:lstStyle/>
          <a:p>
            <a:r>
              <a:rPr lang="en-US" dirty="0" smtClean="0"/>
              <a:t>1 Drop</a:t>
            </a:r>
            <a:endParaRPr lang="en-US" dirty="0"/>
          </a:p>
        </p:txBody>
      </p:sp>
      <p:sp>
        <p:nvSpPr>
          <p:cNvPr id="9" name="TextBox 8"/>
          <p:cNvSpPr txBox="1"/>
          <p:nvPr/>
        </p:nvSpPr>
        <p:spPr>
          <a:xfrm>
            <a:off x="8288789" y="3568886"/>
            <a:ext cx="1794325" cy="2031325"/>
          </a:xfrm>
          <a:prstGeom prst="rect">
            <a:avLst/>
          </a:prstGeom>
          <a:noFill/>
        </p:spPr>
        <p:txBody>
          <a:bodyPr wrap="square" rtlCol="0">
            <a:spAutoFit/>
          </a:bodyPr>
          <a:lstStyle/>
          <a:p>
            <a:r>
              <a:rPr lang="en-US" dirty="0" smtClean="0"/>
              <a:t>Internal QC must be blue</a:t>
            </a:r>
            <a:r>
              <a:rPr lang="en-US" dirty="0"/>
              <a:t> </a:t>
            </a:r>
            <a:r>
              <a:rPr lang="en-US" dirty="0" smtClean="0"/>
              <a:t>(for positive QC) and not blue (for negative QC) for patient results to be valid.</a:t>
            </a:r>
            <a:endParaRPr lang="en-US" dirty="0"/>
          </a:p>
        </p:txBody>
      </p:sp>
    </p:spTree>
    <p:extLst>
      <p:ext uri="{BB962C8B-B14F-4D97-AF65-F5344CB8AC3E}">
        <p14:creationId xmlns:p14="http://schemas.microsoft.com/office/powerpoint/2010/main" val="409147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1" y="751299"/>
            <a:ext cx="10515600" cy="1449619"/>
          </a:xfrm>
        </p:spPr>
        <p:txBody>
          <a:bodyPr>
            <a:normAutofit/>
          </a:bodyPr>
          <a:lstStyle/>
          <a:p>
            <a:r>
              <a:rPr lang="en-US" sz="3200" dirty="0" smtClean="0">
                <a:latin typeface="+mn-lt"/>
              </a:rPr>
              <a:t>Positive patient results will turn any shade of blue</a:t>
            </a:r>
            <a:r>
              <a:rPr lang="en-US" sz="3200" dirty="0" smtClean="0">
                <a:latin typeface="+mn-lt"/>
              </a:rPr>
              <a:t>.</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Negative patient results will NOT have any shade of blue.</a:t>
            </a:r>
            <a:endParaRPr lang="en-US" sz="3200" dirty="0">
              <a:latin typeface="+mn-lt"/>
            </a:endParaRPr>
          </a:p>
        </p:txBody>
      </p:sp>
      <p:pic>
        <p:nvPicPr>
          <p:cNvPr id="4" name="Content Placeholder 3"/>
          <p:cNvPicPr>
            <a:picLocks noGrp="1" noChangeAspect="1"/>
          </p:cNvPicPr>
          <p:nvPr>
            <p:ph idx="1"/>
          </p:nvPr>
        </p:nvPicPr>
        <p:blipFill>
          <a:blip r:embed="rId2"/>
          <a:stretch>
            <a:fillRect/>
          </a:stretch>
        </p:blipFill>
        <p:spPr>
          <a:xfrm>
            <a:off x="411850" y="2529960"/>
            <a:ext cx="5074640" cy="2820516"/>
          </a:xfrm>
          <a:prstGeom prst="rect">
            <a:avLst/>
          </a:prstGeom>
        </p:spPr>
      </p:pic>
      <p:pic>
        <p:nvPicPr>
          <p:cNvPr id="5" name="Picture 4"/>
          <p:cNvPicPr>
            <a:picLocks noChangeAspect="1"/>
          </p:cNvPicPr>
          <p:nvPr/>
        </p:nvPicPr>
        <p:blipFill>
          <a:blip r:embed="rId3"/>
          <a:stretch>
            <a:fillRect/>
          </a:stretch>
        </p:blipFill>
        <p:spPr>
          <a:xfrm>
            <a:off x="6452344" y="2529960"/>
            <a:ext cx="4765474" cy="2638124"/>
          </a:xfrm>
          <a:prstGeom prst="rect">
            <a:avLst/>
          </a:prstGeom>
        </p:spPr>
      </p:pic>
      <p:sp>
        <p:nvSpPr>
          <p:cNvPr id="3" name="TextBox 2"/>
          <p:cNvSpPr txBox="1"/>
          <p:nvPr/>
        </p:nvSpPr>
        <p:spPr>
          <a:xfrm>
            <a:off x="568411" y="5350476"/>
            <a:ext cx="4572000" cy="383059"/>
          </a:xfrm>
          <a:prstGeom prst="rect">
            <a:avLst/>
          </a:prstGeom>
          <a:noFill/>
        </p:spPr>
        <p:txBody>
          <a:bodyPr wrap="square" rtlCol="0">
            <a:spAutoFit/>
          </a:bodyPr>
          <a:lstStyle/>
          <a:p>
            <a:pPr algn="ctr"/>
            <a:r>
              <a:rPr lang="en-US" dirty="0" smtClean="0"/>
              <a:t>Positive </a:t>
            </a:r>
            <a:r>
              <a:rPr lang="en-US" dirty="0"/>
              <a:t>p</a:t>
            </a:r>
            <a:r>
              <a:rPr lang="en-US" dirty="0" smtClean="0"/>
              <a:t>atient result</a:t>
            </a:r>
            <a:endParaRPr lang="en-US" dirty="0"/>
          </a:p>
        </p:txBody>
      </p:sp>
      <p:sp>
        <p:nvSpPr>
          <p:cNvPr id="6" name="TextBox 5"/>
          <p:cNvSpPr txBox="1"/>
          <p:nvPr/>
        </p:nvSpPr>
        <p:spPr>
          <a:xfrm>
            <a:off x="6610865" y="5350476"/>
            <a:ext cx="4843849" cy="369332"/>
          </a:xfrm>
          <a:prstGeom prst="rect">
            <a:avLst/>
          </a:prstGeom>
          <a:noFill/>
        </p:spPr>
        <p:txBody>
          <a:bodyPr wrap="square" rtlCol="0">
            <a:spAutoFit/>
          </a:bodyPr>
          <a:lstStyle/>
          <a:p>
            <a:pPr algn="ctr"/>
            <a:r>
              <a:rPr lang="en-US" dirty="0" smtClean="0"/>
              <a:t>Negative patient result</a:t>
            </a:r>
            <a:endParaRPr lang="en-US" dirty="0"/>
          </a:p>
        </p:txBody>
      </p:sp>
      <p:sp>
        <p:nvSpPr>
          <p:cNvPr id="7" name="Rectangle 6"/>
          <p:cNvSpPr/>
          <p:nvPr/>
        </p:nvSpPr>
        <p:spPr>
          <a:xfrm>
            <a:off x="7710616" y="3188043"/>
            <a:ext cx="1124465" cy="8526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338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392</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Gastroccult Testing</vt:lpstr>
      <vt:lpstr>Supplies needed:  Gastroccult Cards  Gastroccult Develop  Syringe or Applicator Stick</vt:lpstr>
      <vt:lpstr>***Special Note***</vt:lpstr>
      <vt:lpstr>Label each card with patient information</vt:lpstr>
      <vt:lpstr> Applying specimen from a syringe:  Open front cover when ready to add specimen  Add one (1) drop of specimen to the Gastroccult Test Area </vt:lpstr>
      <vt:lpstr>Applying specimen from applicator provided:  Open front cover when ready to add specimen  Apply specimen to the Gastroccult Test Area</vt:lpstr>
      <vt:lpstr> NOTE:  Although there is an option to also perform pH testing on the patient sample, we DO NOT perform or report pH testing of patient samples or proficiency samples using the Gastroccult® card.   The pH parameter is not read or reported. </vt:lpstr>
      <vt:lpstr>Apply two (2) drops of Gastroccult Developer directly over the sample in the Gastroccult Test Area. Read Occult blood results within 60 seconds.   Add one (1) drop of Gastroccult Developer between the positive and the negative Performance Monitors areas (internal QC). Interpret the Performance Monitors results within 10 seconds. DO NOT use the intensity or shade of blue color of the positive Performance Monitors area in evaluating occult blood test results. The Positive Performance Monitor result must be positive (blue) and the Negative Performance Monitor result must be negative (not blue) in order for test to be valid. If not, repeat with a new card, checking expiration dates on both the card and the developer.</vt:lpstr>
      <vt:lpstr>Positive patient results will turn any shade of blue.  Negative patient results will NOT have any shade of blue.</vt:lpstr>
      <vt:lpstr>ED Supplies for Fecal Occult Blood and Gastric Occult Blood testing</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Gastroccult Testing</dc:title>
  <dc:creator>Graciela Ghiraldi</dc:creator>
  <cp:lastModifiedBy>Linda Rankins</cp:lastModifiedBy>
  <cp:revision>35</cp:revision>
  <cp:lastPrinted>2020-08-20T16:46:09Z</cp:lastPrinted>
  <dcterms:created xsi:type="dcterms:W3CDTF">2020-08-18T16:13:45Z</dcterms:created>
  <dcterms:modified xsi:type="dcterms:W3CDTF">2024-01-03T12:42:12Z</dcterms:modified>
</cp:coreProperties>
</file>